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88" r:id="rId3"/>
    <p:sldId id="289" r:id="rId4"/>
    <p:sldId id="292" r:id="rId5"/>
    <p:sldId id="290" r:id="rId6"/>
    <p:sldId id="291" r:id="rId7"/>
    <p:sldId id="257" r:id="rId8"/>
    <p:sldId id="258" r:id="rId9"/>
    <p:sldId id="259" r:id="rId10"/>
    <p:sldId id="274" r:id="rId11"/>
    <p:sldId id="260" r:id="rId12"/>
    <p:sldId id="261" r:id="rId13"/>
    <p:sldId id="262" r:id="rId14"/>
    <p:sldId id="263" r:id="rId15"/>
    <p:sldId id="275" r:id="rId16"/>
    <p:sldId id="264" r:id="rId17"/>
    <p:sldId id="265" r:id="rId18"/>
    <p:sldId id="266" r:id="rId19"/>
    <p:sldId id="267" r:id="rId20"/>
    <p:sldId id="268" r:id="rId21"/>
    <p:sldId id="269" r:id="rId22"/>
    <p:sldId id="270" r:id="rId23"/>
    <p:sldId id="271" r:id="rId24"/>
    <p:sldId id="276" r:id="rId25"/>
    <p:sldId id="277" r:id="rId26"/>
    <p:sldId id="279" r:id="rId27"/>
    <p:sldId id="278" r:id="rId28"/>
    <p:sldId id="272" r:id="rId29"/>
    <p:sldId id="280" r:id="rId30"/>
    <p:sldId id="281" r:id="rId31"/>
    <p:sldId id="282" r:id="rId32"/>
    <p:sldId id="283" r:id="rId33"/>
    <p:sldId id="284" r:id="rId34"/>
    <p:sldId id="285" r:id="rId35"/>
    <p:sldId id="286" r:id="rId36"/>
    <p:sldId id="287" r:id="rId37"/>
    <p:sldId id="273" r:id="rId38"/>
  </p:sldIdLst>
  <p:sldSz cx="12192000" cy="6858000"/>
  <p:notesSz cx="7559675" cy="10691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4"/>
  </p:normalViewPr>
  <p:slideViewPr>
    <p:cSldViewPr snapToGrid="0">
      <p:cViewPr varScale="1">
        <p:scale>
          <a:sx n="74" d="100"/>
          <a:sy n="74" d="100"/>
        </p:scale>
        <p:origin x="93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B9589AD9-480E-47E9-80DF-39837BA7DFA2}" type="datetimeFigureOut">
              <a:rPr kumimoji="1" lang="ja-JP" altLang="en-US" smtClean="0"/>
              <a:t>2026/5/18</a:t>
            </a:fld>
            <a:endParaRPr kumimoji="1" lang="ja-JP" altLang="en-US"/>
          </a:p>
        </p:txBody>
      </p:sp>
      <p:sp>
        <p:nvSpPr>
          <p:cNvPr id="4" name="スライド イメージ プレースホルダー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B4198FAE-3DEB-4003-8435-368896372896}" type="slidenum">
              <a:rPr kumimoji="1" lang="ja-JP" altLang="en-US" smtClean="0"/>
              <a:t>‹#›</a:t>
            </a:fld>
            <a:endParaRPr kumimoji="1" lang="ja-JP" altLang="en-US"/>
          </a:p>
        </p:txBody>
      </p:sp>
    </p:spTree>
    <p:extLst>
      <p:ext uri="{BB962C8B-B14F-4D97-AF65-F5344CB8AC3E}">
        <p14:creationId xmlns:p14="http://schemas.microsoft.com/office/powerpoint/2010/main" val="3538716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198FAE-3DEB-4003-8435-368896372896}" type="slidenum">
              <a:rPr kumimoji="1" lang="ja-JP" altLang="en-US" smtClean="0"/>
              <a:t>35</a:t>
            </a:fld>
            <a:endParaRPr kumimoji="1" lang="ja-JP" altLang="en-US"/>
          </a:p>
        </p:txBody>
      </p:sp>
    </p:spTree>
    <p:extLst>
      <p:ext uri="{BB962C8B-B14F-4D97-AF65-F5344CB8AC3E}">
        <p14:creationId xmlns:p14="http://schemas.microsoft.com/office/powerpoint/2010/main" val="287019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7F7F7"/>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zh-CN" sz="6000" b="0" u="none" strike="noStrike">
                <a:solidFill>
                  <a:schemeClr val="dk1"/>
                </a:solidFill>
                <a:effectLst/>
                <a:uFillTx/>
                <a:latin typeface="等线 Light"/>
              </a:rPr>
              <a:t>单击此处编辑母版标题样式</a:t>
            </a:r>
            <a:endParaRPr lang="en-US" sz="6000" b="0" u="none" strike="noStrike">
              <a:solidFill>
                <a:schemeClr val="dk1"/>
              </a:solidFill>
              <a:effectLst/>
              <a:uFillTx/>
              <a:latin typeface="等线"/>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A9FB13B3-8F1D-4EF6-A8FE-CF574561CA7C}"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内容与标题">
    <p:bg>
      <p:bgPr>
        <a:solidFill>
          <a:srgbClr val="F7F7F7"/>
        </a:solidFill>
        <a:effectLst/>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zh-CN" sz="3200" b="0" u="none" strike="noStrike">
                <a:solidFill>
                  <a:schemeClr val="dk1"/>
                </a:solidFill>
                <a:effectLst/>
                <a:uFillTx/>
                <a:latin typeface="等线 Light"/>
              </a:rPr>
              <a:t>单击此处编辑母版标题样式</a:t>
            </a:r>
            <a:endParaRPr lang="en-US" sz="3200" b="0" u="none" strike="noStrike">
              <a:solidFill>
                <a:schemeClr val="dk1"/>
              </a:solidFill>
              <a:effectLst/>
              <a:uFillTx/>
              <a:latin typeface="等线"/>
            </a:endParaRPr>
          </a:p>
        </p:txBody>
      </p:sp>
      <p:sp>
        <p:nvSpPr>
          <p:cNvPr id="51"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3200" b="0" u="none" strike="noStrike">
                <a:solidFill>
                  <a:schemeClr val="dk1"/>
                </a:solidFill>
                <a:effectLst/>
                <a:uFillTx/>
                <a:latin typeface="等线"/>
              </a:rPr>
              <a:t>单击此处编辑母版文本样式</a:t>
            </a:r>
            <a:endParaRPr lang="en-US" sz="32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800" b="0" u="none" strike="noStrike">
                <a:solidFill>
                  <a:schemeClr val="dk1"/>
                </a:solidFill>
                <a:effectLst/>
                <a:uFillTx/>
                <a:latin typeface="等线"/>
              </a:rPr>
              <a:t>二级</a:t>
            </a:r>
            <a:endParaRPr lang="en-US" sz="28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三级</a:t>
            </a:r>
            <a:endParaRPr lang="en-US" sz="24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四级</a:t>
            </a:r>
            <a:endParaRPr lang="en-US" sz="20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五级</a:t>
            </a:r>
            <a:endParaRPr lang="en-US" sz="2000" b="0" u="none" strike="noStrike">
              <a:solidFill>
                <a:schemeClr val="dk1"/>
              </a:solidFill>
              <a:effectLst/>
              <a:uFillTx/>
              <a:latin typeface="等线"/>
            </a:endParaRPr>
          </a:p>
        </p:txBody>
      </p:sp>
      <p:sp>
        <p:nvSpPr>
          <p:cNvPr id="52"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zh-CN" sz="1600" b="0" u="none" strike="noStrike">
                <a:solidFill>
                  <a:schemeClr val="dk1"/>
                </a:solidFill>
                <a:effectLst/>
                <a:uFillTx/>
                <a:latin typeface="等线"/>
              </a:rPr>
              <a:t>单击此处编辑母版文本样式</a:t>
            </a:r>
            <a:endParaRPr lang="en-US" sz="1600" b="0" u="none" strike="noStrike">
              <a:solidFill>
                <a:schemeClr val="dk1"/>
              </a:solidFill>
              <a:effectLst/>
              <a:uFillTx/>
              <a:latin typeface="等线"/>
            </a:endParaRPr>
          </a:p>
        </p:txBody>
      </p:sp>
      <p:sp>
        <p:nvSpPr>
          <p:cNvPr id="53"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54"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55"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5362FD53-B737-4533-9FD9-D4CD4FC0B1A7}"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图片与标题">
    <p:bg>
      <p:bgPr>
        <a:solidFill>
          <a:srgbClr val="F7F7F7"/>
        </a:solid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zh-CN" sz="3200" b="0" u="none" strike="noStrike">
                <a:solidFill>
                  <a:schemeClr val="dk1"/>
                </a:solidFill>
                <a:effectLst/>
                <a:uFillTx/>
                <a:latin typeface="等线 Light"/>
              </a:rPr>
              <a:t>单击此处编辑母版标题样式</a:t>
            </a:r>
            <a:endParaRPr lang="en-US" sz="3200" b="0" u="none" strike="noStrike">
              <a:solidFill>
                <a:schemeClr val="dk1"/>
              </a:solidFill>
              <a:effectLst/>
              <a:uFillTx/>
              <a:latin typeface="等线"/>
            </a:endParaRPr>
          </a:p>
        </p:txBody>
      </p:sp>
      <p:sp>
        <p:nvSpPr>
          <p:cNvPr id="57"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n-US" sz="3200" b="0" u="none" strike="noStrike">
                <a:solidFill>
                  <a:schemeClr val="dk1"/>
                </a:solidFill>
                <a:effectLst/>
                <a:uFillTx/>
                <a:latin typeface="等线"/>
              </a:rPr>
              <a:t>Click to edit the outline text format</a:t>
            </a:r>
          </a:p>
          <a:p>
            <a:pPr marL="864000" lvl="1" indent="-324000">
              <a:lnSpc>
                <a:spcPct val="90000"/>
              </a:lnSpc>
              <a:spcBef>
                <a:spcPts val="1134"/>
              </a:spcBef>
              <a:buClr>
                <a:srgbClr val="000000"/>
              </a:buClr>
              <a:buSzPct val="75000"/>
              <a:buFont typeface="Symbol" charset="2"/>
              <a:buChar char=""/>
            </a:pPr>
            <a:r>
              <a:rPr lang="en-US" sz="3200" b="0" u="none" strike="noStrike">
                <a:solidFill>
                  <a:schemeClr val="dk1"/>
                </a:solidFill>
                <a:effectLst/>
                <a:uFillTx/>
                <a:latin typeface="等线"/>
              </a:rPr>
              <a:t>Second Outline Level</a:t>
            </a:r>
          </a:p>
          <a:p>
            <a:pPr marL="1296000" lvl="2" indent="-288000">
              <a:lnSpc>
                <a:spcPct val="90000"/>
              </a:lnSpc>
              <a:spcBef>
                <a:spcPts val="850"/>
              </a:spcBef>
              <a:buClr>
                <a:srgbClr val="000000"/>
              </a:buClr>
              <a:buSzPct val="45000"/>
              <a:buFont typeface="Wingdings" charset="2"/>
              <a:buChar char=""/>
            </a:pPr>
            <a:r>
              <a:rPr lang="en-US" sz="3200" b="0" u="none" strike="noStrike">
                <a:solidFill>
                  <a:schemeClr val="dk1"/>
                </a:solidFill>
                <a:effectLst/>
                <a:uFillTx/>
                <a:latin typeface="等线"/>
              </a:rPr>
              <a:t>Third Outline Level</a:t>
            </a:r>
          </a:p>
          <a:p>
            <a:pPr marL="1728000" lvl="3" indent="-216000">
              <a:lnSpc>
                <a:spcPct val="90000"/>
              </a:lnSpc>
              <a:spcBef>
                <a:spcPts val="567"/>
              </a:spcBef>
              <a:buClr>
                <a:srgbClr val="000000"/>
              </a:buClr>
              <a:buSzPct val="75000"/>
              <a:buFont typeface="Symbol" charset="2"/>
              <a:buChar char=""/>
            </a:pPr>
            <a:r>
              <a:rPr lang="en-US" sz="3200" b="0" u="none" strike="noStrike">
                <a:solidFill>
                  <a:schemeClr val="dk1"/>
                </a:solidFill>
                <a:effectLst/>
                <a:uFillTx/>
                <a:latin typeface="等线"/>
              </a:rPr>
              <a:t>Fourth Outline Level</a:t>
            </a:r>
          </a:p>
          <a:p>
            <a:pPr marL="2160000" lvl="4" indent="-216000">
              <a:lnSpc>
                <a:spcPct val="90000"/>
              </a:lnSpc>
              <a:spcBef>
                <a:spcPts val="283"/>
              </a:spcBef>
              <a:buClr>
                <a:srgbClr val="000000"/>
              </a:buClr>
              <a:buSzPct val="45000"/>
              <a:buFont typeface="Wingdings" charset="2"/>
              <a:buChar char=""/>
            </a:pPr>
            <a:r>
              <a:rPr lang="en-US" sz="3200" b="0" u="none" strike="noStrike">
                <a:solidFill>
                  <a:schemeClr val="dk1"/>
                </a:solidFill>
                <a:effectLst/>
                <a:uFillTx/>
                <a:latin typeface="等线"/>
              </a:rPr>
              <a:t>Fifth Outline Level</a:t>
            </a:r>
          </a:p>
          <a:p>
            <a:pPr marL="2592000" lvl="5" indent="-216000">
              <a:lnSpc>
                <a:spcPct val="90000"/>
              </a:lnSpc>
              <a:spcBef>
                <a:spcPts val="283"/>
              </a:spcBef>
              <a:buClr>
                <a:srgbClr val="000000"/>
              </a:buClr>
              <a:buSzPct val="45000"/>
              <a:buFont typeface="Wingdings" charset="2"/>
              <a:buChar char=""/>
            </a:pPr>
            <a:r>
              <a:rPr lang="en-US" sz="3200" b="0" u="none" strike="noStrike">
                <a:solidFill>
                  <a:schemeClr val="dk1"/>
                </a:solidFill>
                <a:effectLst/>
                <a:uFillTx/>
                <a:latin typeface="等线"/>
              </a:rPr>
              <a:t>Sixth Outline Level</a:t>
            </a:r>
          </a:p>
          <a:p>
            <a:pPr marL="3024000" lvl="6" indent="-216000">
              <a:lnSpc>
                <a:spcPct val="90000"/>
              </a:lnSpc>
              <a:spcBef>
                <a:spcPts val="283"/>
              </a:spcBef>
              <a:buClr>
                <a:srgbClr val="000000"/>
              </a:buClr>
              <a:buSzPct val="45000"/>
              <a:buFont typeface="Wingdings" charset="2"/>
              <a:buChar char=""/>
            </a:pPr>
            <a:r>
              <a:rPr lang="en-US" sz="3200" b="0" u="none" strike="noStrike">
                <a:solidFill>
                  <a:schemeClr val="dk1"/>
                </a:solidFill>
                <a:effectLst/>
                <a:uFillTx/>
                <a:latin typeface="等线"/>
              </a:rPr>
              <a:t>Seventh Outline Level</a:t>
            </a:r>
          </a:p>
        </p:txBody>
      </p:sp>
      <p:sp>
        <p:nvSpPr>
          <p:cNvPr id="58"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zh-CN" sz="1600" b="0" u="none" strike="noStrike">
                <a:solidFill>
                  <a:schemeClr val="dk1"/>
                </a:solidFill>
                <a:effectLst/>
                <a:uFillTx/>
                <a:latin typeface="等线"/>
              </a:rPr>
              <a:t>单击此处编辑母版文本样式</a:t>
            </a:r>
            <a:endParaRPr lang="en-US" sz="1600" b="0" u="none" strike="noStrike">
              <a:solidFill>
                <a:schemeClr val="dk1"/>
              </a:solidFill>
              <a:effectLst/>
              <a:uFillTx/>
              <a:latin typeface="等线"/>
            </a:endParaRPr>
          </a:p>
        </p:txBody>
      </p:sp>
      <p:sp>
        <p:nvSpPr>
          <p:cNvPr id="59"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60"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61"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EAE03E18-F664-4B47-9874-636D5EC0A93D}"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F7F7F7"/>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zh-CN" sz="4400" b="0" u="none" strike="noStrike">
                <a:solidFill>
                  <a:schemeClr val="dk1"/>
                </a:solidFill>
                <a:effectLst/>
                <a:uFillTx/>
                <a:latin typeface="等线 Light"/>
              </a:rPr>
              <a:t>单击此处编辑母版标题样式</a:t>
            </a:r>
            <a:endParaRPr lang="en-US" sz="4400" b="0" u="none" strike="noStrike">
              <a:solidFill>
                <a:schemeClr val="dk1"/>
              </a:solidFill>
              <a:effectLst/>
              <a:uFillTx/>
              <a:latin typeface="等线"/>
            </a:endParaRPr>
          </a:p>
        </p:txBody>
      </p:sp>
      <p:sp>
        <p:nvSpPr>
          <p:cNvPr id="7"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8"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9"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10"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B9B6B4DD-98C7-4A0F-BDCF-35E8EC5DF028}"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7F7F7"/>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zh-CN" sz="4400" b="0" u="none" strike="noStrike">
                <a:solidFill>
                  <a:schemeClr val="dk1"/>
                </a:solidFill>
                <a:effectLst/>
                <a:uFillTx/>
                <a:latin typeface="等线 Light"/>
              </a:rPr>
              <a:t>单击此处编辑母版标题样式</a:t>
            </a:r>
            <a:endParaRPr lang="en-US" sz="4400" b="0" u="none" strike="noStrike">
              <a:solidFill>
                <a:schemeClr val="dk1"/>
              </a:solidFill>
              <a:effectLst/>
              <a:uFillTx/>
              <a:latin typeface="等线"/>
            </a:endParaRPr>
          </a:p>
        </p:txBody>
      </p:sp>
      <p:sp>
        <p:nvSpPr>
          <p:cNvPr id="12"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13"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14"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15"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9C8FF2EE-A0F1-4E96-91CC-5EF59B9132BC}"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7F7F7"/>
        </a:solidFill>
        <a:effectLst/>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zh-CN" sz="4400" b="0" u="none" strike="noStrike">
                <a:solidFill>
                  <a:schemeClr val="dk1"/>
                </a:solidFill>
                <a:effectLst/>
                <a:uFillTx/>
                <a:latin typeface="等线 Light"/>
              </a:rPr>
              <a:t>单击此处编辑母版标题样式</a:t>
            </a:r>
            <a:endParaRPr lang="en-US" sz="4400" b="0" u="none" strike="noStrike">
              <a:solidFill>
                <a:schemeClr val="dk1"/>
              </a:solidFill>
              <a:effectLst/>
              <a:uFillTx/>
              <a:latin typeface="等线"/>
            </a:endParaRPr>
          </a:p>
        </p:txBody>
      </p:sp>
      <p:sp>
        <p:nvSpPr>
          <p:cNvPr id="17"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18"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19"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20"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3BCB905C-127A-4783-A03B-38ACCDEAEA0D}"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节标题">
    <p:bg>
      <p:bgPr>
        <a:solidFill>
          <a:srgbClr val="F7F7F7"/>
        </a:solidFill>
        <a:effectLst/>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zh-CN" sz="6000" b="0" u="none" strike="noStrike">
                <a:solidFill>
                  <a:schemeClr val="dk1"/>
                </a:solidFill>
                <a:effectLst/>
                <a:uFillTx/>
                <a:latin typeface="等线 Light"/>
              </a:rPr>
              <a:t>单击此处编辑母版标题样式</a:t>
            </a:r>
            <a:endParaRPr lang="en-US" sz="6000" b="0" u="none" strike="noStrike">
              <a:solidFill>
                <a:schemeClr val="dk1"/>
              </a:solidFill>
              <a:effectLst/>
              <a:uFillTx/>
              <a:latin typeface="等线"/>
            </a:endParaRPr>
          </a:p>
        </p:txBody>
      </p:sp>
      <p:sp>
        <p:nvSpPr>
          <p:cNvPr id="22"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zh-CN" sz="2400" b="0" u="none" strike="noStrike">
                <a:solidFill>
                  <a:schemeClr val="dk1">
                    <a:tint val="75000"/>
                  </a:schemeClr>
                </a:solidFill>
                <a:effectLst/>
                <a:uFillTx/>
                <a:latin typeface="等线"/>
              </a:rPr>
              <a:t>单击此处编辑母版文本样式</a:t>
            </a:r>
            <a:endParaRPr lang="en-US" sz="2400" b="0" u="none" strike="noStrike">
              <a:solidFill>
                <a:schemeClr val="dk1"/>
              </a:solidFill>
              <a:effectLst/>
              <a:uFillTx/>
              <a:latin typeface="等线"/>
            </a:endParaRPr>
          </a:p>
        </p:txBody>
      </p:sp>
      <p:sp>
        <p:nvSpPr>
          <p:cNvPr id="23"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24"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25"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5C18FB1D-9588-4764-90D7-8C3915147248}"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7F7F7"/>
        </a:solid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zh-CN" sz="4400" b="0" u="none" strike="noStrike">
                <a:solidFill>
                  <a:schemeClr val="dk1"/>
                </a:solidFill>
                <a:effectLst/>
                <a:uFillTx/>
                <a:latin typeface="等线 Light"/>
              </a:rPr>
              <a:t>单击此处编辑母版标题样式</a:t>
            </a:r>
            <a:endParaRPr lang="en-US" sz="4400" b="0" u="none" strike="noStrike">
              <a:solidFill>
                <a:schemeClr val="dk1"/>
              </a:solidFill>
              <a:effectLst/>
              <a:uFillTx/>
              <a:latin typeface="等线"/>
            </a:endParaRPr>
          </a:p>
        </p:txBody>
      </p:sp>
      <p:sp>
        <p:nvSpPr>
          <p:cNvPr id="27"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28"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29"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30"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31"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80E7523F-1EC1-4D50-99EE-99DDC88CF4F9}"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比较">
    <p:bg>
      <p:bgPr>
        <a:solidFill>
          <a:srgbClr val="F7F7F7"/>
        </a:solidFill>
        <a:effectLst/>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zh-CN" sz="4400" b="0" u="none" strike="noStrike">
                <a:solidFill>
                  <a:schemeClr val="dk1"/>
                </a:solidFill>
                <a:effectLst/>
                <a:uFillTx/>
                <a:latin typeface="等线 Light"/>
              </a:rPr>
              <a:t>单击此处编辑母版标题样式</a:t>
            </a:r>
            <a:endParaRPr lang="en-US" sz="4400" b="0" u="none" strike="noStrike">
              <a:solidFill>
                <a:schemeClr val="dk1"/>
              </a:solidFill>
              <a:effectLst/>
              <a:uFillTx/>
              <a:latin typeface="等线"/>
            </a:endParaRPr>
          </a:p>
        </p:txBody>
      </p:sp>
      <p:sp>
        <p:nvSpPr>
          <p:cNvPr id="33"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zh-CN" sz="2400" b="1" u="none" strike="noStrike">
                <a:solidFill>
                  <a:schemeClr val="dk1"/>
                </a:solidFill>
                <a:effectLst/>
                <a:uFillTx/>
                <a:latin typeface="等线"/>
              </a:rPr>
              <a:t>单击此处编辑母版文本样式</a:t>
            </a:r>
            <a:endParaRPr lang="en-US" sz="2400" b="0" u="none" strike="noStrike">
              <a:solidFill>
                <a:schemeClr val="dk1"/>
              </a:solidFill>
              <a:effectLst/>
              <a:uFillTx/>
              <a:latin typeface="等线"/>
            </a:endParaRPr>
          </a:p>
        </p:txBody>
      </p:sp>
      <p:sp>
        <p:nvSpPr>
          <p:cNvPr id="34"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35"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zh-CN" sz="2400" b="1" u="none" strike="noStrike">
                <a:solidFill>
                  <a:schemeClr val="dk1"/>
                </a:solidFill>
                <a:effectLst/>
                <a:uFillTx/>
                <a:latin typeface="等线"/>
              </a:rPr>
              <a:t>单击此处编辑母版文本样式</a:t>
            </a:r>
            <a:endParaRPr lang="en-US" sz="2400" b="0" u="none" strike="noStrike">
              <a:solidFill>
                <a:schemeClr val="dk1"/>
              </a:solidFill>
              <a:effectLst/>
              <a:uFillTx/>
              <a:latin typeface="等线"/>
            </a:endParaRPr>
          </a:p>
        </p:txBody>
      </p:sp>
      <p:sp>
        <p:nvSpPr>
          <p:cNvPr id="36"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1F1F1F"/>
              </a:buClr>
              <a:buFont typeface="Arial"/>
              <a:buChar char="•"/>
            </a:pPr>
            <a:r>
              <a:rPr lang="zh-CN" sz="2800" b="0" u="none" strike="noStrike">
                <a:solidFill>
                  <a:schemeClr val="dk1"/>
                </a:solidFill>
                <a:effectLst/>
                <a:uFillTx/>
                <a:latin typeface="等线"/>
              </a:rPr>
              <a:t>单击此处编辑母版文本样式</a:t>
            </a:r>
            <a:endParaRPr lang="en-US" sz="2800" b="0" u="none" strike="noStrike">
              <a:solidFill>
                <a:schemeClr val="dk1"/>
              </a:solidFill>
              <a:effectLst/>
              <a:uFillTx/>
              <a:latin typeface="等线"/>
            </a:endParaRPr>
          </a:p>
          <a:p>
            <a:pPr marL="685800" lvl="1" indent="-228600" defTabSz="914400">
              <a:lnSpc>
                <a:spcPct val="90000"/>
              </a:lnSpc>
              <a:spcBef>
                <a:spcPts val="499"/>
              </a:spcBef>
              <a:buClr>
                <a:srgbClr val="1F1F1F"/>
              </a:buClr>
              <a:buFont typeface="Arial"/>
              <a:buChar char="•"/>
            </a:pPr>
            <a:r>
              <a:rPr lang="zh-CN" sz="2400" b="0" u="none" strike="noStrike">
                <a:solidFill>
                  <a:schemeClr val="dk1"/>
                </a:solidFill>
                <a:effectLst/>
                <a:uFillTx/>
                <a:latin typeface="等线"/>
              </a:rPr>
              <a:t>二级</a:t>
            </a:r>
            <a:endParaRPr lang="en-US" sz="2400" b="0" u="none" strike="noStrike">
              <a:solidFill>
                <a:schemeClr val="dk1"/>
              </a:solidFill>
              <a:effectLst/>
              <a:uFillTx/>
              <a:latin typeface="等线"/>
            </a:endParaRPr>
          </a:p>
          <a:p>
            <a:pPr marL="1143000" lvl="2" indent="-228600" defTabSz="914400">
              <a:lnSpc>
                <a:spcPct val="90000"/>
              </a:lnSpc>
              <a:spcBef>
                <a:spcPts val="499"/>
              </a:spcBef>
              <a:buClr>
                <a:srgbClr val="1F1F1F"/>
              </a:buClr>
              <a:buFont typeface="Arial"/>
              <a:buChar char="•"/>
            </a:pPr>
            <a:r>
              <a:rPr lang="zh-CN" sz="2000" b="0" u="none" strike="noStrike">
                <a:solidFill>
                  <a:schemeClr val="dk1"/>
                </a:solidFill>
                <a:effectLst/>
                <a:uFillTx/>
                <a:latin typeface="等线"/>
              </a:rPr>
              <a:t>三级</a:t>
            </a:r>
            <a:endParaRPr lang="en-US" sz="2000" b="0" u="none" strike="noStrike">
              <a:solidFill>
                <a:schemeClr val="dk1"/>
              </a:solidFill>
              <a:effectLst/>
              <a:uFillTx/>
              <a:latin typeface="等线"/>
            </a:endParaRPr>
          </a:p>
          <a:p>
            <a:pPr marL="1600200" lvl="3"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四级</a:t>
            </a:r>
            <a:endParaRPr lang="en-US" sz="1800" b="0" u="none" strike="noStrike">
              <a:solidFill>
                <a:schemeClr val="dk1"/>
              </a:solidFill>
              <a:effectLst/>
              <a:uFillTx/>
              <a:latin typeface="等线"/>
            </a:endParaRPr>
          </a:p>
          <a:p>
            <a:pPr marL="2057400" lvl="4" indent="-228600" defTabSz="914400">
              <a:lnSpc>
                <a:spcPct val="90000"/>
              </a:lnSpc>
              <a:spcBef>
                <a:spcPts val="499"/>
              </a:spcBef>
              <a:buClr>
                <a:srgbClr val="1F1F1F"/>
              </a:buClr>
              <a:buFont typeface="Arial"/>
              <a:buChar char="•"/>
            </a:pPr>
            <a:r>
              <a:rPr lang="zh-CN" sz="1800" b="0" u="none" strike="noStrike">
                <a:solidFill>
                  <a:schemeClr val="dk1"/>
                </a:solidFill>
                <a:effectLst/>
                <a:uFillTx/>
                <a:latin typeface="等线"/>
              </a:rPr>
              <a:t>五级</a:t>
            </a:r>
            <a:endParaRPr lang="en-US" sz="1800" b="0" u="none" strike="noStrike">
              <a:solidFill>
                <a:schemeClr val="dk1"/>
              </a:solidFill>
              <a:effectLst/>
              <a:uFillTx/>
              <a:latin typeface="等线"/>
            </a:endParaRPr>
          </a:p>
        </p:txBody>
      </p:sp>
      <p:sp>
        <p:nvSpPr>
          <p:cNvPr id="37"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38"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39"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6D80206D-AF02-45B1-80D7-E5BB3A445463}"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7F7F7"/>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zh-CN" sz="4400" b="0" u="none" strike="noStrike">
                <a:solidFill>
                  <a:schemeClr val="dk1"/>
                </a:solidFill>
                <a:effectLst/>
                <a:uFillTx/>
                <a:latin typeface="等线 Light"/>
              </a:rPr>
              <a:t>单击此处编辑母版标题样式</a:t>
            </a:r>
            <a:endParaRPr lang="en-US" sz="4400" b="0" u="none" strike="noStrike">
              <a:solidFill>
                <a:schemeClr val="dk1"/>
              </a:solidFill>
              <a:effectLst/>
              <a:uFillTx/>
              <a:latin typeface="等线"/>
            </a:endParaRPr>
          </a:p>
        </p:txBody>
      </p:sp>
      <p:sp>
        <p:nvSpPr>
          <p:cNvPr id="41"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42"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43"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8727846A-B923-48AA-898E-04F0A04C9CDF}"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
        <p:nvSpPr>
          <p:cNvPr id="4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u="none" strike="noStrike">
                <a:solidFill>
                  <a:schemeClr val="dk1"/>
                </a:solidFill>
                <a:effectLst/>
                <a:uFillTx/>
                <a:latin typeface="等线"/>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u="none" strike="noStrike">
                <a:solidFill>
                  <a:schemeClr val="dk1"/>
                </a:solidFill>
                <a:effectLst/>
                <a:uFillTx/>
                <a:latin typeface="等线"/>
              </a:rPr>
              <a:t>Second Outline Level</a:t>
            </a:r>
          </a:p>
          <a:p>
            <a:pPr marL="1296000" lvl="2" indent="-288000">
              <a:lnSpc>
                <a:spcPct val="90000"/>
              </a:lnSpc>
              <a:spcBef>
                <a:spcPts val="850"/>
              </a:spcBef>
              <a:buClr>
                <a:srgbClr val="000000"/>
              </a:buClr>
              <a:buSzPct val="45000"/>
              <a:buFont typeface="Wingdings" charset="2"/>
              <a:buChar char=""/>
            </a:pPr>
            <a:r>
              <a:rPr lang="en-US" sz="1800" b="0" u="none" strike="noStrike">
                <a:solidFill>
                  <a:schemeClr val="dk1"/>
                </a:solidFill>
                <a:effectLst/>
                <a:uFillTx/>
                <a:latin typeface="等线"/>
              </a:rPr>
              <a:t>Third Outline Level</a:t>
            </a:r>
          </a:p>
          <a:p>
            <a:pPr marL="1728000" lvl="3" indent="-216000">
              <a:lnSpc>
                <a:spcPct val="90000"/>
              </a:lnSpc>
              <a:spcBef>
                <a:spcPts val="567"/>
              </a:spcBef>
              <a:buClr>
                <a:srgbClr val="000000"/>
              </a:buClr>
              <a:buSzPct val="75000"/>
              <a:buFont typeface="Symbol" charset="2"/>
              <a:buChar char=""/>
            </a:pPr>
            <a:r>
              <a:rPr lang="en-US" sz="1800" b="0" u="none" strike="noStrike">
                <a:solidFill>
                  <a:schemeClr val="dk1"/>
                </a:solidFill>
                <a:effectLst/>
                <a:uFillTx/>
                <a:latin typeface="等线"/>
              </a:rPr>
              <a:t>Fourth Outline Level</a:t>
            </a:r>
          </a:p>
          <a:p>
            <a:pPr marL="2160000" lvl="4" indent="-2160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等线"/>
              </a:rPr>
              <a:t>Fifth Outline Level</a:t>
            </a:r>
          </a:p>
          <a:p>
            <a:pPr marL="2592000" lvl="5" indent="-2160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等线"/>
              </a:rPr>
              <a:t>Sixth Outline Level</a:t>
            </a:r>
          </a:p>
          <a:p>
            <a:pPr marL="3024000" lvl="6" indent="-2160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等线"/>
              </a:rPr>
              <a:t>Seventh Outline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7F7F7"/>
        </a:solidFill>
        <a:effectLst/>
      </p:bgPr>
    </p:bg>
    <p:spTree>
      <p:nvGrpSpPr>
        <p:cNvPr id="1" name=""/>
        <p:cNvGrpSpPr/>
        <p:nvPr/>
      </p:nvGrpSpPr>
      <p:grpSpPr>
        <a:xfrm>
          <a:off x="0" y="0"/>
          <a:ext cx="0" cy="0"/>
          <a:chOff x="0" y="0"/>
          <a:chExt cx="0" cy="0"/>
        </a:xfrm>
      </p:grpSpPr>
      <p:sp>
        <p:nvSpPr>
          <p:cNvPr id="45"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等线"/>
              </a:defRPr>
            </a:lvl1pPr>
          </a:lstStyle>
          <a:p>
            <a:pPr indent="0" defTabSz="914400">
              <a:lnSpc>
                <a:spcPct val="100000"/>
              </a:lnSpc>
              <a:buNone/>
            </a:pPr>
            <a:r>
              <a:rPr lang="en-US" sz="1200" b="0" u="none" strike="noStrike">
                <a:solidFill>
                  <a:schemeClr val="dk1">
                    <a:tint val="75000"/>
                  </a:schemeClr>
                </a:solidFill>
                <a:effectLst/>
                <a:uFillTx/>
                <a:latin typeface="等线"/>
              </a:rPr>
              <a:t>&lt;date/time&gt;</a:t>
            </a:r>
            <a:endParaRPr lang="en-US" sz="1200" b="0" u="none" strike="noStrike">
              <a:solidFill>
                <a:srgbClr val="000000"/>
              </a:solidFill>
              <a:effectLst/>
              <a:uFillTx/>
              <a:latin typeface="Times New Roman"/>
            </a:endParaRPr>
          </a:p>
        </p:txBody>
      </p:sp>
      <p:sp>
        <p:nvSpPr>
          <p:cNvPr id="46"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47"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等线"/>
              </a:defRPr>
            </a:lvl1pPr>
          </a:lstStyle>
          <a:p>
            <a:pPr indent="0" algn="r" defTabSz="914400">
              <a:lnSpc>
                <a:spcPct val="100000"/>
              </a:lnSpc>
              <a:buNone/>
            </a:pPr>
            <a:fld id="{C8A3CFBB-4723-4C35-987F-873878B357E8}" type="slidenum">
              <a:rPr lang="en-US" sz="1200" b="0" u="none" strike="noStrike">
                <a:solidFill>
                  <a:schemeClr val="dk1">
                    <a:tint val="75000"/>
                  </a:schemeClr>
                </a:solidFill>
                <a:effectLst/>
                <a:uFillTx/>
                <a:latin typeface="等线"/>
              </a:rPr>
              <a:t>‹#›</a:t>
            </a:fld>
            <a:endParaRPr lang="en-US" sz="1200" b="0" u="none" strike="noStrike">
              <a:solidFill>
                <a:srgbClr val="000000"/>
              </a:solidFill>
              <a:effectLst/>
              <a:uFillTx/>
              <a:latin typeface="Times New Roman"/>
            </a:endParaRPr>
          </a:p>
        </p:txBody>
      </p:sp>
      <p:sp>
        <p:nvSpPr>
          <p:cNvPr id="4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effectLst/>
                <a:uFillTx/>
                <a:latin typeface="等线"/>
              </a:rPr>
              <a:t>Click to edit the title text format</a:t>
            </a:r>
          </a:p>
        </p:txBody>
      </p:sp>
      <p:sp>
        <p:nvSpPr>
          <p:cNvPr id="4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u="none" strike="noStrike">
                <a:solidFill>
                  <a:schemeClr val="dk1"/>
                </a:solidFill>
                <a:effectLst/>
                <a:uFillTx/>
                <a:latin typeface="等线"/>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u="none" strike="noStrike">
                <a:solidFill>
                  <a:schemeClr val="dk1"/>
                </a:solidFill>
                <a:effectLst/>
                <a:uFillTx/>
                <a:latin typeface="等线"/>
              </a:rPr>
              <a:t>Second Outline Level</a:t>
            </a:r>
          </a:p>
          <a:p>
            <a:pPr marL="1296000" lvl="2" indent="-288000">
              <a:lnSpc>
                <a:spcPct val="90000"/>
              </a:lnSpc>
              <a:spcBef>
                <a:spcPts val="850"/>
              </a:spcBef>
              <a:buClr>
                <a:srgbClr val="000000"/>
              </a:buClr>
              <a:buSzPct val="45000"/>
              <a:buFont typeface="Wingdings" charset="2"/>
              <a:buChar char=""/>
            </a:pPr>
            <a:r>
              <a:rPr lang="en-US" sz="1800" b="0" u="none" strike="noStrike">
                <a:solidFill>
                  <a:schemeClr val="dk1"/>
                </a:solidFill>
                <a:effectLst/>
                <a:uFillTx/>
                <a:latin typeface="等线"/>
              </a:rPr>
              <a:t>Third Outline Level</a:t>
            </a:r>
          </a:p>
          <a:p>
            <a:pPr marL="1728000" lvl="3" indent="-216000">
              <a:lnSpc>
                <a:spcPct val="90000"/>
              </a:lnSpc>
              <a:spcBef>
                <a:spcPts val="567"/>
              </a:spcBef>
              <a:buClr>
                <a:srgbClr val="000000"/>
              </a:buClr>
              <a:buSzPct val="75000"/>
              <a:buFont typeface="Symbol" charset="2"/>
              <a:buChar char=""/>
            </a:pPr>
            <a:r>
              <a:rPr lang="en-US" sz="1800" b="0" u="none" strike="noStrike">
                <a:solidFill>
                  <a:schemeClr val="dk1"/>
                </a:solidFill>
                <a:effectLst/>
                <a:uFillTx/>
                <a:latin typeface="等线"/>
              </a:rPr>
              <a:t>Fourth Outline Level</a:t>
            </a:r>
          </a:p>
          <a:p>
            <a:pPr marL="2160000" lvl="4" indent="-2160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等线"/>
              </a:rPr>
              <a:t>Fifth Outline Level</a:t>
            </a:r>
          </a:p>
          <a:p>
            <a:pPr marL="2592000" lvl="5" indent="-2160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等线"/>
              </a:rPr>
              <a:t>Sixth Outline Level</a:t>
            </a:r>
          </a:p>
          <a:p>
            <a:pPr marL="3024000" lvl="6" indent="-2160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等线"/>
              </a:rPr>
              <a:t>Seventh Outline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text]"/>
          <p:cNvSpPr/>
          <p:nvPr/>
        </p:nvSpPr>
        <p:spPr>
          <a:xfrm>
            <a:off x="0" y="31173"/>
            <a:ext cx="7049659" cy="1309254"/>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fontScale="77500" lnSpcReduction="20000"/>
          </a:bodyPr>
          <a:lstStyle/>
          <a:p>
            <a:pPr defTabSz="914400">
              <a:lnSpc>
                <a:spcPct val="114000"/>
              </a:lnSpc>
            </a:pPr>
            <a:r>
              <a:rPr lang="zh-CN" sz="54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水田政策見直し</a:t>
            </a:r>
            <a:r>
              <a:rPr lang="ja-JP" altLang="en-US" sz="54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提言の深耕</a:t>
            </a:r>
            <a:endParaRPr lang="en-US" sz="54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64" name="[date:text]"/>
          <p:cNvSpPr/>
          <p:nvPr/>
        </p:nvSpPr>
        <p:spPr>
          <a:xfrm>
            <a:off x="167976" y="1340427"/>
            <a:ext cx="6501526" cy="2561359"/>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Autofit/>
          </a:bodyPr>
          <a:lstStyle/>
          <a:p>
            <a:pPr defTabSz="914400">
              <a:lnSpc>
                <a:spcPct val="120000"/>
              </a:lnSpc>
            </a:pPr>
            <a:r>
              <a:rPr lang="en-US" sz="3600" b="1" u="none" strike="noStrike" dirty="0">
                <a:solidFill>
                  <a:srgbClr val="000066"/>
                </a:solidFill>
                <a:effectLst/>
                <a:uFillTx/>
                <a:latin typeface="ＭＳ ゴシック" panose="020B0609070205080204" pitchFamily="49" charset="-128"/>
                <a:ea typeface="ＭＳ ゴシック" panose="020B0609070205080204" pitchFamily="49" charset="-128"/>
              </a:rPr>
              <a:t>2026年</a:t>
            </a:r>
            <a:r>
              <a:rPr lang="en-US" altLang="ja-JP" sz="3600" b="1" u="none" strike="noStrike" dirty="0">
                <a:solidFill>
                  <a:srgbClr val="000066"/>
                </a:solidFill>
                <a:effectLst/>
                <a:uFillTx/>
                <a:latin typeface="ＭＳ ゴシック" panose="020B0609070205080204" pitchFamily="49" charset="-128"/>
                <a:ea typeface="ＭＳ ゴシック" panose="020B0609070205080204" pitchFamily="49" charset="-128"/>
              </a:rPr>
              <a:t>5</a:t>
            </a:r>
            <a:r>
              <a:rPr lang="en-US" sz="3600" b="1" u="none" strike="noStrike" dirty="0">
                <a:solidFill>
                  <a:srgbClr val="000066"/>
                </a:solidFill>
                <a:effectLst/>
                <a:uFillTx/>
                <a:latin typeface="ＭＳ ゴシック" panose="020B0609070205080204" pitchFamily="49" charset="-128"/>
                <a:ea typeface="ＭＳ ゴシック" panose="020B0609070205080204" pitchFamily="49" charset="-128"/>
              </a:rPr>
              <a:t>月</a:t>
            </a:r>
            <a:r>
              <a:rPr lang="en-US" altLang="ja-JP" sz="3600" b="1" u="none" strike="noStrike" dirty="0">
                <a:solidFill>
                  <a:srgbClr val="000066"/>
                </a:solidFill>
                <a:effectLst/>
                <a:uFillTx/>
                <a:latin typeface="ＭＳ ゴシック" panose="020B0609070205080204" pitchFamily="49" charset="-128"/>
                <a:ea typeface="ＭＳ ゴシック" panose="020B0609070205080204" pitchFamily="49" charset="-128"/>
              </a:rPr>
              <a:t>18</a:t>
            </a:r>
            <a:r>
              <a:rPr lang="en-US" sz="3600" b="1" u="none" strike="noStrike" dirty="0">
                <a:solidFill>
                  <a:srgbClr val="000066"/>
                </a:solidFill>
                <a:effectLst/>
                <a:uFillTx/>
                <a:latin typeface="ＭＳ ゴシック" panose="020B0609070205080204" pitchFamily="49" charset="-128"/>
                <a:ea typeface="ＭＳ ゴシック" panose="020B0609070205080204" pitchFamily="49" charset="-128"/>
              </a:rPr>
              <a:t>日</a:t>
            </a:r>
            <a:endParaRPr lang="en-US" sz="3600" b="1" dirty="0">
              <a:solidFill>
                <a:srgbClr val="000066"/>
              </a:solidFill>
              <a:latin typeface="ＭＳ ゴシック" panose="020B0609070205080204" pitchFamily="49" charset="-128"/>
              <a:ea typeface="ＭＳ ゴシック" panose="020B0609070205080204" pitchFamily="49" charset="-128"/>
            </a:endParaRPr>
          </a:p>
          <a:p>
            <a:pPr defTabSz="914400">
              <a:lnSpc>
                <a:spcPct val="120000"/>
              </a:lnSpc>
            </a:pPr>
            <a:r>
              <a:rPr lang="en-US" altLang="ja-JP" sz="3600" b="1" u="none" strike="noStrike" dirty="0">
                <a:solidFill>
                  <a:srgbClr val="000066"/>
                </a:solidFill>
                <a:effectLst/>
                <a:uFillTx/>
                <a:latin typeface="ＭＳ ゴシック" panose="020B0609070205080204" pitchFamily="49" charset="-128"/>
                <a:ea typeface="ＭＳ ゴシック" panose="020B0609070205080204" pitchFamily="49" charset="-128"/>
              </a:rPr>
              <a:t>2025</a:t>
            </a:r>
            <a:r>
              <a:rPr lang="ja-JP" altLang="en-US" sz="3600" b="1" u="none" strike="noStrike" dirty="0">
                <a:solidFill>
                  <a:srgbClr val="000066"/>
                </a:solidFill>
                <a:effectLst/>
                <a:uFillTx/>
                <a:latin typeface="ＭＳ ゴシック" panose="020B0609070205080204" pitchFamily="49" charset="-128"/>
                <a:ea typeface="ＭＳ ゴシック" panose="020B0609070205080204" pitchFamily="49" charset="-128"/>
              </a:rPr>
              <a:t>年度第</a:t>
            </a:r>
            <a:r>
              <a:rPr lang="en-US" altLang="ja-JP" sz="3600" b="1" u="none" strike="noStrike" dirty="0">
                <a:solidFill>
                  <a:srgbClr val="000066"/>
                </a:solidFill>
                <a:effectLst/>
                <a:uFillTx/>
                <a:latin typeface="ＭＳ ゴシック" panose="020B0609070205080204" pitchFamily="49" charset="-128"/>
                <a:ea typeface="ＭＳ ゴシック" panose="020B0609070205080204" pitchFamily="49" charset="-128"/>
              </a:rPr>
              <a:t>7</a:t>
            </a:r>
            <a:r>
              <a:rPr lang="ja-JP" altLang="en-US" sz="3600" b="1" u="none" strike="noStrike" dirty="0">
                <a:solidFill>
                  <a:srgbClr val="000066"/>
                </a:solidFill>
                <a:effectLst/>
                <a:uFillTx/>
                <a:latin typeface="ＭＳ ゴシック" panose="020B0609070205080204" pitchFamily="49" charset="-128"/>
                <a:ea typeface="ＭＳ ゴシック" panose="020B0609070205080204" pitchFamily="49" charset="-128"/>
              </a:rPr>
              <a:t>回理事会</a:t>
            </a:r>
            <a:endParaRPr lang="en-US" altLang="ja-JP" sz="3600" b="1" u="none" strike="noStrike" dirty="0">
              <a:solidFill>
                <a:srgbClr val="000066"/>
              </a:solidFill>
              <a:effectLst/>
              <a:uFillTx/>
              <a:latin typeface="ＭＳ ゴシック" panose="020B0609070205080204" pitchFamily="49" charset="-128"/>
              <a:ea typeface="ＭＳ ゴシック" panose="020B0609070205080204" pitchFamily="49" charset="-128"/>
            </a:endParaRPr>
          </a:p>
          <a:p>
            <a:pPr defTabSz="914400">
              <a:lnSpc>
                <a:spcPct val="120000"/>
              </a:lnSpc>
            </a:pPr>
            <a:endParaRPr lang="en-US" altLang="ja-JP" sz="2800" b="1" u="none" strike="noStrike" dirty="0">
              <a:solidFill>
                <a:srgbClr val="000066"/>
              </a:solidFill>
              <a:effectLst/>
              <a:uFillTx/>
              <a:latin typeface="ＭＳ ゴシック" panose="020B0609070205080204" pitchFamily="49" charset="-128"/>
              <a:ea typeface="ＭＳ ゴシック" panose="020B0609070205080204" pitchFamily="49" charset="-128"/>
            </a:endParaRPr>
          </a:p>
          <a:p>
            <a:pPr defTabSz="914400">
              <a:lnSpc>
                <a:spcPct val="120000"/>
              </a:lnSpc>
            </a:pPr>
            <a:r>
              <a:rPr lang="ja-JP" altLang="en-US" sz="2800" b="1" dirty="0">
                <a:solidFill>
                  <a:srgbClr val="000066"/>
                </a:solidFill>
                <a:latin typeface="ＭＳ ゴシック" panose="020B0609070205080204" pitchFamily="49" charset="-128"/>
                <a:ea typeface="ＭＳ ゴシック" panose="020B0609070205080204" pitchFamily="49" charset="-128"/>
              </a:rPr>
              <a:t>第</a:t>
            </a:r>
            <a:r>
              <a:rPr lang="en-US" altLang="ja-JP" sz="2800" b="1" dirty="0">
                <a:solidFill>
                  <a:srgbClr val="000066"/>
                </a:solidFill>
                <a:latin typeface="ＭＳ ゴシック" panose="020B0609070205080204" pitchFamily="49" charset="-128"/>
                <a:ea typeface="ＭＳ ゴシック" panose="020B0609070205080204" pitchFamily="49" charset="-128"/>
              </a:rPr>
              <a:t>6</a:t>
            </a:r>
            <a:r>
              <a:rPr lang="ja-JP" altLang="en-US" sz="2800" b="1" dirty="0">
                <a:solidFill>
                  <a:srgbClr val="000066"/>
                </a:solidFill>
                <a:latin typeface="ＭＳ ゴシック" panose="020B0609070205080204" pitchFamily="49" charset="-128"/>
                <a:ea typeface="ＭＳ ゴシック" panose="020B0609070205080204" pitchFamily="49" charset="-128"/>
              </a:rPr>
              <a:t>回理事会での審議状況報告</a:t>
            </a:r>
            <a:endParaRPr lang="en-US" altLang="ja-JP" sz="2800" b="1" u="none" strike="noStrike" dirty="0">
              <a:solidFill>
                <a:srgbClr val="000066"/>
              </a:solidFill>
              <a:effectLst/>
              <a:uFillTx/>
              <a:latin typeface="ＭＳ ゴシック" panose="020B0609070205080204" pitchFamily="49" charset="-128"/>
              <a:ea typeface="ＭＳ ゴシック" panose="020B0609070205080204" pitchFamily="49" charset="-128"/>
            </a:endParaRPr>
          </a:p>
          <a:p>
            <a:pPr defTabSz="914400">
              <a:lnSpc>
                <a:spcPct val="120000"/>
              </a:lnSpc>
            </a:pPr>
            <a:r>
              <a:rPr lang="ja-JP" altLang="en-US" sz="2800" b="1" dirty="0">
                <a:solidFill>
                  <a:srgbClr val="000066"/>
                </a:solidFill>
                <a:latin typeface="ＭＳ ゴシック" panose="020B0609070205080204" pitchFamily="49" charset="-128"/>
                <a:ea typeface="ＭＳ ゴシック" panose="020B0609070205080204" pitchFamily="49" charset="-128"/>
              </a:rPr>
              <a:t>一般社団法人　日本飼料用米振興協会</a:t>
            </a:r>
            <a:endParaRPr lang="en-US" sz="2800" b="1" u="none" strike="noStrike" dirty="0">
              <a:solidFill>
                <a:srgbClr val="000066"/>
              </a:solidFill>
              <a:effectLst/>
              <a:uFillTx/>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9B7B36B7-1485-4015-F752-3F479BCBF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05" y="4356565"/>
            <a:ext cx="5177874" cy="2436314"/>
          </a:xfrm>
          <a:prstGeom prst="rect">
            <a:avLst/>
          </a:prstGeom>
        </p:spPr>
      </p:pic>
      <p:pic>
        <p:nvPicPr>
          <p:cNvPr id="5" name="図 4">
            <a:extLst>
              <a:ext uri="{FF2B5EF4-FFF2-40B4-BE49-F238E27FC236}">
                <a16:creationId xmlns:a16="http://schemas.microsoft.com/office/drawing/2014/main" id="{B7B44E63-BBEB-0473-54EA-D722713A9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659" y="0"/>
            <a:ext cx="514234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6590C-232F-1603-8789-F4F94F7D3C4F}"/>
              </a:ext>
            </a:extLst>
          </p:cNvPr>
          <p:cNvSpPr>
            <a:spLocks noGrp="1"/>
          </p:cNvSpPr>
          <p:nvPr>
            <p:ph type="title"/>
          </p:nvPr>
        </p:nvSpPr>
        <p:spPr>
          <a:xfrm>
            <a:off x="0" y="365040"/>
            <a:ext cx="12192000" cy="1325160"/>
          </a:xfrm>
        </p:spPr>
        <p:txBody>
          <a:bodyPr/>
          <a:lstStyle/>
          <a:p>
            <a:r>
              <a:rPr kumimoji="1" lang="ja-JP" altLang="en-US" sz="4400" dirty="0">
                <a:solidFill>
                  <a:srgbClr val="000066"/>
                </a:solidFill>
                <a:latin typeface="HG創英角ｺﾞｼｯｸUB" panose="020B0909000000000000" pitchFamily="49" charset="-128"/>
                <a:ea typeface="HG創英角ｺﾞｼｯｸUB" panose="020B0909000000000000" pitchFamily="49" charset="-128"/>
              </a:rPr>
              <a:t>会議概要</a:t>
            </a:r>
            <a:endParaRPr kumimoji="1" lang="ja-JP" altLang="en-US" dirty="0"/>
          </a:p>
        </p:txBody>
      </p:sp>
      <p:sp>
        <p:nvSpPr>
          <p:cNvPr id="3" name="テキスト プレースホルダー 2">
            <a:extLst>
              <a:ext uri="{FF2B5EF4-FFF2-40B4-BE49-F238E27FC236}">
                <a16:creationId xmlns:a16="http://schemas.microsoft.com/office/drawing/2014/main" id="{1A4F586C-957B-CDCA-695E-DB5BE7B18064}"/>
              </a:ext>
            </a:extLst>
          </p:cNvPr>
          <p:cNvSpPr>
            <a:spLocks noGrp="1"/>
          </p:cNvSpPr>
          <p:nvPr>
            <p:ph type="body"/>
          </p:nvPr>
        </p:nvSpPr>
        <p:spPr>
          <a:xfrm>
            <a:off x="103909" y="1825560"/>
            <a:ext cx="11876809" cy="4350960"/>
          </a:xfrm>
        </p:spPr>
        <p:txBody>
          <a:bodyPr/>
          <a:lstStyle/>
          <a:p>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本会議の主目的は「水田政策見直しに向けた政策提案第２案」の内容確認・整理と、外部発表（取材対応・ニュースリリース）の方針すり合わせ。</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ウェブ掲載資料は第</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案から第２案へ差し替え済みで、大きな変更はなく、参考資料の配置を後段へ移動した程度。</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第２案を最終化し、連休前～連休明けにかけて加筆修正、５月下旬に対外発表する方針で一致。</a:t>
            </a:r>
          </a:p>
          <a:p>
            <a:endParaRPr kumimoji="1" lang="ja-JP" altLang="en-US" dirty="0"/>
          </a:p>
        </p:txBody>
      </p:sp>
    </p:spTree>
    <p:extLst>
      <p:ext uri="{BB962C8B-B14F-4D97-AF65-F5344CB8AC3E}">
        <p14:creationId xmlns:p14="http://schemas.microsoft.com/office/powerpoint/2010/main" val="159922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02</a:t>
            </a:r>
            <a:endParaRPr lang="en-US" sz="6600" b="0" u="none" strike="noStrike">
              <a:solidFill>
                <a:srgbClr val="000000"/>
              </a:solidFill>
              <a:effectLst/>
              <a:uFillTx/>
              <a:latin typeface="Arial"/>
            </a:endParaRPr>
          </a:p>
        </p:txBody>
      </p:sp>
      <p:sp>
        <p:nvSpPr>
          <p:cNvPr id="111" name="[title:text]"/>
          <p:cNvSpPr/>
          <p:nvPr/>
        </p:nvSpPr>
        <p:spPr>
          <a:xfrm>
            <a:off x="4323960" y="2411640"/>
            <a:ext cx="7013880"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zh-CN" sz="405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飼料用米政策の最新動向</a:t>
            </a:r>
            <a:endParaRPr lang="en-US" sz="405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002" name="AutoShape 2"/>
          <p:cNvSpPr/>
          <p:nvPr/>
        </p:nvSpPr>
        <p:spPr>
          <a:xfrm>
            <a:off x="1374316" y="3045252"/>
            <a:ext cx="9429750" cy="1656361"/>
          </a:xfrm>
          <a:prstGeom prst="roundRect">
            <a:avLst>
              <a:gd name="adj" fmla="val 16667"/>
            </a:avLst>
          </a:prstGeom>
          <a:gradFill>
            <a:gsLst>
              <a:gs pos="0">
                <a:schemeClr val="lt1">
                  <a:alpha val="100000"/>
                </a:schemeClr>
              </a:gs>
              <a:gs pos="100000">
                <a:schemeClr val="lt2">
                  <a:alpha val="100000"/>
                </a:schemeClr>
              </a:gs>
            </a:gsLst>
            <a:lin ang="0"/>
          </a:gra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3" name="AutoShape 3"/>
          <p:cNvSpPr/>
          <p:nvPr/>
        </p:nvSpPr>
        <p:spPr>
          <a:xfrm>
            <a:off x="1148816" y="4823279"/>
            <a:ext cx="9655250" cy="1656361"/>
          </a:xfrm>
          <a:prstGeom prst="roundRect">
            <a:avLst>
              <a:gd name="adj" fmla="val 16667"/>
            </a:avLst>
          </a:prstGeom>
          <a:gradFill>
            <a:gsLst>
              <a:gs pos="0">
                <a:schemeClr val="lt2">
                  <a:alpha val="100000"/>
                </a:schemeClr>
              </a:gs>
              <a:gs pos="100000">
                <a:schemeClr val="lt1">
                  <a:alpha val="100000"/>
                </a:schemeClr>
              </a:gs>
            </a:gsLst>
            <a:lin ang="0"/>
          </a:gra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4" name="AutoShape 4"/>
          <p:cNvSpPr/>
          <p:nvPr/>
        </p:nvSpPr>
        <p:spPr>
          <a:xfrm>
            <a:off x="1068202" y="1267225"/>
            <a:ext cx="9735864" cy="1656361"/>
          </a:xfrm>
          <a:prstGeom prst="roundRect">
            <a:avLst>
              <a:gd name="adj" fmla="val 16667"/>
            </a:avLst>
          </a:prstGeom>
          <a:gradFill>
            <a:gsLst>
              <a:gs pos="0">
                <a:schemeClr val="lt2">
                  <a:alpha val="100000"/>
                </a:schemeClr>
              </a:gs>
              <a:gs pos="100000">
                <a:schemeClr val="lt1">
                  <a:alpha val="100000"/>
                </a:schemeClr>
              </a:gs>
            </a:gsLst>
            <a:lin ang="0"/>
          </a:gra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5" name="AutoShape 5"/>
          <p:cNvSpPr/>
          <p:nvPr/>
        </p:nvSpPr>
        <p:spPr>
          <a:xfrm>
            <a:off x="338580" y="5246341"/>
            <a:ext cx="810236" cy="810236"/>
          </a:xfrm>
          <a:prstGeom prst="ellipse">
            <a:avLst/>
          </a:prstGeom>
          <a:solidFill>
            <a:schemeClr val="accent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6" name="Freeform 6"/>
          <p:cNvSpPr/>
          <p:nvPr/>
        </p:nvSpPr>
        <p:spPr>
          <a:xfrm>
            <a:off x="466728"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path>
              <a:path w="304800" h="304800">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path>
              <a:path w="304800" h="304800">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path>
            </a:pathLst>
          </a:custGeom>
          <a:solidFill>
            <a:schemeClr val="dk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7" name="AutoShape 7"/>
          <p:cNvSpPr/>
          <p:nvPr/>
        </p:nvSpPr>
        <p:spPr>
          <a:xfrm>
            <a:off x="10805707" y="3515530"/>
            <a:ext cx="810236" cy="810236"/>
          </a:xfrm>
          <a:prstGeom prst="ellipse">
            <a:avLst/>
          </a:prstGeom>
          <a:solidFill>
            <a:schemeClr val="accent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8" name="AutoShape 8"/>
          <p:cNvSpPr/>
          <p:nvPr/>
        </p:nvSpPr>
        <p:spPr>
          <a:xfrm>
            <a:off x="257966" y="1770602"/>
            <a:ext cx="810236" cy="810236"/>
          </a:xfrm>
          <a:prstGeom prst="ellipse">
            <a:avLst/>
          </a:prstGeom>
          <a:solidFill>
            <a:schemeClr val="accent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09" name="Freeform 9"/>
          <p:cNvSpPr/>
          <p:nvPr/>
        </p:nvSpPr>
        <p:spPr>
          <a:xfrm flipH="1">
            <a:off x="466913" y="1984290"/>
            <a:ext cx="392341" cy="382860"/>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path>
              <a:path w="304800" h="304800">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path>
              <a:path w="304800" h="304800">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path>
            </a:pathLst>
          </a:custGeom>
          <a:solidFill>
            <a:schemeClr val="dk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10" name="Freeform 10"/>
          <p:cNvSpPr/>
          <p:nvPr/>
        </p:nvSpPr>
        <p:spPr>
          <a:xfrm>
            <a:off x="10998703" y="3661310"/>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path>
              <a:path w="304800" h="304800">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path>
            </a:pathLst>
          </a:custGeom>
          <a:solidFill>
            <a:schemeClr val="dk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2200011" name="TextBox 11"/>
          <p:cNvSpPr txBox="1"/>
          <p:nvPr/>
        </p:nvSpPr>
        <p:spPr>
          <a:xfrm>
            <a:off x="0" y="150364"/>
            <a:ext cx="12192000" cy="914400"/>
          </a:xfrm>
          <a:prstGeom prst="rect">
            <a:avLst/>
          </a:prstGeom>
        </p:spPr>
        <p:txBody>
          <a:bodyPr vert="horz" wrap="square" lIns="123825" tIns="123825" rIns="57150" bIns="123825" rtlCol="0" anchor="ctr" anchorCtr="0">
            <a:noAutofit/>
          </a:bodyPr>
          <a:lstStyle/>
          <a:p>
            <a:pPr algn="l">
              <a:lnSpc>
                <a:spcPct val="140000"/>
              </a:lnSpc>
            </a:pPr>
            <a:r>
              <a:rPr lang="en-US" sz="4000" dirty="0" err="1">
                <a:solidFill>
                  <a:srgbClr val="000066"/>
                </a:solidFill>
                <a:latin typeface="HG創英角ｺﾞｼｯｸUB" panose="020B0909000000000000" pitchFamily="49" charset="-128"/>
                <a:ea typeface="HG創英角ｺﾞｼｯｸUB" panose="020B0909000000000000" pitchFamily="49" charset="-128"/>
                <a:cs typeface="Noto Sans SC"/>
              </a:rPr>
              <a:t>飼料用米政策の最新動向</a:t>
            </a:r>
            <a:endParaRPr lang="en-US" sz="40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200012" name="TextBox 12"/>
          <p:cNvSpPr txBox="1"/>
          <p:nvPr/>
        </p:nvSpPr>
        <p:spPr>
          <a:xfrm>
            <a:off x="1387935" y="1423391"/>
            <a:ext cx="8799636" cy="571500"/>
          </a:xfrm>
          <a:prstGeom prst="rect">
            <a:avLst/>
          </a:prstGeom>
        </p:spPr>
        <p:txBody>
          <a:bodyPr vert="horz" wrap="square" lIns="114300" tIns="57150" rIns="114300" bIns="57150" rtlCol="0" anchor="ctr" anchorCtr="0">
            <a:noAutofit/>
          </a:bodyPr>
          <a:lstStyle/>
          <a:p>
            <a:pPr algn="l">
              <a:lnSpc>
                <a:spcPct val="120000"/>
              </a:lnSpc>
            </a:pPr>
            <a:r>
              <a:rPr lang="en-US" sz="2400" b="1" dirty="0" err="1">
                <a:solidFill>
                  <a:schemeClr val="accent1">
                    <a:alpha val="100000"/>
                  </a:schemeClr>
                </a:solidFill>
                <a:latin typeface="HG創英角ｺﾞｼｯｸUB" panose="020B0909000000000000" pitchFamily="49" charset="-128"/>
                <a:ea typeface="HG創英角ｺﾞｼｯｸUB" panose="020B0909000000000000" pitchFamily="49" charset="-128"/>
                <a:cs typeface="Noto Sans SC"/>
              </a:rPr>
              <a:t>継続方針</a:t>
            </a:r>
            <a:endParaRPr lang="en-US" sz="2400" b="1" dirty="0">
              <a:solidFill>
                <a:schemeClr val="accent1">
                  <a:alpha val="100000"/>
                </a:schemeClr>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200013" name="TextBox 13"/>
          <p:cNvSpPr txBox="1"/>
          <p:nvPr/>
        </p:nvSpPr>
        <p:spPr>
          <a:xfrm>
            <a:off x="1277149" y="1881734"/>
            <a:ext cx="8910421" cy="781050"/>
          </a:xfrm>
          <a:prstGeom prst="rect">
            <a:avLst/>
          </a:prstGeom>
        </p:spPr>
        <p:txBody>
          <a:bodyPr vert="horz" wrap="square" lIns="114300" tIns="57150" rIns="114300" bIns="57150" rtlCol="0" anchor="t" anchorCtr="0">
            <a:normAutofit/>
          </a:bodyPr>
          <a:lstStyle/>
          <a:p>
            <a:pPr algn="l">
              <a:lnSpc>
                <a:spcPct val="140000"/>
              </a:lnSpc>
            </a:pPr>
            <a:r>
              <a:rPr lang="en-US" sz="2400" dirty="0" err="1">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農水省として、飼料用米への支援を継続する方向で調整</a:t>
            </a:r>
            <a:r>
              <a:rPr lang="en-US" sz="2400" dirty="0">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2200014" name="TextBox 14"/>
          <p:cNvSpPr txBox="1"/>
          <p:nvPr/>
        </p:nvSpPr>
        <p:spPr>
          <a:xfrm>
            <a:off x="1387934" y="3229780"/>
            <a:ext cx="8744771"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chemeClr val="accent1">
                    <a:alpha val="100000"/>
                  </a:schemeClr>
                </a:solidFill>
                <a:latin typeface="HG創英角ｺﾞｼｯｸUB" panose="020B0909000000000000" pitchFamily="49" charset="-128"/>
                <a:ea typeface="HG創英角ｺﾞｼｯｸUB" panose="020B0909000000000000" pitchFamily="49" charset="-128"/>
                <a:cs typeface="Noto Sans SC"/>
              </a:rPr>
              <a:t>生産目標</a:t>
            </a:r>
            <a:endParaRPr lang="en-US" sz="2400" b="1" dirty="0">
              <a:solidFill>
                <a:schemeClr val="accent1">
                  <a:alpha val="100000"/>
                </a:schemeClr>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200015" name="TextBox 15"/>
          <p:cNvSpPr txBox="1"/>
          <p:nvPr/>
        </p:nvSpPr>
        <p:spPr>
          <a:xfrm>
            <a:off x="1387934" y="3819798"/>
            <a:ext cx="8201025" cy="781050"/>
          </a:xfrm>
          <a:prstGeom prst="rect">
            <a:avLst/>
          </a:prstGeom>
        </p:spPr>
        <p:txBody>
          <a:bodyPr vert="horz" wrap="square" lIns="114300" tIns="57150" rIns="114300" bIns="57150" rtlCol="0" anchor="t" anchorCtr="0">
            <a:normAutofit/>
          </a:bodyPr>
          <a:lstStyle/>
          <a:p>
            <a:pPr algn="l">
              <a:lnSpc>
                <a:spcPct val="140000"/>
              </a:lnSpc>
            </a:pPr>
            <a:r>
              <a:rPr lang="en-US" sz="2400" dirty="0">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生産規模を30～40万トンに絞り込み、効率化を図る。</a:t>
            </a:r>
          </a:p>
        </p:txBody>
        <p:extLst mod="1"/>
      </p:sp>
      <p:sp>
        <p:nvSpPr>
          <p:cNvPr id="2200016" name="TextBox 16"/>
          <p:cNvSpPr txBox="1"/>
          <p:nvPr/>
        </p:nvSpPr>
        <p:spPr>
          <a:xfrm>
            <a:off x="1506682" y="4882435"/>
            <a:ext cx="8626023" cy="571500"/>
          </a:xfrm>
          <a:prstGeom prst="rect">
            <a:avLst/>
          </a:prstGeom>
        </p:spPr>
        <p:txBody>
          <a:bodyPr vert="horz" wrap="square" lIns="114300" tIns="57150" rIns="114300" bIns="57150" rtlCol="0" anchor="ctr" anchorCtr="0">
            <a:noAutofit/>
          </a:bodyPr>
          <a:lstStyle/>
          <a:p>
            <a:pPr algn="l">
              <a:lnSpc>
                <a:spcPct val="120000"/>
              </a:lnSpc>
            </a:pPr>
            <a:r>
              <a:rPr lang="en-US" sz="2400" b="1" dirty="0" err="1">
                <a:solidFill>
                  <a:schemeClr val="accent1">
                    <a:alpha val="100000"/>
                  </a:schemeClr>
                </a:solidFill>
                <a:latin typeface="HG創英角ｺﾞｼｯｸUB" panose="020B0909000000000000" pitchFamily="49" charset="-128"/>
                <a:ea typeface="HG創英角ｺﾞｼｯｸUB" panose="020B0909000000000000" pitchFamily="49" charset="-128"/>
                <a:cs typeface="Noto Sans SC"/>
              </a:rPr>
              <a:t>重点支援</a:t>
            </a:r>
            <a:endParaRPr lang="en-US" sz="2400" b="1" dirty="0">
              <a:solidFill>
                <a:schemeClr val="accent1">
                  <a:alpha val="100000"/>
                </a:schemeClr>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200017" name="TextBox 17"/>
          <p:cNvSpPr txBox="1"/>
          <p:nvPr/>
        </p:nvSpPr>
        <p:spPr>
          <a:xfrm>
            <a:off x="1474741" y="5453935"/>
            <a:ext cx="8626023" cy="781050"/>
          </a:xfrm>
          <a:prstGeom prst="rect">
            <a:avLst/>
          </a:prstGeom>
        </p:spPr>
        <p:txBody>
          <a:bodyPr vert="horz" wrap="square" lIns="114300" tIns="57150" rIns="114300" bIns="57150" rtlCol="0" anchor="t" anchorCtr="0">
            <a:normAutofit/>
          </a:bodyPr>
          <a:lstStyle/>
          <a:p>
            <a:pPr algn="l">
              <a:lnSpc>
                <a:spcPct val="140000"/>
              </a:lnSpc>
            </a:pPr>
            <a:r>
              <a:rPr lang="en-US" sz="2400" dirty="0" err="1">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事前契約を締結している実需者への供給を最優先に支援</a:t>
            </a:r>
            <a:r>
              <a:rPr lang="en-US" sz="2400" dirty="0">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a:t>
            </a:r>
          </a:p>
        </p:txBody>
        <p:extLst mod="1"/>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03</a:t>
            </a:r>
            <a:endParaRPr lang="en-US" sz="6600" b="0" u="none" strike="noStrike">
              <a:solidFill>
                <a:srgbClr val="000000"/>
              </a:solidFill>
              <a:effectLst/>
              <a:uFillTx/>
              <a:latin typeface="Arial"/>
            </a:endParaRPr>
          </a:p>
        </p:txBody>
      </p:sp>
      <p:sp>
        <p:nvSpPr>
          <p:cNvPr id="111" name="[title:text]"/>
          <p:cNvSpPr/>
          <p:nvPr/>
        </p:nvSpPr>
        <p:spPr>
          <a:xfrm>
            <a:off x="4135582" y="2411640"/>
            <a:ext cx="7202258"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zh-CN"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政策提案の主要な柱</a:t>
            </a:r>
            <a:endParaRPr lang="en-US"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002" name="Freeform 2"/>
          <p:cNvSpPr/>
          <p:nvPr/>
        </p:nvSpPr>
        <p:spPr>
          <a:xfrm>
            <a:off x="0" y="3617900"/>
            <a:ext cx="3091710" cy="742950"/>
          </a:xfrm>
          <a:custGeom>
            <a:avLst/>
            <a:gdLst/>
            <a:ahLst/>
            <a:cxnLst/>
            <a:rect l="l" t="t" r="r" b="b"/>
            <a:pathLst>
              <a:path w="120000" h="120000">
                <a:moveTo>
                  <a:pt x="21366" y="0"/>
                </a:moveTo>
                <a:lnTo>
                  <a:pt x="14583" y="27688"/>
                </a:lnTo>
                <a:lnTo>
                  <a:pt x="1694" y="27688"/>
                </a:lnTo>
                <a:cubicBezTo>
                  <a:pt x="755" y="27688"/>
                  <a:pt x="0" y="29755"/>
                  <a:pt x="0" y="32305"/>
                </a:cubicBezTo>
                <a:lnTo>
                  <a:pt x="0" y="115383"/>
                </a:lnTo>
                <a:cubicBezTo>
                  <a:pt x="0" y="117933"/>
                  <a:pt x="755" y="119994"/>
                  <a:pt x="1694" y="119994"/>
                </a:cubicBezTo>
                <a:lnTo>
                  <a:pt x="118300" y="119994"/>
                </a:lnTo>
                <a:cubicBezTo>
                  <a:pt x="119238" y="119994"/>
                  <a:pt x="119994" y="117933"/>
                  <a:pt x="119994" y="115383"/>
                </a:cubicBezTo>
                <a:lnTo>
                  <a:pt x="119994" y="32305"/>
                </a:lnTo>
                <a:cubicBezTo>
                  <a:pt x="120000" y="29755"/>
                  <a:pt x="119238" y="27688"/>
                  <a:pt x="118300" y="27688"/>
                </a:cubicBezTo>
                <a:lnTo>
                  <a:pt x="28155" y="27688"/>
                </a:lnTo>
                <a:lnTo>
                  <a:pt x="21366" y="0"/>
                </a:lnTo>
              </a:path>
            </a:pathLst>
          </a:cu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2100003" name="TextBox 3"/>
          <p:cNvSpPr txBox="1"/>
          <p:nvPr/>
        </p:nvSpPr>
        <p:spPr>
          <a:xfrm>
            <a:off x="-5868" y="3805737"/>
            <a:ext cx="3097578" cy="400454"/>
          </a:xfrm>
          <a:prstGeom prst="rect">
            <a:avLst/>
          </a:prstGeom>
        </p:spPr>
        <p:txBody>
          <a:bodyPr vert="horz" wrap="square" lIns="0" tIns="33052" rIns="66008" bIns="33052" rtlCol="0" anchor="ctr" anchorCtr="0">
            <a:noAutofit/>
          </a:bodyPr>
          <a:lstStyle/>
          <a:p>
            <a:pPr algn="l">
              <a:lnSpc>
                <a:spcPct val="15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インセンティブ強化</a:t>
            </a:r>
            <a:endPar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100004" name="TextBox 4"/>
          <p:cNvSpPr txBox="1"/>
          <p:nvPr/>
        </p:nvSpPr>
        <p:spPr>
          <a:xfrm>
            <a:off x="124691" y="1432707"/>
            <a:ext cx="5486400" cy="1886527"/>
          </a:xfrm>
          <a:prstGeom prst="rect">
            <a:avLst/>
          </a:prstGeom>
        </p:spPr>
        <p:txBody>
          <a:bodyPr vert="horz" wrap="square" lIns="0" tIns="33052" rIns="66008" bIns="33052" rtlCol="0" anchor="b" anchorCtr="0">
            <a:normAutofit/>
          </a:bodyPr>
          <a:lstStyle/>
          <a:p>
            <a:pPr algn="l">
              <a:lnSpc>
                <a:spcPct val="14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単収向上を促すため、交付金の上限設定を見直す</a:t>
            </a:r>
            <a:r>
              <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2100005" name="TextBox 5"/>
          <p:cNvSpPr txBox="1"/>
          <p:nvPr/>
        </p:nvSpPr>
        <p:spPr>
          <a:xfrm>
            <a:off x="6040982" y="1449515"/>
            <a:ext cx="5208537" cy="1886527"/>
          </a:xfrm>
          <a:prstGeom prst="rect">
            <a:avLst/>
          </a:prstGeom>
        </p:spPr>
        <p:txBody>
          <a:bodyPr vert="horz" wrap="square" lIns="0" tIns="33052" rIns="66008" bIns="33052" rtlCol="0" anchor="b" anchorCtr="0">
            <a:normAutofit/>
          </a:bodyPr>
          <a:lstStyle/>
          <a:p>
            <a:pPr algn="l">
              <a:lnSpc>
                <a:spcPct val="14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実需者に対する確実かつ安定的な供給体制を構築</a:t>
            </a:r>
            <a:r>
              <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2100006" name="TextBox 6"/>
          <p:cNvSpPr txBox="1"/>
          <p:nvPr/>
        </p:nvSpPr>
        <p:spPr>
          <a:xfrm>
            <a:off x="3374941" y="4577332"/>
            <a:ext cx="2931336" cy="1833299"/>
          </a:xfrm>
          <a:prstGeom prst="rect">
            <a:avLst/>
          </a:prstGeom>
        </p:spPr>
        <p:txBody>
          <a:bodyPr vert="horz" wrap="square" lIns="0" tIns="33052" rIns="66008" bIns="33052" rtlCol="0" anchor="t" anchorCtr="0">
            <a:normAutofit/>
          </a:bodyPr>
          <a:lstStyle/>
          <a:p>
            <a:pPr algn="l">
              <a:lnSpc>
                <a:spcPct val="14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堆肥還元の促進</a:t>
            </a:r>
            <a:r>
              <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a:t>
            </a:r>
          </a:p>
          <a:p>
            <a:pPr algn="l">
              <a:lnSpc>
                <a:spcPct val="14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鶏・豚の糞尿も対象に加える</a:t>
            </a:r>
            <a:r>
              <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2100007" name="TextBox 7"/>
          <p:cNvSpPr txBox="1"/>
          <p:nvPr/>
        </p:nvSpPr>
        <p:spPr>
          <a:xfrm>
            <a:off x="8564682" y="4509295"/>
            <a:ext cx="3627317" cy="1833299"/>
          </a:xfrm>
          <a:prstGeom prst="rect">
            <a:avLst/>
          </a:prstGeom>
        </p:spPr>
        <p:txBody>
          <a:bodyPr vert="horz" wrap="square" lIns="0" tIns="33052" rIns="66008" bIns="33052" rtlCol="0" anchor="t" anchorCtr="0">
            <a:normAutofit/>
          </a:bodyPr>
          <a:lstStyle/>
          <a:p>
            <a:pPr algn="l">
              <a:lnSpc>
                <a:spcPct val="14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現行の</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１６７</a:t>
            </a:r>
            <a:r>
              <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円/</a:t>
            </a: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kgから、さらなる引き上げを要求</a:t>
            </a:r>
            <a:r>
              <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2100008" name="TextBox 8"/>
          <p:cNvSpPr txBox="1"/>
          <p:nvPr/>
        </p:nvSpPr>
        <p:spPr>
          <a:xfrm>
            <a:off x="0" y="15538"/>
            <a:ext cx="11715523" cy="914400"/>
          </a:xfrm>
          <a:prstGeom prst="rect">
            <a:avLst/>
          </a:prstGeom>
        </p:spPr>
        <p:txBody>
          <a:bodyPr vert="horz" wrap="square" lIns="123825" tIns="123825" rIns="57150" bIns="123825" rtlCol="0" anchor="ctr" anchorCtr="0">
            <a:noAutofit/>
          </a:bodyPr>
          <a:lstStyle/>
          <a:p>
            <a:pPr algn="l">
              <a:lnSpc>
                <a:spcPct val="140000"/>
              </a:lnSpc>
            </a:pPr>
            <a:r>
              <a:rPr lang="en-US" sz="4000" b="1" dirty="0" err="1">
                <a:solidFill>
                  <a:srgbClr val="000066"/>
                </a:solidFill>
                <a:latin typeface="HG創英角ｺﾞｼｯｸUB" panose="020B0909000000000000" pitchFamily="49" charset="-128"/>
                <a:ea typeface="HG創英角ｺﾞｼｯｸUB" panose="020B0909000000000000" pitchFamily="49" charset="-128"/>
                <a:cs typeface="Noto Sans SC"/>
              </a:rPr>
              <a:t>政策提案の</a:t>
            </a:r>
            <a:r>
              <a:rPr lang="ja-JP" altLang="en-US" sz="4000" b="1" dirty="0">
                <a:solidFill>
                  <a:srgbClr val="000066"/>
                </a:solidFill>
                <a:latin typeface="HG創英角ｺﾞｼｯｸUB" panose="020B0909000000000000" pitchFamily="49" charset="-128"/>
                <a:ea typeface="HG創英角ｺﾞｼｯｸUB" panose="020B0909000000000000" pitchFamily="49" charset="-128"/>
                <a:cs typeface="Noto Sans SC"/>
              </a:rPr>
              <a:t>４</a:t>
            </a:r>
            <a:r>
              <a:rPr lang="en-US" sz="4000" b="1" dirty="0" err="1">
                <a:solidFill>
                  <a:srgbClr val="000066"/>
                </a:solidFill>
                <a:latin typeface="HG創英角ｺﾞｼｯｸUB" panose="020B0909000000000000" pitchFamily="49" charset="-128"/>
                <a:ea typeface="HG創英角ｺﾞｼｯｸUB" panose="020B0909000000000000" pitchFamily="49" charset="-128"/>
                <a:cs typeface="Noto Sans SC"/>
              </a:rPr>
              <a:t>つの柱</a:t>
            </a:r>
            <a:endParaRPr lang="en-US" sz="4000" b="1"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100009" name="Freeform 9"/>
          <p:cNvSpPr/>
          <p:nvPr/>
        </p:nvSpPr>
        <p:spPr>
          <a:xfrm>
            <a:off x="3248166" y="3754607"/>
            <a:ext cx="2550595" cy="742950"/>
          </a:xfrm>
          <a:custGeom>
            <a:avLst/>
            <a:gdLst/>
            <a:ahLst/>
            <a:cxnLst/>
            <a:rect l="l" t="t" r="r" b="b"/>
            <a:pathLst>
              <a:path w="120000" h="120000">
                <a:moveTo>
                  <a:pt x="1694" y="0"/>
                </a:moveTo>
                <a:cubicBezTo>
                  <a:pt x="755" y="0"/>
                  <a:pt x="0" y="2061"/>
                  <a:pt x="0" y="4611"/>
                </a:cubicBezTo>
                <a:lnTo>
                  <a:pt x="0" y="87688"/>
                </a:lnTo>
                <a:cubicBezTo>
                  <a:pt x="0" y="90238"/>
                  <a:pt x="755" y="92305"/>
                  <a:pt x="1694" y="92305"/>
                </a:cubicBezTo>
                <a:lnTo>
                  <a:pt x="14594" y="92305"/>
                </a:lnTo>
                <a:lnTo>
                  <a:pt x="21383" y="119994"/>
                </a:lnTo>
                <a:lnTo>
                  <a:pt x="28177" y="92305"/>
                </a:lnTo>
                <a:lnTo>
                  <a:pt x="118300" y="92305"/>
                </a:lnTo>
                <a:cubicBezTo>
                  <a:pt x="119238" y="92305"/>
                  <a:pt x="119994" y="90238"/>
                  <a:pt x="119994" y="87688"/>
                </a:cubicBezTo>
                <a:lnTo>
                  <a:pt x="119994" y="4611"/>
                </a:lnTo>
                <a:cubicBezTo>
                  <a:pt x="120000" y="2061"/>
                  <a:pt x="119238" y="0"/>
                  <a:pt x="118300" y="0"/>
                </a:cubicBezTo>
                <a:lnTo>
                  <a:pt x="1694" y="0"/>
                </a:lnTo>
              </a:path>
            </a:pathLst>
          </a:custGeom>
          <a:solidFill>
            <a:schemeClr val="accent1">
              <a:alpha val="100000"/>
            </a:scheme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2100010" name="Freeform 10"/>
          <p:cNvSpPr/>
          <p:nvPr/>
        </p:nvSpPr>
        <p:spPr>
          <a:xfrm>
            <a:off x="6029596" y="3570016"/>
            <a:ext cx="2379917" cy="742950"/>
          </a:xfrm>
          <a:custGeom>
            <a:avLst/>
            <a:gdLst/>
            <a:ahLst/>
            <a:cxnLst/>
            <a:rect l="l" t="t" r="r" b="b"/>
            <a:pathLst>
              <a:path w="120000" h="120000">
                <a:moveTo>
                  <a:pt x="21366" y="0"/>
                </a:moveTo>
                <a:lnTo>
                  <a:pt x="14583" y="27688"/>
                </a:lnTo>
                <a:lnTo>
                  <a:pt x="1694" y="27688"/>
                </a:lnTo>
                <a:cubicBezTo>
                  <a:pt x="755" y="27688"/>
                  <a:pt x="0" y="29755"/>
                  <a:pt x="0" y="32305"/>
                </a:cubicBezTo>
                <a:lnTo>
                  <a:pt x="0" y="115383"/>
                </a:lnTo>
                <a:cubicBezTo>
                  <a:pt x="0" y="117933"/>
                  <a:pt x="755" y="119994"/>
                  <a:pt x="1694" y="119994"/>
                </a:cubicBezTo>
                <a:lnTo>
                  <a:pt x="118300" y="119994"/>
                </a:lnTo>
                <a:cubicBezTo>
                  <a:pt x="119238" y="119994"/>
                  <a:pt x="119994" y="117933"/>
                  <a:pt x="119994" y="115383"/>
                </a:cubicBezTo>
                <a:lnTo>
                  <a:pt x="119994" y="32305"/>
                </a:lnTo>
                <a:cubicBezTo>
                  <a:pt x="120000" y="29755"/>
                  <a:pt x="119238" y="27688"/>
                  <a:pt x="118300" y="27688"/>
                </a:cubicBezTo>
                <a:lnTo>
                  <a:pt x="28155" y="27688"/>
                </a:lnTo>
                <a:lnTo>
                  <a:pt x="21366" y="0"/>
                </a:lnTo>
              </a:path>
            </a:pathLst>
          </a:custGeom>
          <a:solidFill>
            <a:schemeClr val="accent1">
              <a:alpha val="100000"/>
            </a:scheme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2100011" name="Freeform 11"/>
          <p:cNvSpPr/>
          <p:nvPr/>
        </p:nvSpPr>
        <p:spPr>
          <a:xfrm>
            <a:off x="8589204" y="3713923"/>
            <a:ext cx="2380679" cy="742950"/>
          </a:xfrm>
          <a:custGeom>
            <a:avLst/>
            <a:gdLst/>
            <a:ahLst/>
            <a:cxnLst/>
            <a:rect l="l" t="t" r="r" b="b"/>
            <a:pathLst>
              <a:path w="120000" h="120000">
                <a:moveTo>
                  <a:pt x="1694" y="0"/>
                </a:moveTo>
                <a:cubicBezTo>
                  <a:pt x="755" y="0"/>
                  <a:pt x="0" y="2061"/>
                  <a:pt x="0" y="4611"/>
                </a:cubicBezTo>
                <a:lnTo>
                  <a:pt x="0" y="87688"/>
                </a:lnTo>
                <a:cubicBezTo>
                  <a:pt x="0" y="90238"/>
                  <a:pt x="755" y="92305"/>
                  <a:pt x="1694" y="92305"/>
                </a:cubicBezTo>
                <a:lnTo>
                  <a:pt x="14594" y="92305"/>
                </a:lnTo>
                <a:lnTo>
                  <a:pt x="21383" y="119994"/>
                </a:lnTo>
                <a:lnTo>
                  <a:pt x="28177" y="92305"/>
                </a:lnTo>
                <a:lnTo>
                  <a:pt x="118300" y="92305"/>
                </a:lnTo>
                <a:cubicBezTo>
                  <a:pt x="119238" y="92305"/>
                  <a:pt x="119994" y="90238"/>
                  <a:pt x="119994" y="87688"/>
                </a:cubicBezTo>
                <a:lnTo>
                  <a:pt x="119994" y="4611"/>
                </a:lnTo>
                <a:cubicBezTo>
                  <a:pt x="120000" y="2061"/>
                  <a:pt x="119238" y="0"/>
                  <a:pt x="118300" y="0"/>
                </a:cubicBezTo>
                <a:lnTo>
                  <a:pt x="1694" y="0"/>
                </a:lnTo>
              </a:path>
            </a:pathLst>
          </a:custGeom>
          <a:solidFill>
            <a:schemeClr val="accent1">
              <a:alpha val="100000"/>
            </a:scheme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2100012" name="TextBox 12"/>
          <p:cNvSpPr txBox="1"/>
          <p:nvPr/>
        </p:nvSpPr>
        <p:spPr>
          <a:xfrm>
            <a:off x="3374941" y="3788084"/>
            <a:ext cx="2390004" cy="400454"/>
          </a:xfrm>
          <a:prstGeom prst="rect">
            <a:avLst/>
          </a:prstGeom>
        </p:spPr>
        <p:txBody>
          <a:bodyPr vert="horz" wrap="square" lIns="0" tIns="33052" rIns="66008" bIns="33052" rtlCol="0" anchor="ctr" anchorCtr="0">
            <a:noAutofit/>
          </a:bodyPr>
          <a:lstStyle/>
          <a:p>
            <a:pPr algn="l">
              <a:lnSpc>
                <a:spcPct val="15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耕畜連携の推進</a:t>
            </a:r>
            <a:endPar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100013" name="TextBox 13"/>
          <p:cNvSpPr txBox="1"/>
          <p:nvPr/>
        </p:nvSpPr>
        <p:spPr>
          <a:xfrm>
            <a:off x="6160025" y="3805737"/>
            <a:ext cx="2142593" cy="400454"/>
          </a:xfrm>
          <a:prstGeom prst="rect">
            <a:avLst/>
          </a:prstGeom>
        </p:spPr>
        <p:txBody>
          <a:bodyPr vert="horz" wrap="square" lIns="0" tIns="33052" rIns="66008" bIns="33052" rtlCol="0" anchor="ctr" anchorCtr="0">
            <a:noAutofit/>
          </a:bodyPr>
          <a:lstStyle/>
          <a:p>
            <a:pPr algn="l">
              <a:lnSpc>
                <a:spcPct val="15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安定供給体制</a:t>
            </a:r>
            <a:endPar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2100014" name="TextBox 14"/>
          <p:cNvSpPr txBox="1"/>
          <p:nvPr/>
        </p:nvSpPr>
        <p:spPr>
          <a:xfrm>
            <a:off x="8645250" y="3797584"/>
            <a:ext cx="2142593" cy="400454"/>
          </a:xfrm>
          <a:prstGeom prst="rect">
            <a:avLst/>
          </a:prstGeom>
        </p:spPr>
        <p:txBody>
          <a:bodyPr vert="horz" wrap="square" lIns="0" tIns="33052" rIns="66008" bIns="33052" rtlCol="0" anchor="ctr" anchorCtr="0">
            <a:noAutofit/>
          </a:bodyPr>
          <a:lstStyle/>
          <a:p>
            <a:pPr algn="l">
              <a:lnSpc>
                <a:spcPct val="15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単価見直し</a:t>
            </a:r>
            <a:endPar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12210C-8CE7-5B2C-C22F-44EC749A2694}"/>
              </a:ext>
            </a:extLst>
          </p:cNvPr>
          <p:cNvSpPr>
            <a:spLocks noGrp="1"/>
          </p:cNvSpPr>
          <p:nvPr>
            <p:ph type="title"/>
          </p:nvPr>
        </p:nvSpPr>
        <p:spPr>
          <a:xfrm>
            <a:off x="193843" y="94876"/>
            <a:ext cx="11610230" cy="1058515"/>
          </a:xfrm>
        </p:spPr>
        <p:txBody>
          <a:bodyPr/>
          <a:lstStyle/>
          <a:p>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政府政策の背景とスケジュール</a:t>
            </a:r>
            <a:endParaRPr kumimoji="1" lang="ja-JP" altLang="en-US" dirty="0"/>
          </a:p>
        </p:txBody>
      </p:sp>
      <p:sp>
        <p:nvSpPr>
          <p:cNvPr id="3" name="テキスト プレースホルダー 2">
            <a:extLst>
              <a:ext uri="{FF2B5EF4-FFF2-40B4-BE49-F238E27FC236}">
                <a16:creationId xmlns:a16="http://schemas.microsoft.com/office/drawing/2014/main" id="{003ADAE1-4DD7-1A3F-6873-74A16DDA1999}"/>
              </a:ext>
            </a:extLst>
          </p:cNvPr>
          <p:cNvSpPr>
            <a:spLocks noGrp="1"/>
          </p:cNvSpPr>
          <p:nvPr>
            <p:ph type="body"/>
          </p:nvPr>
        </p:nvSpPr>
        <p:spPr>
          <a:xfrm>
            <a:off x="391271" y="1153390"/>
            <a:ext cx="11412802" cy="5455227"/>
          </a:xfrm>
        </p:spPr>
        <p:txBody>
          <a:bodyPr/>
          <a:lstStyle/>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水田政策見直しは与党協議が開始され、農水省は「飼料用米は継続支援」の方針で固まりつつある。</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面積や交付金単価などの肝要事項は未確定。単価・上限・インセンティブ設計が今後の交渉ポイント。</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農水省のスケジュール観</a:t>
            </a:r>
          </a:p>
          <a:p>
            <a:pPr marL="0" indent="0">
              <a:buNone/>
            </a:pP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5</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月中に成案整理</a:t>
            </a:r>
          </a:p>
          <a:p>
            <a:pPr marL="0" indent="0">
              <a:buNone/>
            </a:pP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6</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月「骨太方針」に反映し、全国の意見交換会（公聴会）を開催</a:t>
            </a:r>
          </a:p>
          <a:p>
            <a:pPr marL="0" indent="0">
              <a:buNone/>
            </a:pP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8</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月の概算要求で単価等の数字を提示</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本会側の発出タイミング</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連休明け（目安：</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5</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月</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日頃）に要求案提出</a:t>
            </a:r>
          </a:p>
          <a:p>
            <a:pPr marL="0" indent="0">
              <a:buNone/>
            </a:pP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5</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月下旬にニュースリリースで対外発表</a:t>
            </a:r>
          </a:p>
          <a:p>
            <a:pPr marL="0" indent="0">
              <a:buNone/>
            </a:pPr>
            <a:endParaRPr kumimoji="1" lang="ja-JP" altLang="en-US" dirty="0"/>
          </a:p>
        </p:txBody>
      </p:sp>
    </p:spTree>
    <p:extLst>
      <p:ext uri="{BB962C8B-B14F-4D97-AF65-F5344CB8AC3E}">
        <p14:creationId xmlns:p14="http://schemas.microsoft.com/office/powerpoint/2010/main" val="1301333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04</a:t>
            </a:r>
            <a:endParaRPr lang="en-US" sz="6600" b="0" u="none" strike="noStrike">
              <a:solidFill>
                <a:srgbClr val="000000"/>
              </a:solidFill>
              <a:effectLst/>
              <a:uFillTx/>
              <a:latin typeface="Arial"/>
            </a:endParaRPr>
          </a:p>
        </p:txBody>
      </p:sp>
      <p:sp>
        <p:nvSpPr>
          <p:cNvPr id="111" name="[title:text]"/>
          <p:cNvSpPr/>
          <p:nvPr/>
        </p:nvSpPr>
        <p:spPr>
          <a:xfrm>
            <a:off x="4323960" y="2411640"/>
            <a:ext cx="7013880"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zh-CN"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実需者の類型化と支援対象</a:t>
            </a:r>
            <a:endParaRPr lang="en-US"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017" name="TextBox 2"/>
          <p:cNvSpPr txBox="1"/>
          <p:nvPr/>
        </p:nvSpPr>
        <p:spPr>
          <a:xfrm>
            <a:off x="0" y="-1"/>
            <a:ext cx="12192000" cy="665019"/>
          </a:xfrm>
          <a:prstGeom prst="rect">
            <a:avLst/>
          </a:prstGeom>
          <a:noFill/>
        </p:spPr>
        <p:txBody>
          <a:bodyPr vert="horz" wrap="square" lIns="91440" tIns="45720" rIns="91440" bIns="0" rtlCol="0" anchor="t" anchorCtr="0">
            <a:noAutofit/>
          </a:bodyPr>
          <a:lstStyle/>
          <a:p>
            <a:pPr>
              <a:lnSpc>
                <a:spcPct val="100000"/>
              </a:lnSpc>
            </a:pPr>
            <a:r>
              <a:rPr lang="zh-CN" sz="3600" dirty="0">
                <a:solidFill>
                  <a:srgbClr val="000066"/>
                </a:solidFill>
                <a:latin typeface="HG創英角ｺﾞｼｯｸUB" panose="020B0909000000000000" pitchFamily="49" charset="-128"/>
                <a:ea typeface="HG創英角ｺﾞｼｯｸUB" panose="020B0909000000000000" pitchFamily="49" charset="-128"/>
                <a:cs typeface="汉仪中宋S"/>
              </a:rPr>
              <a:t>実需者の</a:t>
            </a:r>
            <a:r>
              <a:rPr lang="ja-JP" altLang="en-US" sz="3600" dirty="0">
                <a:solidFill>
                  <a:srgbClr val="000066"/>
                </a:solidFill>
                <a:latin typeface="HG創英角ｺﾞｼｯｸUB" panose="020B0909000000000000" pitchFamily="49" charset="-128"/>
                <a:ea typeface="HG創英角ｺﾞｼｯｸUB" panose="020B0909000000000000" pitchFamily="49" charset="-128"/>
                <a:cs typeface="汉仪中宋S"/>
              </a:rPr>
              <a:t>４</a:t>
            </a:r>
            <a:r>
              <a:rPr lang="zh-CN" sz="3600" dirty="0">
                <a:solidFill>
                  <a:srgbClr val="000066"/>
                </a:solidFill>
                <a:latin typeface="HG創英角ｺﾞｼｯｸUB" panose="020B0909000000000000" pitchFamily="49" charset="-128"/>
                <a:ea typeface="HG創英角ｺﾞｼｯｸUB" panose="020B0909000000000000" pitchFamily="49" charset="-128"/>
                <a:cs typeface="汉仪中宋S"/>
              </a:rPr>
              <a:t>類型と支援方針</a:t>
            </a:r>
          </a:p>
        </p:txBody>
        <p:extLst mod="1"/>
      </p:sp>
      <p:grpSp>
        <p:nvGrpSpPr>
          <p:cNvPr id="1400078" name="Group 7"/>
          <p:cNvGrpSpPr/>
          <p:nvPr/>
        </p:nvGrpSpPr>
        <p:grpSpPr>
          <a:xfrm>
            <a:off x="1191863" y="1893951"/>
            <a:ext cx="2080165" cy="1761173"/>
            <a:chOff x="1191863" y="1893951"/>
            <a:chExt cx="2080165" cy="1761173"/>
          </a:xfrm>
          <a:solidFill>
            <a:schemeClr val="accent1">
              <a:alpha val="100000"/>
            </a:schemeClr>
          </a:solidFill>
        </p:grpSpPr>
        <p:sp>
          <p:nvSpPr>
            <p:cNvPr id="1400096" name="Freeform 8"/>
            <p:cNvSpPr/>
            <p:nvPr/>
          </p:nvSpPr>
          <p:spPr>
            <a:xfrm>
              <a:off x="1191863" y="1893951"/>
              <a:ext cx="2080165" cy="181642"/>
            </a:xfrm>
            <a:custGeom>
              <a:avLst/>
              <a:gdLst/>
              <a:ahLst/>
              <a:cxnLst/>
              <a:rect l="l" t="t"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path>
              </a:pathLst>
            </a:custGeom>
            <a:solidFill>
              <a:srgbClr val="7F7F7F">
                <a:alpha val="100000"/>
              </a:srgbClr>
            </a:solidFill>
          </p:spPr>
          <p:txBody>
            <a:bodyPr/>
            <a:lstStyle/>
            <a:p>
              <a:endParaRPr lang="ja-JP" altLang="en-US"/>
            </a:p>
          </p:txBody>
          <p:extLst/>
        </p:sp>
        <p:sp>
          <p:nvSpPr>
            <p:cNvPr id="1400097" name="Freeform 9"/>
            <p:cNvSpPr/>
            <p:nvPr/>
          </p:nvSpPr>
          <p:spPr>
            <a:xfrm>
              <a:off x="1357313" y="1938528"/>
              <a:ext cx="1749457" cy="1716596"/>
            </a:xfrm>
            <a:custGeom>
              <a:avLst/>
              <a:gdLst/>
              <a:ahLst/>
              <a:cxnLst/>
              <a:rect l="l" t="t" r="r" b="b"/>
              <a:pathLst>
                <a:path w="1005" h="1115">
                  <a:moveTo>
                    <a:pt x="502" y="916"/>
                  </a:moveTo>
                  <a:lnTo>
                    <a:pt x="1005" y="1115"/>
                  </a:lnTo>
                  <a:lnTo>
                    <a:pt x="1005" y="0"/>
                  </a:lnTo>
                  <a:lnTo>
                    <a:pt x="0" y="0"/>
                  </a:lnTo>
                  <a:lnTo>
                    <a:pt x="0" y="1115"/>
                  </a:lnTo>
                  <a:lnTo>
                    <a:pt x="502" y="916"/>
                  </a:lnTo>
                </a:path>
              </a:pathLst>
            </a:custGeom>
            <a:solidFill>
              <a:srgbClr val="EDCEB5">
                <a:alpha val="100000"/>
              </a:srgbClr>
            </a:solidFill>
          </p:spPr>
          <p:txBody>
            <a:bodyPr/>
            <a:lstStyle/>
            <a:p>
              <a:endParaRPr lang="ja-JP" altLang="en-US"/>
            </a:p>
          </p:txBody>
          <p:extLst/>
        </p:sp>
      </p:grpSp>
      <p:sp>
        <p:nvSpPr>
          <p:cNvPr id="1400079" name="AutoShape 10"/>
          <p:cNvSpPr/>
          <p:nvPr/>
        </p:nvSpPr>
        <p:spPr>
          <a:xfrm>
            <a:off x="1569449" y="3788739"/>
            <a:ext cx="1773396" cy="707800"/>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第1類型</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nvGrpSpPr>
          <p:cNvPr id="1400080" name="Group 11"/>
          <p:cNvGrpSpPr/>
          <p:nvPr/>
        </p:nvGrpSpPr>
        <p:grpSpPr>
          <a:xfrm>
            <a:off x="3767899" y="1893951"/>
            <a:ext cx="2080165" cy="1761173"/>
            <a:chOff x="3767899" y="1893951"/>
            <a:chExt cx="2080165" cy="1761173"/>
          </a:xfrm>
          <a:solidFill>
            <a:schemeClr val="accent2">
              <a:alpha val="100000"/>
            </a:schemeClr>
          </a:solidFill>
        </p:grpSpPr>
        <p:sp>
          <p:nvSpPr>
            <p:cNvPr id="1400094" name="Freeform 12"/>
            <p:cNvSpPr/>
            <p:nvPr/>
          </p:nvSpPr>
          <p:spPr>
            <a:xfrm>
              <a:off x="3767899" y="1893951"/>
              <a:ext cx="2080165" cy="181642"/>
            </a:xfrm>
            <a:custGeom>
              <a:avLst/>
              <a:gdLst/>
              <a:ahLst/>
              <a:cxnLst/>
              <a:rect l="l" t="t"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path>
              </a:pathLst>
            </a:custGeom>
            <a:solidFill>
              <a:srgbClr val="7F7F7F">
                <a:alpha val="100000"/>
              </a:srgbClr>
            </a:solidFill>
          </p:spPr>
          <p:txBody>
            <a:bodyPr/>
            <a:lstStyle/>
            <a:p>
              <a:endParaRPr lang="ja-JP" altLang="en-US"/>
            </a:p>
          </p:txBody>
          <p:extLst/>
        </p:sp>
        <p:sp>
          <p:nvSpPr>
            <p:cNvPr id="1400095" name="Freeform 13"/>
            <p:cNvSpPr/>
            <p:nvPr/>
          </p:nvSpPr>
          <p:spPr>
            <a:xfrm>
              <a:off x="3933254" y="1938528"/>
              <a:ext cx="1749457" cy="1716596"/>
            </a:xfrm>
            <a:custGeom>
              <a:avLst/>
              <a:gdLst/>
              <a:ahLst/>
              <a:cxnLst/>
              <a:rect l="l" t="t" r="r" b="b"/>
              <a:pathLst>
                <a:path w="1005" h="1115">
                  <a:moveTo>
                    <a:pt x="502" y="916"/>
                  </a:moveTo>
                  <a:lnTo>
                    <a:pt x="1005" y="1115"/>
                  </a:lnTo>
                  <a:lnTo>
                    <a:pt x="1005" y="0"/>
                  </a:lnTo>
                  <a:lnTo>
                    <a:pt x="0" y="0"/>
                  </a:lnTo>
                  <a:lnTo>
                    <a:pt x="0" y="1115"/>
                  </a:lnTo>
                  <a:lnTo>
                    <a:pt x="502" y="916"/>
                  </a:lnTo>
                </a:path>
              </a:pathLst>
            </a:custGeom>
            <a:solidFill>
              <a:srgbClr val="DCA680">
                <a:alpha val="100000"/>
              </a:srgbClr>
            </a:solidFill>
          </p:spPr>
          <p:txBody>
            <a:bodyPr/>
            <a:lstStyle/>
            <a:p>
              <a:endParaRPr lang="ja-JP" altLang="en-US"/>
            </a:p>
          </p:txBody>
          <p:extLst/>
        </p:sp>
      </p:grpSp>
      <p:sp>
        <p:nvSpPr>
          <p:cNvPr id="1400081" name="AutoShape 14"/>
          <p:cNvSpPr/>
          <p:nvPr/>
        </p:nvSpPr>
        <p:spPr>
          <a:xfrm>
            <a:off x="4145451" y="3788739"/>
            <a:ext cx="1773396" cy="707800"/>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第2類型</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nvGrpSpPr>
          <p:cNvPr id="1400082" name="Group 15"/>
          <p:cNvGrpSpPr/>
          <p:nvPr/>
        </p:nvGrpSpPr>
        <p:grpSpPr>
          <a:xfrm>
            <a:off x="6343936" y="1893951"/>
            <a:ext cx="2080165" cy="1761173"/>
            <a:chOff x="6343936" y="1893951"/>
            <a:chExt cx="2080165" cy="1761173"/>
          </a:xfrm>
          <a:solidFill>
            <a:schemeClr val="accent3">
              <a:alpha val="100000"/>
            </a:schemeClr>
          </a:solidFill>
        </p:grpSpPr>
        <p:sp>
          <p:nvSpPr>
            <p:cNvPr id="1400092" name="Freeform 16"/>
            <p:cNvSpPr/>
            <p:nvPr/>
          </p:nvSpPr>
          <p:spPr>
            <a:xfrm>
              <a:off x="6343936" y="1893951"/>
              <a:ext cx="2080165" cy="181642"/>
            </a:xfrm>
            <a:custGeom>
              <a:avLst/>
              <a:gdLst/>
              <a:ahLst/>
              <a:cxnLst/>
              <a:rect l="l" t="t"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path>
              </a:pathLst>
            </a:custGeom>
            <a:solidFill>
              <a:srgbClr val="7F7F7F">
                <a:alpha val="100000"/>
              </a:srgbClr>
            </a:solidFill>
          </p:spPr>
          <p:txBody>
            <a:bodyPr/>
            <a:lstStyle/>
            <a:p>
              <a:endParaRPr lang="ja-JP" altLang="en-US"/>
            </a:p>
          </p:txBody>
          <p:extLst/>
        </p:sp>
        <p:sp>
          <p:nvSpPr>
            <p:cNvPr id="1400093" name="Freeform 17"/>
            <p:cNvSpPr/>
            <p:nvPr/>
          </p:nvSpPr>
          <p:spPr>
            <a:xfrm>
              <a:off x="6509290" y="1938528"/>
              <a:ext cx="1749457" cy="1716596"/>
            </a:xfrm>
            <a:custGeom>
              <a:avLst/>
              <a:gdLst/>
              <a:ahLst/>
              <a:cxnLst/>
              <a:rect l="l" t="t" r="r" b="b"/>
              <a:pathLst>
                <a:path w="1005" h="1115">
                  <a:moveTo>
                    <a:pt x="502" y="916"/>
                  </a:moveTo>
                  <a:lnTo>
                    <a:pt x="1005" y="1115"/>
                  </a:lnTo>
                  <a:lnTo>
                    <a:pt x="1005" y="0"/>
                  </a:lnTo>
                  <a:lnTo>
                    <a:pt x="0" y="0"/>
                  </a:lnTo>
                  <a:lnTo>
                    <a:pt x="0" y="1115"/>
                  </a:lnTo>
                  <a:lnTo>
                    <a:pt x="502" y="916"/>
                  </a:lnTo>
                </a:path>
              </a:pathLst>
            </a:custGeom>
            <a:solidFill>
              <a:srgbClr val="D6AC80">
                <a:alpha val="100000"/>
              </a:srgbClr>
            </a:solidFill>
          </p:spPr>
          <p:txBody>
            <a:bodyPr/>
            <a:lstStyle/>
            <a:p>
              <a:endParaRPr lang="ja-JP" altLang="en-US"/>
            </a:p>
          </p:txBody>
          <p:extLst/>
        </p:sp>
      </p:grpSp>
      <p:sp>
        <p:nvSpPr>
          <p:cNvPr id="1400083" name="AutoShape 18"/>
          <p:cNvSpPr/>
          <p:nvPr/>
        </p:nvSpPr>
        <p:spPr>
          <a:xfrm>
            <a:off x="6721453" y="3788739"/>
            <a:ext cx="1773396" cy="707800"/>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第3類型</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nvGrpSpPr>
          <p:cNvPr id="1400084" name="Group 19"/>
          <p:cNvGrpSpPr/>
          <p:nvPr/>
        </p:nvGrpSpPr>
        <p:grpSpPr>
          <a:xfrm>
            <a:off x="8919876" y="1893951"/>
            <a:ext cx="2080165" cy="1761173"/>
            <a:chOff x="8919876" y="1893951"/>
            <a:chExt cx="2080165" cy="1761173"/>
          </a:xfrm>
          <a:solidFill>
            <a:schemeClr val="accent4">
              <a:alpha val="100000"/>
            </a:schemeClr>
          </a:solidFill>
        </p:grpSpPr>
        <p:sp>
          <p:nvSpPr>
            <p:cNvPr id="1400090" name="Freeform 20"/>
            <p:cNvSpPr/>
            <p:nvPr/>
          </p:nvSpPr>
          <p:spPr>
            <a:xfrm>
              <a:off x="8919876" y="1893951"/>
              <a:ext cx="2080165" cy="181642"/>
            </a:xfrm>
            <a:custGeom>
              <a:avLst/>
              <a:gdLst/>
              <a:ahLst/>
              <a:cxnLst/>
              <a:rect l="l" t="t"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path>
              </a:pathLst>
            </a:custGeom>
            <a:solidFill>
              <a:srgbClr val="7F7F7F">
                <a:alpha val="100000"/>
              </a:srgbClr>
            </a:solidFill>
          </p:spPr>
          <p:txBody>
            <a:bodyPr/>
            <a:lstStyle/>
            <a:p>
              <a:endParaRPr lang="ja-JP" altLang="en-US"/>
            </a:p>
          </p:txBody>
          <p:extLst/>
        </p:sp>
        <p:sp>
          <p:nvSpPr>
            <p:cNvPr id="1400091" name="Freeform 21"/>
            <p:cNvSpPr/>
            <p:nvPr/>
          </p:nvSpPr>
          <p:spPr>
            <a:xfrm>
              <a:off x="9085326" y="1938528"/>
              <a:ext cx="1749457" cy="1716596"/>
            </a:xfrm>
            <a:custGeom>
              <a:avLst/>
              <a:gdLst/>
              <a:ahLst/>
              <a:cxnLst/>
              <a:rect l="l" t="t" r="r" b="b"/>
              <a:pathLst>
                <a:path w="1005" h="1115">
                  <a:moveTo>
                    <a:pt x="502" y="916"/>
                  </a:moveTo>
                  <a:lnTo>
                    <a:pt x="1005" y="1115"/>
                  </a:lnTo>
                  <a:lnTo>
                    <a:pt x="1005" y="0"/>
                  </a:lnTo>
                  <a:lnTo>
                    <a:pt x="0" y="0"/>
                  </a:lnTo>
                  <a:lnTo>
                    <a:pt x="0" y="1115"/>
                  </a:lnTo>
                  <a:lnTo>
                    <a:pt x="502" y="916"/>
                  </a:lnTo>
                </a:path>
              </a:pathLst>
            </a:custGeom>
            <a:solidFill>
              <a:srgbClr val="C08472">
                <a:alpha val="100000"/>
              </a:srgbClr>
            </a:solidFill>
          </p:spPr>
          <p:txBody>
            <a:bodyPr/>
            <a:lstStyle/>
            <a:p>
              <a:endParaRPr lang="ja-JP" altLang="en-US"/>
            </a:p>
          </p:txBody>
          <p:extLst/>
        </p:sp>
      </p:grpSp>
      <p:sp>
        <p:nvSpPr>
          <p:cNvPr id="1400085" name="AutoShape 22"/>
          <p:cNvSpPr/>
          <p:nvPr/>
        </p:nvSpPr>
        <p:spPr>
          <a:xfrm>
            <a:off x="9297456" y="3788739"/>
            <a:ext cx="1773396" cy="707800"/>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第4類型</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400086" name="AutoShape 23"/>
          <p:cNvSpPr/>
          <p:nvPr/>
        </p:nvSpPr>
        <p:spPr>
          <a:xfrm>
            <a:off x="1315931" y="4304163"/>
            <a:ext cx="2451967" cy="1992727"/>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地元産の飼料用米に強いこだわりを持つ畜産農家。</a:t>
            </a:r>
          </a:p>
        </p:txBody>
        <p:extLst mod="1"/>
      </p:sp>
      <p:sp>
        <p:nvSpPr>
          <p:cNvPr id="1400087" name="AutoShape 24"/>
          <p:cNvSpPr/>
          <p:nvPr/>
        </p:nvSpPr>
        <p:spPr>
          <a:xfrm>
            <a:off x="3891933" y="4304163"/>
            <a:ext cx="2451967" cy="1992727"/>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国産米の利用を重視し、備蓄米放出分も活用する層。</a:t>
            </a:r>
          </a:p>
        </p:txBody>
        <p:extLst mod="1"/>
      </p:sp>
      <p:sp>
        <p:nvSpPr>
          <p:cNvPr id="1400088" name="AutoShape 25"/>
          <p:cNvSpPr/>
          <p:nvPr/>
        </p:nvSpPr>
        <p:spPr>
          <a:xfrm>
            <a:off x="6467935" y="4304163"/>
            <a:ext cx="2451967" cy="1992727"/>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国産米とMA米を併用し、安定調達を図る実需者。</a:t>
            </a:r>
          </a:p>
        </p:txBody>
        <p:extLst mod="1"/>
      </p:sp>
      <p:sp>
        <p:nvSpPr>
          <p:cNvPr id="1400089" name="AutoShape 26"/>
          <p:cNvSpPr/>
          <p:nvPr/>
        </p:nvSpPr>
        <p:spPr>
          <a:xfrm>
            <a:off x="9043937" y="4304163"/>
            <a:ext cx="2451967" cy="1992727"/>
          </a:xfrm>
          <a:prstGeom prst="rect">
            <a:avLst/>
          </a:prstGeom>
          <a:noFill/>
        </p:spPr>
        <p:txBody>
          <a:bodyPr vert="horz" wrap="square" lIns="91440" tIns="45720" rIns="91440" bIns="0" rtlCol="0" anchor="t" anchorCtr="0">
            <a:no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価格を最優先し、代替原料を柔軟に利用する層。</a:t>
            </a:r>
          </a:p>
        </p:txBody>
        <p:extLst mod="1"/>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05</a:t>
            </a:r>
            <a:endParaRPr lang="en-US" sz="6600" b="0" u="none" strike="noStrike">
              <a:solidFill>
                <a:srgbClr val="000000"/>
              </a:solidFill>
              <a:effectLst/>
              <a:uFillTx/>
              <a:latin typeface="Arial"/>
            </a:endParaRPr>
          </a:p>
        </p:txBody>
      </p:sp>
      <p:sp>
        <p:nvSpPr>
          <p:cNvPr id="111" name="[title:text]"/>
          <p:cNvSpPr/>
          <p:nvPr/>
        </p:nvSpPr>
        <p:spPr>
          <a:xfrm>
            <a:off x="4323960" y="2411640"/>
            <a:ext cx="7013880"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zh-CN"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耕畜連携と技術開発</a:t>
            </a:r>
            <a:endParaRPr lang="en-US"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alphaModFix/>
          </a:blip>
          <a:stretch>
            <a:fillRect/>
          </a:stretch>
        </p:blipFill>
        <p:spPr>
          <a:xfrm>
            <a:off x="8354468" y="1715159"/>
            <a:ext cx="3729678" cy="3729678"/>
          </a:xfrm>
          <a:prstGeom prst="roundRect">
            <a:avLst/>
          </a:prstGeom>
        </p:spPr>
        <p:extLst mod="1"/>
      </p:pic>
      <p:sp>
        <p:nvSpPr>
          <p:cNvPr id="5" name="Freeform 5"/>
          <p:cNvSpPr/>
          <p:nvPr/>
        </p:nvSpPr>
        <p:spPr>
          <a:xfrm>
            <a:off x="238992" y="1488377"/>
            <a:ext cx="1278082"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path>
            </a:pathLst>
          </a:custGeom>
          <a:solidFill>
            <a:schemeClr val="accent2">
              <a:alpha val="100000"/>
            </a:schemeClr>
          </a:solidFill>
          <a:ln/>
        </p:spPr>
        <p:txBody>
          <a:bodyPr/>
          <a:lstStyle/>
          <a:p>
            <a:endParaRPr lang="ja-JP" altLang="en-US">
              <a:latin typeface="HG創英角ｺﾞｼｯｸUB" panose="020B0909000000000000" pitchFamily="49" charset="-128"/>
              <a:ea typeface="HG創英角ｺﾞｼｯｸUB" panose="020B0909000000000000" pitchFamily="49" charset="-128"/>
            </a:endParaRPr>
          </a:p>
        </p:txBody>
        <p:extLst mod="1"/>
      </p:sp>
      <p:sp>
        <p:nvSpPr>
          <p:cNvPr id="6" name="TextBox 6"/>
          <p:cNvSpPr txBox="1"/>
          <p:nvPr/>
        </p:nvSpPr>
        <p:spPr>
          <a:xfrm>
            <a:off x="100235" y="1370655"/>
            <a:ext cx="1465059" cy="1615440"/>
          </a:xfrm>
          <a:prstGeom prst="rect">
            <a:avLst/>
          </a:prstGeom>
          <a:ln/>
        </p:spPr>
        <p:txBody>
          <a:bodyPr vert="horz" wrap="square" lIns="123825" tIns="123825" rIns="57150" bIns="123825" rtlCol="0" anchor="t" anchorCtr="0">
            <a:normAutofit/>
          </a:bodyPr>
          <a:lstStyle/>
          <a:p>
            <a:pPr algn="ctr">
              <a:lnSpc>
                <a:spcPct val="150000"/>
              </a:lnSpc>
            </a:pPr>
            <a:r>
              <a:rPr lang="en-US" sz="5775" b="1" dirty="0">
                <a:solidFill>
                  <a:schemeClr val="lt1"/>
                </a:solidFill>
                <a:latin typeface="HG創英角ｺﾞｼｯｸUB" panose="020B0909000000000000" pitchFamily="49" charset="-128"/>
                <a:ea typeface="HG創英角ｺﾞｼｯｸUB" panose="020B0909000000000000" pitchFamily="49" charset="-128"/>
                <a:cs typeface="Microsoft Yahei"/>
              </a:rPr>
              <a:t>1</a:t>
            </a:r>
          </a:p>
        </p:txBody>
        <p:extLst mod="1"/>
      </p:sp>
      <p:sp>
        <p:nvSpPr>
          <p:cNvPr id="7" name="Freeform 7"/>
          <p:cNvSpPr/>
          <p:nvPr/>
        </p:nvSpPr>
        <p:spPr>
          <a:xfrm>
            <a:off x="238992" y="3205847"/>
            <a:ext cx="1278082"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path>
            </a:pathLst>
          </a:custGeom>
          <a:solidFill>
            <a:schemeClr val="accent2">
              <a:alpha val="100000"/>
            </a:schemeClr>
          </a:solidFill>
          <a:ln/>
        </p:spPr>
        <p:txBody>
          <a:bodyPr/>
          <a:lstStyle/>
          <a:p>
            <a:endParaRPr lang="ja-JP" altLang="en-US">
              <a:latin typeface="HG創英角ｺﾞｼｯｸUB" panose="020B0909000000000000" pitchFamily="49" charset="-128"/>
              <a:ea typeface="HG創英角ｺﾞｼｯｸUB" panose="020B0909000000000000" pitchFamily="49" charset="-128"/>
            </a:endParaRPr>
          </a:p>
        </p:txBody>
        <p:extLst mod="1"/>
      </p:sp>
      <p:sp>
        <p:nvSpPr>
          <p:cNvPr id="8" name="TextBox 8"/>
          <p:cNvSpPr txBox="1"/>
          <p:nvPr/>
        </p:nvSpPr>
        <p:spPr>
          <a:xfrm>
            <a:off x="100235" y="3088125"/>
            <a:ext cx="1465059" cy="1615440"/>
          </a:xfrm>
          <a:prstGeom prst="rect">
            <a:avLst/>
          </a:prstGeom>
          <a:ln/>
        </p:spPr>
        <p:txBody>
          <a:bodyPr vert="horz" wrap="square" lIns="123825" tIns="123825" rIns="57150" bIns="123825" rtlCol="0" anchor="t" anchorCtr="0">
            <a:normAutofit/>
          </a:bodyPr>
          <a:lstStyle/>
          <a:p>
            <a:pPr algn="ctr">
              <a:lnSpc>
                <a:spcPct val="150000"/>
              </a:lnSpc>
            </a:pPr>
            <a:r>
              <a:rPr lang="en-US" sz="5775" b="1">
                <a:solidFill>
                  <a:schemeClr val="lt1"/>
                </a:solidFill>
                <a:latin typeface="HG創英角ｺﾞｼｯｸUB" panose="020B0909000000000000" pitchFamily="49" charset="-128"/>
                <a:ea typeface="HG創英角ｺﾞｼｯｸUB" panose="020B0909000000000000" pitchFamily="49" charset="-128"/>
                <a:cs typeface="Microsoft Yahei"/>
              </a:rPr>
              <a:t>2</a:t>
            </a:r>
          </a:p>
        </p:txBody>
        <p:extLst mod="1"/>
      </p:sp>
      <p:sp>
        <p:nvSpPr>
          <p:cNvPr id="9" name="Freeform 9"/>
          <p:cNvSpPr/>
          <p:nvPr/>
        </p:nvSpPr>
        <p:spPr>
          <a:xfrm>
            <a:off x="238992" y="4984278"/>
            <a:ext cx="1278082"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path>
            </a:pathLst>
          </a:custGeom>
          <a:solidFill>
            <a:schemeClr val="accent2">
              <a:alpha val="100000"/>
            </a:schemeClr>
          </a:solidFill>
          <a:ln/>
        </p:spPr>
        <p:txBody>
          <a:bodyPr/>
          <a:lstStyle/>
          <a:p>
            <a:endParaRPr lang="ja-JP" altLang="en-US">
              <a:latin typeface="HG創英角ｺﾞｼｯｸUB" panose="020B0909000000000000" pitchFamily="49" charset="-128"/>
              <a:ea typeface="HG創英角ｺﾞｼｯｸUB" panose="020B0909000000000000" pitchFamily="49" charset="-128"/>
            </a:endParaRPr>
          </a:p>
        </p:txBody>
        <p:extLst mod="1"/>
      </p:sp>
      <p:sp>
        <p:nvSpPr>
          <p:cNvPr id="10" name="TextBox 10"/>
          <p:cNvSpPr txBox="1"/>
          <p:nvPr/>
        </p:nvSpPr>
        <p:spPr>
          <a:xfrm>
            <a:off x="100235" y="4866556"/>
            <a:ext cx="1465059" cy="1615440"/>
          </a:xfrm>
          <a:prstGeom prst="rect">
            <a:avLst/>
          </a:prstGeom>
          <a:ln/>
        </p:spPr>
        <p:txBody>
          <a:bodyPr vert="horz" wrap="square" lIns="123825" tIns="123825" rIns="57150" bIns="123825" rtlCol="0" anchor="t" anchorCtr="0">
            <a:normAutofit/>
          </a:bodyPr>
          <a:lstStyle/>
          <a:p>
            <a:pPr algn="ctr">
              <a:lnSpc>
                <a:spcPct val="150000"/>
              </a:lnSpc>
            </a:pPr>
            <a:r>
              <a:rPr lang="en-US" sz="5775" b="1">
                <a:solidFill>
                  <a:schemeClr val="lt1"/>
                </a:solidFill>
                <a:latin typeface="HG創英角ｺﾞｼｯｸUB" panose="020B0909000000000000" pitchFamily="49" charset="-128"/>
                <a:ea typeface="HG創英角ｺﾞｼｯｸUB" panose="020B0909000000000000" pitchFamily="49" charset="-128"/>
                <a:cs typeface="Microsoft Yahei"/>
              </a:rPr>
              <a:t>3</a:t>
            </a:r>
          </a:p>
        </p:txBody>
        <p:extLst mod="1"/>
      </p:sp>
      <p:sp>
        <p:nvSpPr>
          <p:cNvPr id="11" name="TextBox 11"/>
          <p:cNvSpPr txBox="1"/>
          <p:nvPr/>
        </p:nvSpPr>
        <p:spPr>
          <a:xfrm>
            <a:off x="1517074" y="1715158"/>
            <a:ext cx="6789173" cy="1341120"/>
          </a:xfrm>
          <a:prstGeom prst="rect">
            <a:avLst/>
          </a:prstGeom>
          <a:ln/>
        </p:spPr>
        <p:txBody>
          <a:bodyPr vert="horz" wrap="square" lIns="123825" tIns="123825" rIns="57150" bIns="123825" rtlCol="0" anchor="t" anchorCtr="0">
            <a:normAutofit/>
          </a:bodyPr>
          <a:lstStyle/>
          <a:p>
            <a:pPr>
              <a:lnSpc>
                <a:spcPct val="150000"/>
              </a:lnSpc>
            </a:pPr>
            <a:r>
              <a:rPr lang="en-US" sz="2400" dirty="0" err="1">
                <a:solidFill>
                  <a:schemeClr val="dk1"/>
                </a:solidFill>
                <a:latin typeface="HG創英角ｺﾞｼｯｸUB" panose="020B0909000000000000" pitchFamily="49" charset="-128"/>
                <a:ea typeface="HG創英角ｺﾞｼｯｸUB" panose="020B0909000000000000" pitchFamily="49" charset="-128"/>
                <a:cs typeface="Microsoft Yahei"/>
              </a:rPr>
              <a:t>堆肥のペレット化と機械による効率的な散布を推進</a:t>
            </a:r>
            <a:r>
              <a:rPr lang="en-US" sz="2400" dirty="0">
                <a:solidFill>
                  <a:schemeClr val="dk1"/>
                </a:solidFill>
                <a:latin typeface="HG創英角ｺﾞｼｯｸUB" panose="020B0909000000000000" pitchFamily="49" charset="-128"/>
                <a:ea typeface="HG創英角ｺﾞｼｯｸUB" panose="020B0909000000000000" pitchFamily="49" charset="-128"/>
                <a:cs typeface="Microsoft Yahei"/>
              </a:rPr>
              <a:t>。</a:t>
            </a:r>
          </a:p>
        </p:txBody>
        <p:extLst mod="1"/>
      </p:sp>
      <p:sp>
        <p:nvSpPr>
          <p:cNvPr id="12" name="TextBox 12"/>
          <p:cNvSpPr txBox="1"/>
          <p:nvPr/>
        </p:nvSpPr>
        <p:spPr>
          <a:xfrm>
            <a:off x="1520986" y="1250513"/>
            <a:ext cx="6763323" cy="628650"/>
          </a:xfrm>
          <a:prstGeom prst="rect">
            <a:avLst/>
          </a:prstGeom>
          <a:ln/>
        </p:spPr>
        <p:txBody>
          <a:bodyPr vert="horz" wrap="square" lIns="123825" tIns="123825" rIns="57150" bIns="123825" rtlCol="0" anchor="t" anchorCtr="0">
            <a:noAutofit/>
          </a:bodyPr>
          <a:lstStyle/>
          <a:p>
            <a:pPr>
              <a:lnSpc>
                <a:spcPct val="150000"/>
              </a:lnSpc>
            </a:pPr>
            <a:r>
              <a:rPr lang="en-US" sz="2400" dirty="0" err="1">
                <a:solidFill>
                  <a:srgbClr val="0000CC"/>
                </a:solidFill>
                <a:latin typeface="HG創英角ｺﾞｼｯｸUB" panose="020B0909000000000000" pitchFamily="49" charset="-128"/>
                <a:ea typeface="HG創英角ｺﾞｼｯｸUB" panose="020B0909000000000000" pitchFamily="49" charset="-128"/>
                <a:cs typeface="Microsoft Yahei"/>
              </a:rPr>
              <a:t>堆肥活用</a:t>
            </a:r>
            <a:endParaRPr lang="en-US" sz="2400" dirty="0">
              <a:solidFill>
                <a:srgbClr val="0000CC"/>
              </a:solidFill>
              <a:latin typeface="HG創英角ｺﾞｼｯｸUB" panose="020B0909000000000000" pitchFamily="49" charset="-128"/>
              <a:ea typeface="HG創英角ｺﾞｼｯｸUB" panose="020B0909000000000000" pitchFamily="49" charset="-128"/>
              <a:cs typeface="Microsoft Yahei"/>
            </a:endParaRPr>
          </a:p>
        </p:txBody>
        <p:extLst mod="1"/>
      </p:sp>
      <p:sp>
        <p:nvSpPr>
          <p:cNvPr id="13" name="TextBox 13"/>
          <p:cNvSpPr txBox="1"/>
          <p:nvPr/>
        </p:nvSpPr>
        <p:spPr>
          <a:xfrm>
            <a:off x="1508060" y="3367156"/>
            <a:ext cx="6789173" cy="1341120"/>
          </a:xfrm>
          <a:prstGeom prst="rect">
            <a:avLst/>
          </a:prstGeom>
          <a:ln/>
        </p:spPr>
        <p:txBody>
          <a:bodyPr vert="horz" wrap="square" lIns="123825" tIns="123825" rIns="57150" bIns="123825" rtlCol="0" anchor="t" anchorCtr="0">
            <a:noAutofit/>
          </a:bodyPr>
          <a:lstStyle/>
          <a:p>
            <a:pPr>
              <a:lnSpc>
                <a:spcPct val="150000"/>
              </a:lnSpc>
            </a:pPr>
            <a:r>
              <a:rPr lang="en-US" sz="2400" dirty="0">
                <a:solidFill>
                  <a:schemeClr val="dk1"/>
                </a:solidFill>
                <a:latin typeface="HG創英角ｺﾞｼｯｸUB" panose="020B0909000000000000" pitchFamily="49" charset="-128"/>
                <a:ea typeface="HG創英角ｺﾞｼｯｸUB" panose="020B0909000000000000" pitchFamily="49" charset="-128"/>
                <a:cs typeface="Microsoft Yahei"/>
              </a:rPr>
              <a:t>北陸193号、</a:t>
            </a:r>
            <a:r>
              <a:rPr lang="ja-JP" altLang="en-US" sz="2400" dirty="0">
                <a:solidFill>
                  <a:schemeClr val="dk1"/>
                </a:solidFill>
                <a:latin typeface="HG創英角ｺﾞｼｯｸUB" panose="020B0909000000000000" pitchFamily="49" charset="-128"/>
                <a:ea typeface="HG創英角ｺﾞｼｯｸUB" panose="020B0909000000000000" pitchFamily="49" charset="-128"/>
                <a:cs typeface="Microsoft Yahei"/>
              </a:rPr>
              <a:t>おおなり</a:t>
            </a:r>
            <a:r>
              <a:rPr lang="en-US" sz="2400" dirty="0">
                <a:solidFill>
                  <a:schemeClr val="dk1"/>
                </a:solidFill>
                <a:latin typeface="HG創英角ｺﾞｼｯｸUB" panose="020B0909000000000000" pitchFamily="49" charset="-128"/>
                <a:ea typeface="HG創英角ｺﾞｼｯｸUB" panose="020B0909000000000000" pitchFamily="49" charset="-128"/>
                <a:cs typeface="Microsoft Yahei"/>
              </a:rPr>
              <a:t>、</a:t>
            </a:r>
            <a:r>
              <a:rPr lang="ja-JP" altLang="en-US" sz="2400" dirty="0">
                <a:solidFill>
                  <a:schemeClr val="dk1"/>
                </a:solidFill>
                <a:latin typeface="HG創英角ｺﾞｼｯｸUB" panose="020B0909000000000000" pitchFamily="49" charset="-128"/>
                <a:ea typeface="HG創英角ｺﾞｼｯｸUB" panose="020B0909000000000000" pitchFamily="49" charset="-128"/>
                <a:cs typeface="Microsoft Yahei"/>
              </a:rPr>
              <a:t>たかなり等</a:t>
            </a:r>
            <a:r>
              <a:rPr lang="en-US" sz="2400" dirty="0" err="1">
                <a:solidFill>
                  <a:schemeClr val="dk1"/>
                </a:solidFill>
                <a:latin typeface="HG創英角ｺﾞｼｯｸUB" panose="020B0909000000000000" pitchFamily="49" charset="-128"/>
                <a:ea typeface="HG創英角ｺﾞｼｯｸUB" panose="020B0909000000000000" pitchFamily="49" charset="-128"/>
                <a:cs typeface="Microsoft Yahei"/>
              </a:rPr>
              <a:t>の多収品種の普及拡大</a:t>
            </a:r>
            <a:r>
              <a:rPr lang="en-US" sz="2400" dirty="0">
                <a:solidFill>
                  <a:schemeClr val="dk1"/>
                </a:solidFill>
                <a:latin typeface="HG創英角ｺﾞｼｯｸUB" panose="020B0909000000000000" pitchFamily="49" charset="-128"/>
                <a:ea typeface="HG創英角ｺﾞｼｯｸUB" panose="020B0909000000000000" pitchFamily="49" charset="-128"/>
                <a:cs typeface="Microsoft Yahei"/>
              </a:rPr>
              <a:t>。</a:t>
            </a:r>
          </a:p>
        </p:txBody>
        <p:extLst mod="1"/>
      </p:sp>
      <p:sp>
        <p:nvSpPr>
          <p:cNvPr id="14" name="TextBox 14"/>
          <p:cNvSpPr txBox="1"/>
          <p:nvPr/>
        </p:nvSpPr>
        <p:spPr>
          <a:xfrm>
            <a:off x="1520986" y="2928472"/>
            <a:ext cx="6763323" cy="628650"/>
          </a:xfrm>
          <a:prstGeom prst="rect">
            <a:avLst/>
          </a:prstGeom>
          <a:ln/>
        </p:spPr>
        <p:txBody>
          <a:bodyPr vert="horz" wrap="square" lIns="123825" tIns="123825" rIns="57150" bIns="123825" rtlCol="0" anchor="t" anchorCtr="0">
            <a:noAutofit/>
          </a:bodyPr>
          <a:lstStyle/>
          <a:p>
            <a:pPr>
              <a:lnSpc>
                <a:spcPct val="150000"/>
              </a:lnSpc>
            </a:pPr>
            <a:r>
              <a:rPr lang="en-US" sz="2400" dirty="0" err="1">
                <a:solidFill>
                  <a:srgbClr val="0000CC"/>
                </a:solidFill>
                <a:latin typeface="HG創英角ｺﾞｼｯｸUB" panose="020B0909000000000000" pitchFamily="49" charset="-128"/>
                <a:ea typeface="HG創英角ｺﾞｼｯｸUB" panose="020B0909000000000000" pitchFamily="49" charset="-128"/>
                <a:cs typeface="Microsoft Yahei"/>
              </a:rPr>
              <a:t>多収品種</a:t>
            </a:r>
            <a:endParaRPr lang="en-US" sz="2400" dirty="0">
              <a:solidFill>
                <a:srgbClr val="0000CC"/>
              </a:solidFill>
              <a:latin typeface="HG創英角ｺﾞｼｯｸUB" panose="020B0909000000000000" pitchFamily="49" charset="-128"/>
              <a:ea typeface="HG創英角ｺﾞｼｯｸUB" panose="020B0909000000000000" pitchFamily="49" charset="-128"/>
              <a:cs typeface="Microsoft Yahei"/>
            </a:endParaRPr>
          </a:p>
        </p:txBody>
        <p:extLst mod="1"/>
      </p:sp>
      <p:sp>
        <p:nvSpPr>
          <p:cNvPr id="15" name="TextBox 15"/>
          <p:cNvSpPr txBox="1"/>
          <p:nvPr/>
        </p:nvSpPr>
        <p:spPr>
          <a:xfrm>
            <a:off x="1517074" y="5134585"/>
            <a:ext cx="6789173" cy="1341120"/>
          </a:xfrm>
          <a:prstGeom prst="rect">
            <a:avLst/>
          </a:prstGeom>
          <a:ln/>
        </p:spPr>
        <p:txBody>
          <a:bodyPr vert="horz" wrap="square" lIns="123825" tIns="123825" rIns="57150" bIns="123825" rtlCol="0" anchor="t" anchorCtr="0">
            <a:normAutofit/>
          </a:bodyPr>
          <a:lstStyle/>
          <a:p>
            <a:pPr>
              <a:lnSpc>
                <a:spcPct val="150000"/>
              </a:lnSpc>
            </a:pPr>
            <a:r>
              <a:rPr lang="en-US" sz="2400" dirty="0" err="1">
                <a:solidFill>
                  <a:schemeClr val="dk1"/>
                </a:solidFill>
                <a:latin typeface="HG創英角ｺﾞｼｯｸUB" panose="020B0909000000000000" pitchFamily="49" charset="-128"/>
                <a:ea typeface="HG創英角ｺﾞｼｯｸUB" panose="020B0909000000000000" pitchFamily="49" charset="-128"/>
                <a:cs typeface="Microsoft Yahei"/>
              </a:rPr>
              <a:t>もみ米低温保管や、二次休眠特性を持つ品種の開発</a:t>
            </a:r>
            <a:r>
              <a:rPr lang="en-US" sz="1500" dirty="0">
                <a:solidFill>
                  <a:schemeClr val="dk1"/>
                </a:solidFill>
                <a:latin typeface="HG創英角ｺﾞｼｯｸUB" panose="020B0909000000000000" pitchFamily="49" charset="-128"/>
                <a:ea typeface="HG創英角ｺﾞｼｯｸUB" panose="020B0909000000000000" pitchFamily="49" charset="-128"/>
                <a:cs typeface="Microsoft Yahei"/>
              </a:rPr>
              <a:t>。</a:t>
            </a:r>
          </a:p>
        </p:txBody>
        <p:extLst mod="1"/>
      </p:sp>
      <p:sp>
        <p:nvSpPr>
          <p:cNvPr id="16" name="TextBox 16"/>
          <p:cNvSpPr txBox="1"/>
          <p:nvPr/>
        </p:nvSpPr>
        <p:spPr>
          <a:xfrm>
            <a:off x="1520986" y="4694325"/>
            <a:ext cx="6763323" cy="628650"/>
          </a:xfrm>
          <a:prstGeom prst="rect">
            <a:avLst/>
          </a:prstGeom>
          <a:ln/>
        </p:spPr>
        <p:txBody>
          <a:bodyPr vert="horz" wrap="square" lIns="123825" tIns="123825" rIns="57150" bIns="123825" rtlCol="0" anchor="t" anchorCtr="0">
            <a:noAutofit/>
          </a:bodyPr>
          <a:lstStyle/>
          <a:p>
            <a:pPr>
              <a:lnSpc>
                <a:spcPct val="150000"/>
              </a:lnSpc>
            </a:pPr>
            <a:r>
              <a:rPr lang="en-US" sz="2400" dirty="0" err="1">
                <a:solidFill>
                  <a:srgbClr val="0000CC"/>
                </a:solidFill>
                <a:latin typeface="HG創英角ｺﾞｼｯｸUB" panose="020B0909000000000000" pitchFamily="49" charset="-128"/>
                <a:ea typeface="HG創英角ｺﾞｼｯｸUB" panose="020B0909000000000000" pitchFamily="49" charset="-128"/>
                <a:cs typeface="Microsoft Yahei"/>
              </a:rPr>
              <a:t>保管と備蓄性</a:t>
            </a:r>
            <a:endParaRPr lang="en-US" sz="2400" dirty="0">
              <a:solidFill>
                <a:srgbClr val="0000CC"/>
              </a:solidFill>
              <a:latin typeface="HG創英角ｺﾞｼｯｸUB" panose="020B0909000000000000" pitchFamily="49" charset="-128"/>
              <a:ea typeface="HG創英角ｺﾞｼｯｸUB" panose="020B0909000000000000" pitchFamily="49" charset="-128"/>
              <a:cs typeface="Microsoft Yahei"/>
            </a:endParaRPr>
          </a:p>
        </p:txBody>
        <p:extLst mod="1"/>
      </p:sp>
      <p:sp>
        <p:nvSpPr>
          <p:cNvPr id="400015" name="TextBox 17"/>
          <p:cNvSpPr txBox="1"/>
          <p:nvPr/>
        </p:nvSpPr>
        <p:spPr>
          <a:xfrm>
            <a:off x="0" y="167322"/>
            <a:ext cx="12192000" cy="678661"/>
          </a:xfrm>
          <a:prstGeom prst="rect">
            <a:avLst/>
          </a:prstGeom>
          <a:noFill/>
        </p:spPr>
        <p:txBody>
          <a:bodyPr vert="horz" wrap="square" lIns="91440" tIns="45720" rIns="91440" bIns="45720" rtlCol="0" anchor="t" anchorCtr="0">
            <a:noAutofit/>
          </a:bodyPr>
          <a:lstStyle/>
          <a:p>
            <a:r>
              <a:rPr lang="zh-CN" sz="3600" dirty="0">
                <a:solidFill>
                  <a:srgbClr val="000066"/>
                </a:solidFill>
                <a:latin typeface="HG創英角ｺﾞｼｯｸUB" panose="020B0909000000000000" pitchFamily="49" charset="-128"/>
                <a:ea typeface="HG創英角ｺﾞｼｯｸUB" panose="020B0909000000000000" pitchFamily="49" charset="-128"/>
                <a:cs typeface="汉仪中宋S"/>
              </a:rPr>
              <a:t>耕畜連携の推進と技術的課題</a:t>
            </a:r>
          </a:p>
        </p:txBody>
        <p:extLst mod="1"/>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5C1851E-F3AC-33A6-0923-B4A8AECE4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402" y="0"/>
            <a:ext cx="8451195" cy="5822417"/>
          </a:xfrm>
          <a:prstGeom prst="rect">
            <a:avLst/>
          </a:prstGeom>
        </p:spPr>
      </p:pic>
      <p:pic>
        <p:nvPicPr>
          <p:cNvPr id="6" name="図 5">
            <a:extLst>
              <a:ext uri="{FF2B5EF4-FFF2-40B4-BE49-F238E27FC236}">
                <a16:creationId xmlns:a16="http://schemas.microsoft.com/office/drawing/2014/main" id="{D7934970-51B0-DF2D-BBE7-A5F568252F67}"/>
              </a:ext>
            </a:extLst>
          </p:cNvPr>
          <p:cNvPicPr>
            <a:picLocks noChangeAspect="1"/>
          </p:cNvPicPr>
          <p:nvPr/>
        </p:nvPicPr>
        <p:blipFill>
          <a:blip r:embed="rId3"/>
          <a:stretch>
            <a:fillRect/>
          </a:stretch>
        </p:blipFill>
        <p:spPr>
          <a:xfrm>
            <a:off x="1066799" y="1924050"/>
            <a:ext cx="10058400" cy="4933950"/>
          </a:xfrm>
          <a:prstGeom prst="rect">
            <a:avLst/>
          </a:prstGeom>
        </p:spPr>
      </p:pic>
    </p:spTree>
    <p:extLst>
      <p:ext uri="{BB962C8B-B14F-4D97-AF65-F5344CB8AC3E}">
        <p14:creationId xmlns:p14="http://schemas.microsoft.com/office/powerpoint/2010/main" val="178525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06</a:t>
            </a:r>
            <a:endParaRPr lang="en-US" sz="6600" b="0" u="none" strike="noStrike">
              <a:solidFill>
                <a:srgbClr val="000000"/>
              </a:solidFill>
              <a:effectLst/>
              <a:uFillTx/>
              <a:latin typeface="Arial"/>
            </a:endParaRPr>
          </a:p>
        </p:txBody>
      </p:sp>
      <p:sp>
        <p:nvSpPr>
          <p:cNvPr id="111" name="[title:text]"/>
          <p:cNvSpPr/>
          <p:nvPr/>
        </p:nvSpPr>
        <p:spPr>
          <a:xfrm>
            <a:off x="4323960" y="2411640"/>
            <a:ext cx="7013880"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ja-JP" altLang="en-US" sz="36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ＭＡ</a:t>
            </a:r>
            <a:r>
              <a:rPr lang="zh-CN" sz="36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米の取り扱いと備蓄政策</a:t>
            </a:r>
            <a:endParaRPr lang="en-US" sz="36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5066" y="2032025"/>
            <a:ext cx="2995145" cy="1121664"/>
          </a:xfrm>
          <a:prstGeom prst="rect">
            <a:avLst/>
          </a:prstGeom>
          <a:ln/>
        </p:spPr>
        <p:txBody>
          <a:bodyPr vert="horz" wrap="square" lIns="123825" tIns="123825" rIns="57150" bIns="123825" rtlCol="0" anchor="t" anchorCtr="0">
            <a:normAutofit/>
          </a:bodyPr>
          <a:lstStyle/>
          <a:p>
            <a:pPr>
              <a:lnSpc>
                <a:spcPct val="120000"/>
              </a:lnSpc>
            </a:pPr>
            <a:r>
              <a:rPr lang="ja-JP" altLang="en-US" sz="2400" dirty="0">
                <a:solidFill>
                  <a:srgbClr val="0000CC"/>
                </a:solidFill>
                <a:latin typeface="HG創英角ｺﾞｼｯｸUB" panose="020B0909000000000000" pitchFamily="49" charset="-128"/>
                <a:ea typeface="HG創英角ｺﾞｼｯｸUB" panose="020B0909000000000000" pitchFamily="49" charset="-128"/>
                <a:cs typeface="Microsoft Yahei"/>
              </a:rPr>
              <a:t>ＭＡ</a:t>
            </a:r>
            <a:r>
              <a:rPr lang="en-US" sz="2400" dirty="0" err="1">
                <a:solidFill>
                  <a:srgbClr val="0000CC"/>
                </a:solidFill>
                <a:latin typeface="HG創英角ｺﾞｼｯｸUB" panose="020B0909000000000000" pitchFamily="49" charset="-128"/>
                <a:ea typeface="HG創英角ｺﾞｼｯｸUB" panose="020B0909000000000000" pitchFamily="49" charset="-128"/>
                <a:cs typeface="Microsoft Yahei"/>
              </a:rPr>
              <a:t>米の多角的活用</a:t>
            </a:r>
            <a:endParaRPr lang="en-US" sz="2400" dirty="0">
              <a:solidFill>
                <a:srgbClr val="0000CC"/>
              </a:solidFill>
              <a:latin typeface="HG創英角ｺﾞｼｯｸUB" panose="020B0909000000000000" pitchFamily="49" charset="-128"/>
              <a:ea typeface="HG創英角ｺﾞｼｯｸUB" panose="020B0909000000000000" pitchFamily="49" charset="-128"/>
              <a:cs typeface="Microsoft Yahei"/>
            </a:endParaRPr>
          </a:p>
        </p:txBody>
        <p:extLst mod="1"/>
      </p:sp>
      <p:sp>
        <p:nvSpPr>
          <p:cNvPr id="4" name="TextBox 4"/>
          <p:cNvSpPr txBox="1"/>
          <p:nvPr/>
        </p:nvSpPr>
        <p:spPr>
          <a:xfrm>
            <a:off x="285066" y="3022089"/>
            <a:ext cx="3255376" cy="2484120"/>
          </a:xfrm>
          <a:prstGeom prst="rect">
            <a:avLst/>
          </a:prstGeom>
          <a:ln/>
        </p:spPr>
        <p:txBody>
          <a:bodyPr vert="horz" wrap="square" lIns="123825" tIns="123825" rIns="57150" bIns="123825" rtlCol="0" anchor="t" anchorCtr="0">
            <a:normAutofit/>
          </a:bodyPr>
          <a:lstStyle/>
          <a:p>
            <a:pPr>
              <a:lnSpc>
                <a:spcPct val="150000"/>
              </a:lnSpc>
            </a:pPr>
            <a:r>
              <a:rPr 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約</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８０</a:t>
            </a: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Microsoft Yahei"/>
              </a:rPr>
              <a:t>万トンのMA米を飼料用・食用の両面で戦略的に活用</a:t>
            </a:r>
            <a:r>
              <a:rPr 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a:t>
            </a:r>
          </a:p>
        </p:txBody>
        <p:extLst mod="1"/>
      </p:sp>
      <p:sp>
        <p:nvSpPr>
          <p:cNvPr id="5" name="TextBox 5"/>
          <p:cNvSpPr txBox="1"/>
          <p:nvPr/>
        </p:nvSpPr>
        <p:spPr>
          <a:xfrm>
            <a:off x="3836730" y="2032025"/>
            <a:ext cx="2995145" cy="1121664"/>
          </a:xfrm>
          <a:prstGeom prst="rect">
            <a:avLst/>
          </a:prstGeom>
          <a:ln/>
        </p:spPr>
        <p:txBody>
          <a:bodyPr vert="horz" wrap="square" lIns="123825" tIns="123825" rIns="57150" bIns="123825" rtlCol="0" anchor="t" anchorCtr="0">
            <a:normAutofit/>
          </a:bodyPr>
          <a:lstStyle/>
          <a:p>
            <a:pPr>
              <a:lnSpc>
                <a:spcPct val="120000"/>
              </a:lnSpc>
            </a:pPr>
            <a:r>
              <a:rPr lang="en-US" sz="2400">
                <a:solidFill>
                  <a:srgbClr val="0000CC"/>
                </a:solidFill>
                <a:latin typeface="HG創英角ｺﾞｼｯｸUB" panose="020B0909000000000000" pitchFamily="49" charset="-128"/>
                <a:ea typeface="HG創英角ｺﾞｼｯｸUB" panose="020B0909000000000000" pitchFamily="49" charset="-128"/>
                <a:cs typeface="Microsoft Yahei"/>
              </a:rPr>
              <a:t>備蓄の民間移行</a:t>
            </a:r>
          </a:p>
        </p:txBody>
        <p:extLst mod="1"/>
      </p:sp>
      <p:sp>
        <p:nvSpPr>
          <p:cNvPr id="6" name="TextBox 6"/>
          <p:cNvSpPr txBox="1"/>
          <p:nvPr/>
        </p:nvSpPr>
        <p:spPr>
          <a:xfrm>
            <a:off x="3836730" y="3022089"/>
            <a:ext cx="3291433" cy="2484120"/>
          </a:xfrm>
          <a:prstGeom prst="rect">
            <a:avLst/>
          </a:prstGeom>
          <a:ln/>
        </p:spPr>
        <p:txBody>
          <a:bodyPr vert="horz" wrap="square" lIns="123825" tIns="123825" rIns="57150" bIns="123825" rtlCol="0" anchor="t" anchorCtr="0">
            <a:normAutofit/>
          </a:bodyPr>
          <a:lstStyle/>
          <a:p>
            <a:pPr>
              <a:lnSpc>
                <a:spcPct val="150000"/>
              </a:lnSpc>
            </a:pPr>
            <a:r>
              <a:rPr lang="ja-JP" alt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２０</a:t>
            </a: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Microsoft Yahei"/>
              </a:rPr>
              <a:t>万トン規模を回転備蓄型の民間備蓄へ移行させる</a:t>
            </a:r>
            <a:r>
              <a:rPr 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a:t>
            </a:r>
          </a:p>
        </p:txBody>
        <p:extLst mod="1"/>
      </p:sp>
      <p:sp>
        <p:nvSpPr>
          <p:cNvPr id="7" name="TextBox 7"/>
          <p:cNvSpPr txBox="1"/>
          <p:nvPr/>
        </p:nvSpPr>
        <p:spPr>
          <a:xfrm>
            <a:off x="7601727" y="2032025"/>
            <a:ext cx="2995145" cy="1121664"/>
          </a:xfrm>
          <a:prstGeom prst="rect">
            <a:avLst/>
          </a:prstGeom>
          <a:ln/>
        </p:spPr>
        <p:txBody>
          <a:bodyPr vert="horz" wrap="square" lIns="123825" tIns="123825" rIns="57150" bIns="123825" rtlCol="0" anchor="t" anchorCtr="0">
            <a:normAutofit/>
          </a:bodyPr>
          <a:lstStyle/>
          <a:p>
            <a:pPr>
              <a:lnSpc>
                <a:spcPct val="120000"/>
              </a:lnSpc>
            </a:pPr>
            <a:r>
              <a:rPr lang="en-US" sz="2400">
                <a:solidFill>
                  <a:srgbClr val="0000CC"/>
                </a:solidFill>
                <a:latin typeface="HG創英角ｺﾞｼｯｸUB" panose="020B0909000000000000" pitchFamily="49" charset="-128"/>
                <a:ea typeface="HG創英角ｺﾞｼｯｸUB" panose="020B0909000000000000" pitchFamily="49" charset="-128"/>
                <a:cs typeface="Microsoft Yahei"/>
              </a:rPr>
              <a:t>国の備蓄削減</a:t>
            </a:r>
          </a:p>
        </p:txBody>
        <p:extLst mod="1"/>
      </p:sp>
      <p:sp>
        <p:nvSpPr>
          <p:cNvPr id="8" name="TextBox 8"/>
          <p:cNvSpPr txBox="1"/>
          <p:nvPr/>
        </p:nvSpPr>
        <p:spPr>
          <a:xfrm>
            <a:off x="7601727" y="3022089"/>
            <a:ext cx="3589282" cy="2484120"/>
          </a:xfrm>
          <a:prstGeom prst="rect">
            <a:avLst/>
          </a:prstGeom>
          <a:ln/>
        </p:spPr>
        <p:txBody>
          <a:bodyPr vert="horz" wrap="square" lIns="123825" tIns="123825" rIns="57150" bIns="123825" rtlCol="0" anchor="t" anchorCtr="0">
            <a:normAutofit/>
          </a:bodyPr>
          <a:lstStyle/>
          <a:p>
            <a:pPr>
              <a:lnSpc>
                <a:spcPct val="15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Microsoft Yahei"/>
              </a:rPr>
              <a:t>国の備蓄水準を</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１００</a:t>
            </a:r>
            <a:r>
              <a:rPr lang="en-US" sz="2400" dirty="0">
                <a:solidFill>
                  <a:srgbClr val="000066"/>
                </a:solidFill>
                <a:latin typeface="HG創英角ｺﾞｼｯｸUB" panose="020B0909000000000000" pitchFamily="49" charset="-128"/>
                <a:ea typeface="HG創英角ｺﾞｼｯｸUB" panose="020B0909000000000000" pitchFamily="49" charset="-128"/>
                <a:cs typeface="Microsoft Yahei"/>
              </a:rPr>
              <a:t>万トンから80万トンへ実質的に削減。</a:t>
            </a:r>
          </a:p>
        </p:txBody>
        <p:extLst mod="1"/>
      </p:sp>
      <p:sp>
        <p:nvSpPr>
          <p:cNvPr id="400005" name="TextBox 9"/>
          <p:cNvSpPr txBox="1"/>
          <p:nvPr/>
        </p:nvSpPr>
        <p:spPr>
          <a:xfrm>
            <a:off x="0" y="0"/>
            <a:ext cx="12305810" cy="800100"/>
          </a:xfrm>
          <a:prstGeom prst="rect">
            <a:avLst/>
          </a:prstGeom>
          <a:noFill/>
        </p:spPr>
        <p:txBody>
          <a:bodyPr vert="horz" wrap="square" lIns="91440" tIns="45720" rIns="91440" bIns="45720" rtlCol="0" anchor="t" anchorCtr="0">
            <a:noAutofit/>
          </a:bodyPr>
          <a:lstStyle/>
          <a:p>
            <a:pPr algn="l"/>
            <a:r>
              <a:rPr lang="ja-JP" altLang="en-US" sz="4000" dirty="0">
                <a:solidFill>
                  <a:srgbClr val="000066"/>
                </a:solidFill>
                <a:latin typeface="HG創英角ｺﾞｼｯｸUB" panose="020B0909000000000000" pitchFamily="49" charset="-128"/>
                <a:ea typeface="HG創英角ｺﾞｼｯｸUB" panose="020B0909000000000000" pitchFamily="49" charset="-128"/>
                <a:cs typeface="微软雅黑"/>
              </a:rPr>
              <a:t>ＭＡ</a:t>
            </a:r>
            <a:r>
              <a:rPr lang="zh-CN" sz="4000" dirty="0">
                <a:solidFill>
                  <a:srgbClr val="000066"/>
                </a:solidFill>
                <a:latin typeface="HG創英角ｺﾞｼｯｸUB" panose="020B0909000000000000" pitchFamily="49" charset="-128"/>
                <a:ea typeface="HG創英角ｺﾞｼｯｸUB" panose="020B0909000000000000" pitchFamily="49" charset="-128"/>
                <a:cs typeface="微软雅黑"/>
              </a:rPr>
              <a:t>米の活用と備蓄体制の再編</a:t>
            </a:r>
          </a:p>
        </p:txBody>
        <p:extLst mod="1"/>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07</a:t>
            </a:r>
            <a:endParaRPr lang="en-US" sz="6600" b="0" u="none" strike="noStrike">
              <a:solidFill>
                <a:srgbClr val="000000"/>
              </a:solidFill>
              <a:effectLst/>
              <a:uFillTx/>
              <a:latin typeface="Arial"/>
            </a:endParaRPr>
          </a:p>
        </p:txBody>
      </p:sp>
      <p:sp>
        <p:nvSpPr>
          <p:cNvPr id="111" name="[title:text]"/>
          <p:cNvSpPr/>
          <p:nvPr/>
        </p:nvSpPr>
        <p:spPr>
          <a:xfrm>
            <a:off x="3923520" y="2359685"/>
            <a:ext cx="7013880"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zh-CN"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今後のスケジュールとまとめ</a:t>
            </a:r>
            <a:endParaRPr lang="en-US"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75EB7-BC1A-811F-2974-BEF9914F0B55}"/>
            </a:ext>
          </a:extLst>
        </p:cNvPr>
        <p:cNvGrpSpPr/>
        <p:nvPr/>
      </p:nvGrpSpPr>
      <p:grpSpPr>
        <a:xfrm>
          <a:off x="0" y="0"/>
          <a:ext cx="0" cy="0"/>
          <a:chOff x="0" y="0"/>
          <a:chExt cx="0" cy="0"/>
        </a:xfrm>
      </p:grpSpPr>
      <p:sp>
        <p:nvSpPr>
          <p:cNvPr id="2" name="[title:text]">
            <a:extLst>
              <a:ext uri="{FF2B5EF4-FFF2-40B4-BE49-F238E27FC236}">
                <a16:creationId xmlns:a16="http://schemas.microsoft.com/office/drawing/2014/main" id="{90AA955A-A996-0CCD-29AC-D3C4E1040E30}"/>
              </a:ext>
            </a:extLst>
          </p:cNvPr>
          <p:cNvSpPr/>
          <p:nvPr/>
        </p:nvSpPr>
        <p:spPr>
          <a:xfrm>
            <a:off x="119336" y="102334"/>
            <a:ext cx="11523307" cy="302330"/>
          </a:xfrm>
          <a:prstGeom prst="rect">
            <a:avLst/>
          </a:prstGeom>
        </p:spPr>
        <p:txBody>
          <a:bodyPr>
            <a:noAutofit/>
          </a:bodyPr>
          <a:lstStyle/>
          <a:p>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今後のスケジュール</a:t>
            </a:r>
          </a:p>
        </p:txBody>
      </p:sp>
      <p:sp>
        <p:nvSpPr>
          <p:cNvPr id="3" name="[items.1.content:body]">
            <a:extLst>
              <a:ext uri="{FF2B5EF4-FFF2-40B4-BE49-F238E27FC236}">
                <a16:creationId xmlns:a16="http://schemas.microsoft.com/office/drawing/2014/main" id="{AA037CC5-4D39-04E8-63DA-DCA8F840BB00}"/>
              </a:ext>
            </a:extLst>
          </p:cNvPr>
          <p:cNvSpPr/>
          <p:nvPr/>
        </p:nvSpPr>
        <p:spPr>
          <a:xfrm>
            <a:off x="222793" y="989212"/>
            <a:ext cx="5769750" cy="2434998"/>
          </a:xfrm>
          <a:prstGeom prst="roundRect">
            <a:avLst>
              <a:gd name="adj" fmla="val 6382"/>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360000" rIns="144000" bIns="360000" rtlCol="0" anchor="t">
            <a:normAutofit/>
          </a:bodyPr>
          <a:lstStyle/>
          <a:p>
            <a:pPr algn="l">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政策提案の最終取りまとめを行い、対外的に発表予定。</a:t>
            </a:r>
          </a:p>
        </p:txBody>
      </p:sp>
      <p:sp>
        <p:nvSpPr>
          <p:cNvPr id="5" name="[items.1.title:text]">
            <a:extLst>
              <a:ext uri="{FF2B5EF4-FFF2-40B4-BE49-F238E27FC236}">
                <a16:creationId xmlns:a16="http://schemas.microsoft.com/office/drawing/2014/main" id="{4FCBB201-A7C1-6C82-BADC-4CEC69458F41}"/>
              </a:ext>
            </a:extLst>
          </p:cNvPr>
          <p:cNvSpPr/>
          <p:nvPr/>
        </p:nvSpPr>
        <p:spPr>
          <a:xfrm>
            <a:off x="479376" y="759464"/>
            <a:ext cx="5218462" cy="429052"/>
          </a:xfrm>
          <a:prstGeom prst="roundRect">
            <a:avLst>
              <a:gd name="adj" fmla="val 50000"/>
            </a:avLst>
          </a:prstGeom>
          <a:solidFill>
            <a:schemeClr val="bg1"/>
          </a:solidFill>
          <a:ln w="19050">
            <a:solidFill>
              <a:schemeClr val="tx1"/>
            </a:solidFill>
          </a:ln>
          <a:effectLst/>
          <a:scene3d>
            <a:camera prst="obliqueBottomRight"/>
            <a:lightRig rig="flat" dir="t"/>
          </a:scene3d>
          <a:sp3d extrusionH="317500" contourW="19050"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5月末まで</a:t>
            </a:r>
          </a:p>
        </p:txBody>
      </p:sp>
      <p:sp>
        <p:nvSpPr>
          <p:cNvPr id="6" name="[items.2.content:body]">
            <a:extLst>
              <a:ext uri="{FF2B5EF4-FFF2-40B4-BE49-F238E27FC236}">
                <a16:creationId xmlns:a16="http://schemas.microsoft.com/office/drawing/2014/main" id="{CFFF9D21-46E3-DFC5-22F6-8B1B75923C56}"/>
              </a:ext>
            </a:extLst>
          </p:cNvPr>
          <p:cNvSpPr/>
          <p:nvPr/>
        </p:nvSpPr>
        <p:spPr>
          <a:xfrm>
            <a:off x="6199457" y="989212"/>
            <a:ext cx="5769750" cy="2434998"/>
          </a:xfrm>
          <a:prstGeom prst="roundRect">
            <a:avLst>
              <a:gd name="adj" fmla="val 6382"/>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360000" rIns="144000" bIns="360000" rtlCol="0" anchor="t">
            <a:normAutofit/>
          </a:bodyPr>
          <a:lstStyle/>
          <a:p>
            <a:pPr algn="l">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政府の「骨太の方針」への反映と全国意見交換会の開催。</a:t>
            </a:r>
          </a:p>
        </p:txBody>
      </p:sp>
      <p:sp>
        <p:nvSpPr>
          <p:cNvPr id="7" name="[items.2.title:text]">
            <a:extLst>
              <a:ext uri="{FF2B5EF4-FFF2-40B4-BE49-F238E27FC236}">
                <a16:creationId xmlns:a16="http://schemas.microsoft.com/office/drawing/2014/main" id="{3B617063-C207-E9F3-CFBD-9DCCC4129A88}"/>
              </a:ext>
            </a:extLst>
          </p:cNvPr>
          <p:cNvSpPr/>
          <p:nvPr/>
        </p:nvSpPr>
        <p:spPr>
          <a:xfrm>
            <a:off x="6456040" y="759464"/>
            <a:ext cx="5218462" cy="429052"/>
          </a:xfrm>
          <a:prstGeom prst="roundRect">
            <a:avLst>
              <a:gd name="adj" fmla="val 50000"/>
            </a:avLst>
          </a:prstGeom>
          <a:solidFill>
            <a:schemeClr val="bg1"/>
          </a:solidFill>
          <a:ln w="19050">
            <a:solidFill>
              <a:schemeClr val="tx1"/>
            </a:solidFill>
          </a:ln>
          <a:effectLst/>
          <a:scene3d>
            <a:camera prst="obliqueBottomRight"/>
            <a:lightRig rig="flat" dir="t"/>
          </a:scene3d>
          <a:sp3d extrusionH="317500" contourW="19050"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6月中</a:t>
            </a:r>
          </a:p>
        </p:txBody>
      </p:sp>
      <p:sp>
        <p:nvSpPr>
          <p:cNvPr id="8" name="[items.3.content:body]">
            <a:extLst>
              <a:ext uri="{FF2B5EF4-FFF2-40B4-BE49-F238E27FC236}">
                <a16:creationId xmlns:a16="http://schemas.microsoft.com/office/drawing/2014/main" id="{4D375D11-2C07-BFD2-1EAF-CAE823366A62}"/>
              </a:ext>
            </a:extLst>
          </p:cNvPr>
          <p:cNvSpPr/>
          <p:nvPr/>
        </p:nvSpPr>
        <p:spPr>
          <a:xfrm>
            <a:off x="222793" y="3919123"/>
            <a:ext cx="5769750" cy="2434998"/>
          </a:xfrm>
          <a:prstGeom prst="roundRect">
            <a:avLst>
              <a:gd name="adj" fmla="val 6382"/>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360000" rIns="144000" bIns="360000" rtlCol="0" anchor="t">
            <a:normAutofit/>
          </a:bodyPr>
          <a:lstStyle/>
          <a:p>
            <a:pPr algn="l">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来年度概算要求に向けた具体的な支援単価の盛り込み。</a:t>
            </a:r>
          </a:p>
        </p:txBody>
      </p:sp>
      <p:sp>
        <p:nvSpPr>
          <p:cNvPr id="9" name="[items.3.title:text]">
            <a:extLst>
              <a:ext uri="{FF2B5EF4-FFF2-40B4-BE49-F238E27FC236}">
                <a16:creationId xmlns:a16="http://schemas.microsoft.com/office/drawing/2014/main" id="{24E99F3B-D1CB-7F32-1679-3386F13BEBE3}"/>
              </a:ext>
            </a:extLst>
          </p:cNvPr>
          <p:cNvSpPr/>
          <p:nvPr/>
        </p:nvSpPr>
        <p:spPr>
          <a:xfrm>
            <a:off x="479376" y="3689375"/>
            <a:ext cx="5218462" cy="429052"/>
          </a:xfrm>
          <a:prstGeom prst="roundRect">
            <a:avLst>
              <a:gd name="adj" fmla="val 50000"/>
            </a:avLst>
          </a:prstGeom>
          <a:solidFill>
            <a:schemeClr val="bg1"/>
          </a:solidFill>
          <a:ln w="19050">
            <a:solidFill>
              <a:schemeClr val="tx1"/>
            </a:solidFill>
          </a:ln>
          <a:effectLst/>
          <a:scene3d>
            <a:camera prst="obliqueBottomRight"/>
            <a:lightRig rig="flat" dir="t"/>
          </a:scene3d>
          <a:sp3d extrusionH="317500" contourW="19050"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8月中</a:t>
            </a:r>
          </a:p>
        </p:txBody>
      </p:sp>
      <p:sp>
        <p:nvSpPr>
          <p:cNvPr id="13" name="[items.4.content:body]">
            <a:extLst>
              <a:ext uri="{FF2B5EF4-FFF2-40B4-BE49-F238E27FC236}">
                <a16:creationId xmlns:a16="http://schemas.microsoft.com/office/drawing/2014/main" id="{3B3C9E09-9537-37FE-FE20-B071337CD583}"/>
              </a:ext>
            </a:extLst>
          </p:cNvPr>
          <p:cNvSpPr/>
          <p:nvPr/>
        </p:nvSpPr>
        <p:spPr>
          <a:xfrm>
            <a:off x="6199457" y="3919123"/>
            <a:ext cx="5769750" cy="2434998"/>
          </a:xfrm>
          <a:prstGeom prst="roundRect">
            <a:avLst>
              <a:gd name="adj" fmla="val 6382"/>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360000" rIns="144000" bIns="360000" rtlCol="0" anchor="t">
            <a:normAutofit/>
          </a:bodyPr>
          <a:lstStyle/>
          <a:p>
            <a:pPr>
              <a:lnSpc>
                <a:spcPct val="120000"/>
              </a:lnSpc>
              <a:spcAft>
                <a:spcPts val="12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農水省による成案作成および施策の着実な実行。</a:t>
            </a:r>
          </a:p>
        </p:txBody>
      </p:sp>
      <p:sp>
        <p:nvSpPr>
          <p:cNvPr id="14" name="[items.4.title:text]">
            <a:extLst>
              <a:ext uri="{FF2B5EF4-FFF2-40B4-BE49-F238E27FC236}">
                <a16:creationId xmlns:a16="http://schemas.microsoft.com/office/drawing/2014/main" id="{039345CD-89BF-5335-71E3-5147F3A93599}"/>
              </a:ext>
            </a:extLst>
          </p:cNvPr>
          <p:cNvSpPr/>
          <p:nvPr/>
        </p:nvSpPr>
        <p:spPr>
          <a:xfrm>
            <a:off x="6456040" y="3689375"/>
            <a:ext cx="5218462" cy="429052"/>
          </a:xfrm>
          <a:prstGeom prst="roundRect">
            <a:avLst>
              <a:gd name="adj" fmla="val 50000"/>
            </a:avLst>
          </a:prstGeom>
          <a:solidFill>
            <a:schemeClr val="bg1"/>
          </a:solidFill>
          <a:ln w="19050">
            <a:solidFill>
              <a:schemeClr val="tx1"/>
            </a:solidFill>
          </a:ln>
          <a:effectLst/>
          <a:scene3d>
            <a:camera prst="obliqueBottomRight"/>
            <a:lightRig rig="flat" dir="t"/>
          </a:scene3d>
          <a:sp3d extrusionH="317500" contourW="19050" prstMaterial="matte">
            <a:extrusionClr>
              <a:schemeClr val="tx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nSpc>
                <a:spcPct val="120000"/>
              </a:lnSpc>
              <a:spcAft>
                <a:spcPts val="300"/>
              </a:spcAft>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通年</a:t>
            </a:r>
          </a:p>
        </p:txBody>
      </p:sp>
      <p:sp>
        <p:nvSpPr>
          <p:cNvPr id="15" name="[items.1.index:text]">
            <a:extLst>
              <a:ext uri="{FF2B5EF4-FFF2-40B4-BE49-F238E27FC236}">
                <a16:creationId xmlns:a16="http://schemas.microsoft.com/office/drawing/2014/main" id="{7F7524D3-A94E-5E5C-A82E-B7119C1FEDE6}"/>
              </a:ext>
            </a:extLst>
          </p:cNvPr>
          <p:cNvSpPr txBox="1"/>
          <p:nvPr/>
        </p:nvSpPr>
        <p:spPr>
          <a:xfrm>
            <a:off x="5600855" y="2977075"/>
            <a:ext cx="492443" cy="476669"/>
          </a:xfrm>
          <a:prstGeom prst="rect">
            <a:avLst/>
          </a:prstGeom>
          <a:noFill/>
        </p:spPr>
        <p:txBody>
          <a:bodyPr wrap="none" rtlCol="0" anchor="ctr">
            <a:spAutoFit/>
          </a:bodyPr>
          <a:lstStyle/>
          <a:p>
            <a:pPr algn="r">
              <a:lnSpc>
                <a:spcPct val="120000"/>
              </a:lnSpc>
              <a:spcAft>
                <a:spcPts val="300"/>
              </a:spcAft>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01</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
        <p:nvSpPr>
          <p:cNvPr id="16" name="[items.2.index:text]">
            <a:extLst>
              <a:ext uri="{FF2B5EF4-FFF2-40B4-BE49-F238E27FC236}">
                <a16:creationId xmlns:a16="http://schemas.microsoft.com/office/drawing/2014/main" id="{E1B9C963-31BD-618B-0CEB-A6E61493FD9D}"/>
              </a:ext>
            </a:extLst>
          </p:cNvPr>
          <p:cNvSpPr txBox="1"/>
          <p:nvPr/>
        </p:nvSpPr>
        <p:spPr>
          <a:xfrm>
            <a:off x="11580222" y="2977075"/>
            <a:ext cx="492443" cy="476669"/>
          </a:xfrm>
          <a:prstGeom prst="rect">
            <a:avLst/>
          </a:prstGeom>
          <a:noFill/>
        </p:spPr>
        <p:txBody>
          <a:bodyPr wrap="none" rtlCol="0" anchor="ctr">
            <a:spAutoFit/>
          </a:bodyPr>
          <a:lstStyle/>
          <a:p>
            <a:pPr algn="r">
              <a:lnSpc>
                <a:spcPct val="120000"/>
              </a:lnSpc>
              <a:spcAft>
                <a:spcPts val="300"/>
              </a:spcAft>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02</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
        <p:nvSpPr>
          <p:cNvPr id="17" name="[items.3.index:text]">
            <a:extLst>
              <a:ext uri="{FF2B5EF4-FFF2-40B4-BE49-F238E27FC236}">
                <a16:creationId xmlns:a16="http://schemas.microsoft.com/office/drawing/2014/main" id="{F2965B2B-8917-3865-B316-3D38F2125CAF}"/>
              </a:ext>
            </a:extLst>
          </p:cNvPr>
          <p:cNvSpPr txBox="1"/>
          <p:nvPr/>
        </p:nvSpPr>
        <p:spPr>
          <a:xfrm>
            <a:off x="5600855" y="5903827"/>
            <a:ext cx="492443" cy="476669"/>
          </a:xfrm>
          <a:prstGeom prst="rect">
            <a:avLst/>
          </a:prstGeom>
          <a:noFill/>
        </p:spPr>
        <p:txBody>
          <a:bodyPr wrap="none" rtlCol="0" anchor="ctr">
            <a:spAutoFit/>
          </a:bodyPr>
          <a:lstStyle/>
          <a:p>
            <a:pPr algn="r">
              <a:lnSpc>
                <a:spcPct val="120000"/>
              </a:lnSpc>
              <a:spcAft>
                <a:spcPts val="300"/>
              </a:spcAft>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03</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
        <p:nvSpPr>
          <p:cNvPr id="18" name="[items.4.index:text]">
            <a:extLst>
              <a:ext uri="{FF2B5EF4-FFF2-40B4-BE49-F238E27FC236}">
                <a16:creationId xmlns:a16="http://schemas.microsoft.com/office/drawing/2014/main" id="{6A5CFFAF-DB0F-F92E-3A63-22B495B71061}"/>
              </a:ext>
            </a:extLst>
          </p:cNvPr>
          <p:cNvSpPr txBox="1"/>
          <p:nvPr/>
        </p:nvSpPr>
        <p:spPr>
          <a:xfrm>
            <a:off x="11580222" y="5903827"/>
            <a:ext cx="492443" cy="476669"/>
          </a:xfrm>
          <a:prstGeom prst="rect">
            <a:avLst/>
          </a:prstGeom>
          <a:noFill/>
        </p:spPr>
        <p:txBody>
          <a:bodyPr wrap="none" rtlCol="0" anchor="ctr">
            <a:spAutoFit/>
          </a:bodyPr>
          <a:lstStyle/>
          <a:p>
            <a:pPr algn="r">
              <a:lnSpc>
                <a:spcPct val="120000"/>
              </a:lnSpc>
              <a:spcAft>
                <a:spcPts val="300"/>
              </a:spcAft>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04</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44577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49E5A-BFF8-7D03-DD99-CC87810CB2C5}"/>
              </a:ext>
            </a:extLst>
          </p:cNvPr>
          <p:cNvSpPr>
            <a:spLocks noGrp="1"/>
          </p:cNvSpPr>
          <p:nvPr>
            <p:ph type="title"/>
          </p:nvPr>
        </p:nvSpPr>
        <p:spPr>
          <a:xfrm>
            <a:off x="93518" y="0"/>
            <a:ext cx="11166285" cy="923432"/>
          </a:xfrm>
        </p:spPr>
        <p:txBody>
          <a:bodyPr/>
          <a:lstStyle/>
          <a:p>
            <a:r>
              <a:rPr kumimoji="1" lang="ja-JP" altLang="en-US" sz="4400" dirty="0">
                <a:solidFill>
                  <a:srgbClr val="000066"/>
                </a:solidFill>
                <a:latin typeface="HG創英角ｺﾞｼｯｸUB" panose="020B0909000000000000" pitchFamily="49" charset="-128"/>
                <a:ea typeface="HG創英角ｺﾞｼｯｸUB" panose="020B0909000000000000" pitchFamily="49" charset="-128"/>
              </a:rPr>
              <a:t>政策提案：基本的な立場と変更点</a:t>
            </a:r>
            <a:endParaRPr kumimoji="1" lang="ja-JP" altLang="en-US" dirty="0">
              <a:solidFill>
                <a:srgbClr val="000066"/>
              </a:solidFill>
              <a:latin typeface="HG創英角ｺﾞｼｯｸUB" panose="020B0909000000000000" pitchFamily="49" charset="-128"/>
              <a:ea typeface="HG創英角ｺﾞｼｯｸUB" panose="020B0909000000000000" pitchFamily="49" charset="-128"/>
            </a:endParaRPr>
          </a:p>
        </p:txBody>
      </p:sp>
      <p:sp>
        <p:nvSpPr>
          <p:cNvPr id="3" name="テキスト プレースホルダー 2">
            <a:extLst>
              <a:ext uri="{FF2B5EF4-FFF2-40B4-BE49-F238E27FC236}">
                <a16:creationId xmlns:a16="http://schemas.microsoft.com/office/drawing/2014/main" id="{07A5DFDF-43C5-974F-5C9B-A7048A2773AE}"/>
              </a:ext>
            </a:extLst>
          </p:cNvPr>
          <p:cNvSpPr>
            <a:spLocks noGrp="1"/>
          </p:cNvSpPr>
          <p:nvPr>
            <p:ph type="body"/>
          </p:nvPr>
        </p:nvSpPr>
        <p:spPr>
          <a:xfrm>
            <a:off x="0" y="923433"/>
            <a:ext cx="12192000" cy="5934568"/>
          </a:xfrm>
        </p:spPr>
        <p:txBody>
          <a:bodyPr/>
          <a:lstStyle/>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飼料用米の継続と安定供給の位置づけを強化</a:t>
            </a:r>
          </a:p>
          <a:p>
            <a:pPr marL="0" indent="0">
              <a:buNone/>
            </a:pP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●食用米の供給不足時に迅速な切替えが可能であるという</a:t>
            </a:r>
            <a:b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安全保障上の役割を、施策の「一丁目一番地」として明確化</a:t>
            </a: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●政府の縮小均衡（</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30</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40</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万トン）志向に対し、国内飼料需要</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（約</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2,000</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万トン）の少なくとも</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割（約</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200</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万トン）を目指す拡大均衡の対案を提示</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単収向上と超多収品種の普及</a:t>
            </a: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●品種開発・普及を政策柱として継続</a:t>
            </a: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●単収向上のインセンティブが働く交付金体系への見直し</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（現行の「足切り上限」撤廃・上限緩和）</a:t>
            </a:r>
            <a:endParaRPr kumimoji="1" lang="ja-JP" altLang="en-US" sz="3200" dirty="0">
              <a:solidFill>
                <a:srgbClr val="000066"/>
              </a:solidFill>
            </a:endParaRPr>
          </a:p>
        </p:txBody>
      </p:sp>
    </p:spTree>
    <p:extLst>
      <p:ext uri="{BB962C8B-B14F-4D97-AF65-F5344CB8AC3E}">
        <p14:creationId xmlns:p14="http://schemas.microsoft.com/office/powerpoint/2010/main" val="93625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5AB9D7D-3B91-1111-B38D-FC4026733767}"/>
              </a:ext>
            </a:extLst>
          </p:cNvPr>
          <p:cNvSpPr>
            <a:spLocks noGrp="1"/>
          </p:cNvSpPr>
          <p:nvPr>
            <p:ph type="body"/>
          </p:nvPr>
        </p:nvSpPr>
        <p:spPr>
          <a:xfrm>
            <a:off x="176643" y="1111826"/>
            <a:ext cx="11114329" cy="5746173"/>
          </a:xfrm>
        </p:spPr>
        <p:txBody>
          <a:bodyPr/>
          <a:lstStyle/>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交付金・価格の再設計</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●現行交付金単価：</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167</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円</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/kg</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（玄米）＝約</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万円</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/60kg</a:t>
            </a: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●食用米の生産コスト目安：</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俵（</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60kg</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）あたり</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16,800</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円</a:t>
            </a: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●物価状況を踏まえ、</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飼料用米の安全網水準を</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1.3</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万～</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1.4</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万円</a:t>
            </a:r>
            <a:r>
              <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rPr>
              <a:t>/60kg</a:t>
            </a: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へ再設定</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提案</a:t>
            </a:r>
            <a:endParaRPr kumimoji="1" lang="en-US" altLang="ja-JP"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　●複数年契約の継続・拡大で安定供給を担保</a:t>
            </a:r>
            <a:endParaRPr kumimoji="1" lang="ja-JP" altLang="en-US" sz="3200" dirty="0"/>
          </a:p>
        </p:txBody>
      </p:sp>
      <p:sp>
        <p:nvSpPr>
          <p:cNvPr id="4" name="タイトル 1">
            <a:extLst>
              <a:ext uri="{FF2B5EF4-FFF2-40B4-BE49-F238E27FC236}">
                <a16:creationId xmlns:a16="http://schemas.microsoft.com/office/drawing/2014/main" id="{23C8524F-33B1-2335-BDA3-00FB7147E845}"/>
              </a:ext>
            </a:extLst>
          </p:cNvPr>
          <p:cNvSpPr>
            <a:spLocks noGrp="1"/>
          </p:cNvSpPr>
          <p:nvPr>
            <p:ph type="title"/>
          </p:nvPr>
        </p:nvSpPr>
        <p:spPr>
          <a:xfrm>
            <a:off x="0" y="0"/>
            <a:ext cx="12192000" cy="923432"/>
          </a:xfrm>
        </p:spPr>
        <p:txBody>
          <a:bodyPr/>
          <a:lstStyle/>
          <a:p>
            <a:r>
              <a:rPr kumimoji="1" lang="ja-JP" altLang="en-US" sz="4400" dirty="0">
                <a:solidFill>
                  <a:srgbClr val="000066"/>
                </a:solidFill>
                <a:latin typeface="HG創英角ｺﾞｼｯｸUB" panose="020B0909000000000000" pitchFamily="49" charset="-128"/>
                <a:ea typeface="HG創英角ｺﾞｼｯｸUB" panose="020B0909000000000000" pitchFamily="49" charset="-128"/>
              </a:rPr>
              <a:t>政策提案：基本的な立場と変更点</a:t>
            </a:r>
            <a:endParaRPr kumimoji="1" lang="ja-JP" altLang="en-US"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75213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7F9959-16B7-FE53-07F5-8E767334F45B}"/>
              </a:ext>
            </a:extLst>
          </p:cNvPr>
          <p:cNvSpPr>
            <a:spLocks noGrp="1"/>
          </p:cNvSpPr>
          <p:nvPr>
            <p:ph type="title"/>
          </p:nvPr>
        </p:nvSpPr>
        <p:spPr>
          <a:xfrm>
            <a:off x="0" y="18900"/>
            <a:ext cx="12192000" cy="978627"/>
          </a:xfrm>
        </p:spPr>
        <p:txBody>
          <a:bodyPr/>
          <a:lstStyle/>
          <a:p>
            <a:r>
              <a:rPr kumimoji="1" lang="ja-JP" altLang="en-US" sz="4400" dirty="0">
                <a:solidFill>
                  <a:srgbClr val="000066"/>
                </a:solidFill>
                <a:latin typeface="HG創英角ｺﾞｼｯｸUB" panose="020B0909000000000000" pitchFamily="49" charset="-128"/>
                <a:ea typeface="HG創英角ｺﾞｼｯｸUB" panose="020B0909000000000000" pitchFamily="49" charset="-128"/>
              </a:rPr>
              <a:t>政策提案：基本的な立場と変更点</a:t>
            </a:r>
            <a:endParaRPr kumimoji="1" lang="ja-JP" altLang="en-US" dirty="0"/>
          </a:p>
        </p:txBody>
      </p:sp>
      <p:sp>
        <p:nvSpPr>
          <p:cNvPr id="3" name="テキスト プレースホルダー 2">
            <a:extLst>
              <a:ext uri="{FF2B5EF4-FFF2-40B4-BE49-F238E27FC236}">
                <a16:creationId xmlns:a16="http://schemas.microsoft.com/office/drawing/2014/main" id="{3571C86C-4E09-33E6-3D6B-549F7BA40190}"/>
              </a:ext>
            </a:extLst>
          </p:cNvPr>
          <p:cNvSpPr>
            <a:spLocks noGrp="1"/>
          </p:cNvSpPr>
          <p:nvPr>
            <p:ph type="body"/>
          </p:nvPr>
        </p:nvSpPr>
        <p:spPr>
          <a:xfrm>
            <a:off x="0" y="893619"/>
            <a:ext cx="11845636" cy="5945482"/>
          </a:xfrm>
        </p:spPr>
        <p:txBody>
          <a:bodyPr/>
          <a:lstStyle/>
          <a:p>
            <a:pPr marL="0" indent="0">
              <a:buNone/>
            </a:pPr>
            <a:r>
              <a:rPr kumimoji="1" lang="ja-JP" altLang="en-US" sz="3600" dirty="0">
                <a:solidFill>
                  <a:srgbClr val="000066"/>
                </a:solidFill>
                <a:latin typeface="HG創英角ｺﾞｼｯｸUB" panose="020B0909000000000000" pitchFamily="49" charset="-128"/>
                <a:ea typeface="HG創英角ｺﾞｼｯｸUB" panose="020B0909000000000000" pitchFamily="49" charset="-128"/>
              </a:rPr>
              <a:t>耕畜連携の実装強化</a:t>
            </a:r>
            <a:endParaRPr kumimoji="1" lang="en-US" altLang="ja-JP" sz="36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36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牛糞のみ優遇する従来設計を是正し、鶏糞・豚糞も含む堆肥還元</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を政策上正当に位置づけ</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ペレット化・機械散布の普及により臭気・通報リスクを抑制し、</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現場実装を加速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化学肥料（尿素・リン酸等）供給難・高騰への代替策として</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有機堆肥還元を拡充</a:t>
            </a: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74821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510EBBE-BD69-B1BF-A61C-8B4A37B31A42}"/>
              </a:ext>
            </a:extLst>
          </p:cNvPr>
          <p:cNvSpPr>
            <a:spLocks noGrp="1"/>
          </p:cNvSpPr>
          <p:nvPr>
            <p:ph type="body"/>
          </p:nvPr>
        </p:nvSpPr>
        <p:spPr>
          <a:xfrm>
            <a:off x="103909" y="997527"/>
            <a:ext cx="11966863" cy="5860473"/>
          </a:xfrm>
        </p:spPr>
        <p:txBody>
          <a:bodyPr/>
          <a:lstStyle/>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設備投資の保護</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●過去の</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60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80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万トン規模に対応して実施された設備投資が無駄にならないよう、急激な縮小を避ける政策運用を要請</a:t>
            </a:r>
          </a:p>
          <a:p>
            <a:pPr marL="0" indent="0">
              <a:buNone/>
            </a:pP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消費者目線の論点</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●飼料用米の健康機能性や国産畜産物の品質向上への寄与を明示し、社会的理解を醸成</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輸出用米</a:t>
            </a: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●基本計画で増加方針（</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30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万トン超）だが、本会では主要論点ではなく、</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国内供給・単収向上施策を優先</a:t>
            </a:r>
          </a:p>
          <a:p>
            <a:pPr marL="0" indent="0">
              <a:buNone/>
            </a:pPr>
            <a:endParaRPr kumimoji="1" lang="ja-JP" altLang="en-US" dirty="0"/>
          </a:p>
        </p:txBody>
      </p:sp>
      <p:sp>
        <p:nvSpPr>
          <p:cNvPr id="4" name="タイトル 1">
            <a:extLst>
              <a:ext uri="{FF2B5EF4-FFF2-40B4-BE49-F238E27FC236}">
                <a16:creationId xmlns:a16="http://schemas.microsoft.com/office/drawing/2014/main" id="{5FEBFF44-7575-7B7A-3851-32D1F5ACDF62}"/>
              </a:ext>
            </a:extLst>
          </p:cNvPr>
          <p:cNvSpPr>
            <a:spLocks noGrp="1"/>
          </p:cNvSpPr>
          <p:nvPr>
            <p:ph type="title"/>
          </p:nvPr>
        </p:nvSpPr>
        <p:spPr>
          <a:xfrm>
            <a:off x="0" y="18901"/>
            <a:ext cx="12192000" cy="895500"/>
          </a:xfrm>
        </p:spPr>
        <p:txBody>
          <a:bodyPr/>
          <a:lstStyle/>
          <a:p>
            <a:r>
              <a:rPr kumimoji="1" lang="ja-JP" altLang="en-US" sz="4000" dirty="0">
                <a:solidFill>
                  <a:srgbClr val="000066"/>
                </a:solidFill>
                <a:latin typeface="HG創英角ｺﾞｼｯｸUB" panose="020B0909000000000000" pitchFamily="49" charset="-128"/>
                <a:ea typeface="HG創英角ｺﾞｼｯｸUB" panose="020B0909000000000000" pitchFamily="49" charset="-128"/>
              </a:rPr>
              <a:t>政策提案：基本的な立場と変更点</a:t>
            </a:r>
            <a:endParaRPr kumimoji="1" lang="ja-JP" altLang="en-US" sz="4000" dirty="0"/>
          </a:p>
        </p:txBody>
      </p:sp>
    </p:spTree>
    <p:extLst>
      <p:ext uri="{BB962C8B-B14F-4D97-AF65-F5344CB8AC3E}">
        <p14:creationId xmlns:p14="http://schemas.microsoft.com/office/powerpoint/2010/main" val="194890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017" name="TextBox 2"/>
          <p:cNvSpPr txBox="1"/>
          <p:nvPr/>
        </p:nvSpPr>
        <p:spPr>
          <a:xfrm>
            <a:off x="0" y="161569"/>
            <a:ext cx="10595991" cy="890719"/>
          </a:xfrm>
          <a:prstGeom prst="rect">
            <a:avLst/>
          </a:prstGeom>
          <a:noFill/>
        </p:spPr>
        <p:txBody>
          <a:bodyPr vert="horz" wrap="square" lIns="91440" tIns="45720" rIns="91440" bIns="0" rtlCol="0" anchor="t" anchorCtr="0">
            <a:noAutofit/>
          </a:bodyPr>
          <a:lstStyle/>
          <a:p>
            <a:pPr>
              <a:lnSpc>
                <a:spcPct val="100000"/>
              </a:lnSpc>
            </a:pPr>
            <a:r>
              <a:rPr lang="zh-CN" sz="4000" dirty="0">
                <a:solidFill>
                  <a:srgbClr val="000066"/>
                </a:solidFill>
                <a:latin typeface="HG創英角ｺﾞｼｯｸUB" panose="020B0909000000000000" pitchFamily="49" charset="-128"/>
                <a:ea typeface="HG創英角ｺﾞｼｯｸUB" panose="020B0909000000000000" pitchFamily="49" charset="-128"/>
                <a:cs typeface="汉仪中宋S"/>
              </a:rPr>
              <a:t>まとめ - 重要な主張ポイント</a:t>
            </a:r>
          </a:p>
        </p:txBody>
        <p:extLst mod="1"/>
      </p:sp>
      <p:grpSp>
        <p:nvGrpSpPr>
          <p:cNvPr id="1200076" name="Group 7"/>
          <p:cNvGrpSpPr/>
          <p:nvPr/>
        </p:nvGrpSpPr>
        <p:grpSpPr>
          <a:xfrm>
            <a:off x="11200546" y="4544278"/>
            <a:ext cx="661502" cy="501542"/>
            <a:chOff x="9860852" y="4221861"/>
            <a:chExt cx="1107948" cy="1120712"/>
          </a:xfrm>
          <a:solidFill>
            <a:srgbClr val="EDCEB5">
              <a:alpha val="100000"/>
            </a:srgbClr>
          </a:solidFill>
        </p:grpSpPr>
        <p:sp>
          <p:nvSpPr>
            <p:cNvPr id="1200102" name="Freeform 8"/>
            <p:cNvSpPr/>
            <p:nvPr/>
          </p:nvSpPr>
          <p:spPr>
            <a:xfrm>
              <a:off x="10630566" y="4221861"/>
              <a:ext cx="170688" cy="164211"/>
            </a:xfrm>
            <a:custGeom>
              <a:avLst/>
              <a:gdLst/>
              <a:ahLst/>
              <a:cxnLst/>
              <a:rect l="l" t="t" r="r" b="b"/>
              <a:pathLst>
                <a:path w="29" h="28">
                  <a:moveTo>
                    <a:pt x="5" y="28"/>
                  </a:moveTo>
                  <a:cubicBezTo>
                    <a:pt x="6" y="28"/>
                    <a:pt x="7" y="28"/>
                    <a:pt x="8" y="27"/>
                  </a:cubicBezTo>
                  <a:cubicBezTo>
                    <a:pt x="28" y="7"/>
                    <a:pt x="28" y="7"/>
                    <a:pt x="28" y="7"/>
                  </a:cubicBezTo>
                  <a:cubicBezTo>
                    <a:pt x="29" y="5"/>
                    <a:pt x="29" y="3"/>
                    <a:pt x="28" y="1"/>
                  </a:cubicBezTo>
                  <a:cubicBezTo>
                    <a:pt x="26" y="0"/>
                    <a:pt x="24" y="0"/>
                    <a:pt x="22" y="1"/>
                  </a:cubicBezTo>
                  <a:cubicBezTo>
                    <a:pt x="2" y="21"/>
                    <a:pt x="2" y="21"/>
                    <a:pt x="2" y="21"/>
                  </a:cubicBezTo>
                  <a:cubicBezTo>
                    <a:pt x="0" y="23"/>
                    <a:pt x="0" y="25"/>
                    <a:pt x="2" y="27"/>
                  </a:cubicBezTo>
                  <a:cubicBezTo>
                    <a:pt x="3" y="28"/>
                    <a:pt x="4" y="28"/>
                    <a:pt x="5" y="28"/>
                  </a:cubicBezTo>
                </a:path>
              </a:pathLst>
            </a:custGeom>
            <a:solidFill>
              <a:srgbClr val="EDCEB5">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103" name="Freeform 9"/>
            <p:cNvSpPr/>
            <p:nvPr/>
          </p:nvSpPr>
          <p:spPr>
            <a:xfrm>
              <a:off x="10807732" y="4389311"/>
              <a:ext cx="161068" cy="164211"/>
            </a:xfrm>
            <a:custGeom>
              <a:avLst/>
              <a:gdLst/>
              <a:ahLst/>
              <a:cxnLst/>
              <a:rect l="l" t="t" r="r" b="b"/>
              <a:pathLst>
                <a:path w="28" h="28">
                  <a:moveTo>
                    <a:pt x="27" y="1"/>
                  </a:moveTo>
                  <a:cubicBezTo>
                    <a:pt x="25" y="0"/>
                    <a:pt x="23" y="0"/>
                    <a:pt x="21" y="1"/>
                  </a:cubicBezTo>
                  <a:cubicBezTo>
                    <a:pt x="1" y="21"/>
                    <a:pt x="1" y="21"/>
                    <a:pt x="1" y="21"/>
                  </a:cubicBezTo>
                  <a:cubicBezTo>
                    <a:pt x="0" y="23"/>
                    <a:pt x="0" y="26"/>
                    <a:pt x="1" y="27"/>
                  </a:cubicBezTo>
                  <a:cubicBezTo>
                    <a:pt x="2" y="28"/>
                    <a:pt x="3" y="28"/>
                    <a:pt x="4" y="28"/>
                  </a:cubicBezTo>
                  <a:cubicBezTo>
                    <a:pt x="5" y="28"/>
                    <a:pt x="6" y="28"/>
                    <a:pt x="7" y="27"/>
                  </a:cubicBezTo>
                  <a:cubicBezTo>
                    <a:pt x="27" y="7"/>
                    <a:pt x="27" y="7"/>
                    <a:pt x="27" y="7"/>
                  </a:cubicBezTo>
                  <a:cubicBezTo>
                    <a:pt x="28" y="5"/>
                    <a:pt x="28" y="3"/>
                    <a:pt x="27" y="1"/>
                  </a:cubicBezTo>
                </a:path>
              </a:pathLst>
            </a:custGeom>
            <a:solidFill>
              <a:srgbClr val="EDCEB5">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104" name="Freeform 10"/>
            <p:cNvSpPr/>
            <p:nvPr/>
          </p:nvSpPr>
          <p:spPr>
            <a:xfrm>
              <a:off x="9860852" y="4292727"/>
              <a:ext cx="1049846" cy="1049846"/>
            </a:xfrm>
            <a:custGeom>
              <a:avLst/>
              <a:gdLst/>
              <a:ahLst/>
              <a:cxnLst/>
              <a:rect l="l" t="t" r="r" b="b"/>
              <a:pathLst>
                <a:path w="180" h="180">
                  <a:moveTo>
                    <a:pt x="170" y="74"/>
                  </a:moveTo>
                  <a:cubicBezTo>
                    <a:pt x="165" y="74"/>
                    <a:pt x="165" y="74"/>
                    <a:pt x="165" y="74"/>
                  </a:cubicBezTo>
                  <a:cubicBezTo>
                    <a:pt x="163" y="61"/>
                    <a:pt x="157" y="50"/>
                    <a:pt x="149" y="40"/>
                  </a:cubicBezTo>
                  <a:cubicBezTo>
                    <a:pt x="165" y="24"/>
                    <a:pt x="165" y="24"/>
                    <a:pt x="165" y="24"/>
                  </a:cubicBezTo>
                  <a:cubicBezTo>
                    <a:pt x="168" y="21"/>
                    <a:pt x="168" y="16"/>
                    <a:pt x="165" y="13"/>
                  </a:cubicBezTo>
                  <a:cubicBezTo>
                    <a:pt x="162" y="10"/>
                    <a:pt x="157" y="10"/>
                    <a:pt x="154" y="13"/>
                  </a:cubicBezTo>
                  <a:cubicBezTo>
                    <a:pt x="137" y="30"/>
                    <a:pt x="137" y="30"/>
                    <a:pt x="137" y="30"/>
                  </a:cubicBezTo>
                  <a:cubicBezTo>
                    <a:pt x="138" y="30"/>
                    <a:pt x="139" y="31"/>
                    <a:pt x="140" y="32"/>
                  </a:cubicBezTo>
                  <a:cubicBezTo>
                    <a:pt x="140" y="32"/>
                    <a:pt x="141" y="33"/>
                    <a:pt x="141" y="33"/>
                  </a:cubicBezTo>
                  <a:cubicBezTo>
                    <a:pt x="141" y="33"/>
                    <a:pt x="141" y="33"/>
                    <a:pt x="141" y="33"/>
                  </a:cubicBezTo>
                  <a:cubicBezTo>
                    <a:pt x="141" y="34"/>
                    <a:pt x="142" y="34"/>
                    <a:pt x="142" y="34"/>
                  </a:cubicBezTo>
                  <a:cubicBezTo>
                    <a:pt x="142" y="34"/>
                    <a:pt x="143" y="35"/>
                    <a:pt x="143" y="35"/>
                  </a:cubicBezTo>
                  <a:cubicBezTo>
                    <a:pt x="144" y="35"/>
                    <a:pt x="144" y="36"/>
                    <a:pt x="144" y="36"/>
                  </a:cubicBezTo>
                  <a:cubicBezTo>
                    <a:pt x="145" y="36"/>
                    <a:pt x="145" y="37"/>
                    <a:pt x="146" y="37"/>
                  </a:cubicBezTo>
                  <a:cubicBezTo>
                    <a:pt x="146" y="37"/>
                    <a:pt x="146" y="37"/>
                    <a:pt x="146" y="38"/>
                  </a:cubicBezTo>
                  <a:cubicBezTo>
                    <a:pt x="146" y="38"/>
                    <a:pt x="147" y="38"/>
                    <a:pt x="147" y="39"/>
                  </a:cubicBezTo>
                  <a:cubicBezTo>
                    <a:pt x="148" y="39"/>
                    <a:pt x="148" y="40"/>
                    <a:pt x="149" y="41"/>
                  </a:cubicBezTo>
                  <a:cubicBezTo>
                    <a:pt x="132" y="57"/>
                    <a:pt x="132" y="57"/>
                    <a:pt x="132" y="57"/>
                  </a:cubicBezTo>
                  <a:cubicBezTo>
                    <a:pt x="131" y="58"/>
                    <a:pt x="129" y="59"/>
                    <a:pt x="127" y="59"/>
                  </a:cubicBezTo>
                  <a:cubicBezTo>
                    <a:pt x="126" y="59"/>
                    <a:pt x="125" y="59"/>
                    <a:pt x="125" y="59"/>
                  </a:cubicBezTo>
                  <a:cubicBezTo>
                    <a:pt x="124" y="59"/>
                    <a:pt x="124" y="59"/>
                    <a:pt x="124" y="60"/>
                  </a:cubicBezTo>
                  <a:cubicBezTo>
                    <a:pt x="118" y="66"/>
                    <a:pt x="118" y="66"/>
                    <a:pt x="118" y="66"/>
                  </a:cubicBezTo>
                  <a:cubicBezTo>
                    <a:pt x="123" y="72"/>
                    <a:pt x="127" y="81"/>
                    <a:pt x="127" y="90"/>
                  </a:cubicBezTo>
                  <a:cubicBezTo>
                    <a:pt x="127" y="110"/>
                    <a:pt x="110" y="127"/>
                    <a:pt x="90" y="127"/>
                  </a:cubicBezTo>
                  <a:cubicBezTo>
                    <a:pt x="70" y="127"/>
                    <a:pt x="53" y="110"/>
                    <a:pt x="53" y="90"/>
                  </a:cubicBezTo>
                  <a:cubicBezTo>
                    <a:pt x="53" y="70"/>
                    <a:pt x="70" y="53"/>
                    <a:pt x="90" y="53"/>
                  </a:cubicBezTo>
                  <a:cubicBezTo>
                    <a:pt x="98" y="53"/>
                    <a:pt x="106" y="56"/>
                    <a:pt x="112" y="61"/>
                  </a:cubicBezTo>
                  <a:cubicBezTo>
                    <a:pt x="118" y="54"/>
                    <a:pt x="118" y="54"/>
                    <a:pt x="118" y="54"/>
                  </a:cubicBezTo>
                  <a:cubicBezTo>
                    <a:pt x="119" y="54"/>
                    <a:pt x="119" y="54"/>
                    <a:pt x="119" y="53"/>
                  </a:cubicBezTo>
                  <a:cubicBezTo>
                    <a:pt x="118" y="51"/>
                    <a:pt x="119" y="48"/>
                    <a:pt x="121" y="46"/>
                  </a:cubicBezTo>
                  <a:cubicBezTo>
                    <a:pt x="137" y="29"/>
                    <a:pt x="137" y="29"/>
                    <a:pt x="137" y="29"/>
                  </a:cubicBezTo>
                  <a:cubicBezTo>
                    <a:pt x="128" y="22"/>
                    <a:pt x="118" y="17"/>
                    <a:pt x="106" y="15"/>
                  </a:cubicBezTo>
                  <a:cubicBezTo>
                    <a:pt x="106" y="10"/>
                    <a:pt x="106" y="10"/>
                    <a:pt x="106" y="10"/>
                  </a:cubicBezTo>
                  <a:cubicBezTo>
                    <a:pt x="106" y="5"/>
                    <a:pt x="102" y="0"/>
                    <a:pt x="96" y="0"/>
                  </a:cubicBezTo>
                  <a:cubicBezTo>
                    <a:pt x="84" y="0"/>
                    <a:pt x="84" y="0"/>
                    <a:pt x="84" y="0"/>
                  </a:cubicBezTo>
                  <a:cubicBezTo>
                    <a:pt x="78" y="0"/>
                    <a:pt x="74" y="5"/>
                    <a:pt x="74" y="10"/>
                  </a:cubicBezTo>
                  <a:cubicBezTo>
                    <a:pt x="74" y="15"/>
                    <a:pt x="74" y="15"/>
                    <a:pt x="74" y="15"/>
                  </a:cubicBezTo>
                  <a:cubicBezTo>
                    <a:pt x="65" y="17"/>
                    <a:pt x="56" y="20"/>
                    <a:pt x="48" y="25"/>
                  </a:cubicBezTo>
                  <a:cubicBezTo>
                    <a:pt x="45" y="22"/>
                    <a:pt x="45" y="22"/>
                    <a:pt x="45" y="22"/>
                  </a:cubicBezTo>
                  <a:cubicBezTo>
                    <a:pt x="41" y="18"/>
                    <a:pt x="35" y="18"/>
                    <a:pt x="31" y="22"/>
                  </a:cubicBezTo>
                  <a:cubicBezTo>
                    <a:pt x="22" y="31"/>
                    <a:pt x="22" y="31"/>
                    <a:pt x="22" y="31"/>
                  </a:cubicBezTo>
                  <a:cubicBezTo>
                    <a:pt x="20" y="33"/>
                    <a:pt x="19" y="35"/>
                    <a:pt x="19" y="38"/>
                  </a:cubicBezTo>
                  <a:cubicBezTo>
                    <a:pt x="19" y="40"/>
                    <a:pt x="20" y="43"/>
                    <a:pt x="22" y="45"/>
                  </a:cubicBezTo>
                  <a:cubicBezTo>
                    <a:pt x="25" y="48"/>
                    <a:pt x="25" y="48"/>
                    <a:pt x="25" y="48"/>
                  </a:cubicBezTo>
                  <a:cubicBezTo>
                    <a:pt x="20" y="56"/>
                    <a:pt x="17" y="65"/>
                    <a:pt x="15" y="74"/>
                  </a:cubicBezTo>
                  <a:cubicBezTo>
                    <a:pt x="10" y="74"/>
                    <a:pt x="10" y="74"/>
                    <a:pt x="10" y="74"/>
                  </a:cubicBezTo>
                  <a:cubicBezTo>
                    <a:pt x="4" y="74"/>
                    <a:pt x="0" y="78"/>
                    <a:pt x="0" y="84"/>
                  </a:cubicBezTo>
                  <a:cubicBezTo>
                    <a:pt x="0" y="96"/>
                    <a:pt x="0" y="96"/>
                    <a:pt x="0" y="96"/>
                  </a:cubicBezTo>
                  <a:cubicBezTo>
                    <a:pt x="0" y="102"/>
                    <a:pt x="4" y="106"/>
                    <a:pt x="10" y="106"/>
                  </a:cubicBezTo>
                  <a:cubicBezTo>
                    <a:pt x="15" y="106"/>
                    <a:pt x="15" y="106"/>
                    <a:pt x="15" y="106"/>
                  </a:cubicBezTo>
                  <a:cubicBezTo>
                    <a:pt x="17" y="115"/>
                    <a:pt x="20" y="124"/>
                    <a:pt x="25" y="132"/>
                  </a:cubicBezTo>
                  <a:cubicBezTo>
                    <a:pt x="22" y="135"/>
                    <a:pt x="22" y="135"/>
                    <a:pt x="22" y="135"/>
                  </a:cubicBezTo>
                  <a:cubicBezTo>
                    <a:pt x="20" y="137"/>
                    <a:pt x="19" y="140"/>
                    <a:pt x="19" y="142"/>
                  </a:cubicBezTo>
                  <a:cubicBezTo>
                    <a:pt x="19" y="145"/>
                    <a:pt x="20" y="147"/>
                    <a:pt x="22" y="149"/>
                  </a:cubicBezTo>
                  <a:cubicBezTo>
                    <a:pt x="31" y="158"/>
                    <a:pt x="31" y="158"/>
                    <a:pt x="31" y="158"/>
                  </a:cubicBezTo>
                  <a:cubicBezTo>
                    <a:pt x="33" y="160"/>
                    <a:pt x="35" y="161"/>
                    <a:pt x="38" y="161"/>
                  </a:cubicBezTo>
                  <a:cubicBezTo>
                    <a:pt x="40" y="161"/>
                    <a:pt x="43" y="160"/>
                    <a:pt x="45" y="158"/>
                  </a:cubicBezTo>
                  <a:cubicBezTo>
                    <a:pt x="48" y="155"/>
                    <a:pt x="48" y="155"/>
                    <a:pt x="48" y="155"/>
                  </a:cubicBezTo>
                  <a:cubicBezTo>
                    <a:pt x="56" y="160"/>
                    <a:pt x="65" y="163"/>
                    <a:pt x="74" y="165"/>
                  </a:cubicBezTo>
                  <a:cubicBezTo>
                    <a:pt x="74" y="170"/>
                    <a:pt x="74" y="170"/>
                    <a:pt x="74" y="170"/>
                  </a:cubicBezTo>
                  <a:cubicBezTo>
                    <a:pt x="74" y="176"/>
                    <a:pt x="78" y="180"/>
                    <a:pt x="84" y="180"/>
                  </a:cubicBezTo>
                  <a:cubicBezTo>
                    <a:pt x="96" y="180"/>
                    <a:pt x="96" y="180"/>
                    <a:pt x="96" y="180"/>
                  </a:cubicBezTo>
                  <a:cubicBezTo>
                    <a:pt x="102" y="180"/>
                    <a:pt x="106" y="176"/>
                    <a:pt x="106" y="170"/>
                  </a:cubicBezTo>
                  <a:cubicBezTo>
                    <a:pt x="106" y="165"/>
                    <a:pt x="106" y="165"/>
                    <a:pt x="106" y="165"/>
                  </a:cubicBezTo>
                  <a:cubicBezTo>
                    <a:pt x="115" y="163"/>
                    <a:pt x="124" y="160"/>
                    <a:pt x="132" y="155"/>
                  </a:cubicBezTo>
                  <a:cubicBezTo>
                    <a:pt x="135" y="158"/>
                    <a:pt x="135" y="158"/>
                    <a:pt x="135" y="158"/>
                  </a:cubicBezTo>
                  <a:cubicBezTo>
                    <a:pt x="139" y="162"/>
                    <a:pt x="145" y="162"/>
                    <a:pt x="149" y="158"/>
                  </a:cubicBezTo>
                  <a:cubicBezTo>
                    <a:pt x="158" y="149"/>
                    <a:pt x="158" y="149"/>
                    <a:pt x="158" y="149"/>
                  </a:cubicBezTo>
                  <a:cubicBezTo>
                    <a:pt x="160" y="147"/>
                    <a:pt x="161" y="145"/>
                    <a:pt x="161" y="142"/>
                  </a:cubicBezTo>
                  <a:cubicBezTo>
                    <a:pt x="161" y="140"/>
                    <a:pt x="160" y="137"/>
                    <a:pt x="158" y="135"/>
                  </a:cubicBezTo>
                  <a:cubicBezTo>
                    <a:pt x="155" y="132"/>
                    <a:pt x="155" y="132"/>
                    <a:pt x="155" y="132"/>
                  </a:cubicBezTo>
                  <a:cubicBezTo>
                    <a:pt x="160" y="124"/>
                    <a:pt x="163" y="115"/>
                    <a:pt x="165" y="106"/>
                  </a:cubicBezTo>
                  <a:cubicBezTo>
                    <a:pt x="170" y="106"/>
                    <a:pt x="170" y="106"/>
                    <a:pt x="170" y="106"/>
                  </a:cubicBezTo>
                  <a:cubicBezTo>
                    <a:pt x="175" y="106"/>
                    <a:pt x="180" y="102"/>
                    <a:pt x="180" y="96"/>
                  </a:cubicBezTo>
                  <a:cubicBezTo>
                    <a:pt x="180" y="84"/>
                    <a:pt x="180" y="84"/>
                    <a:pt x="180" y="84"/>
                  </a:cubicBezTo>
                  <a:cubicBezTo>
                    <a:pt x="180" y="78"/>
                    <a:pt x="175" y="74"/>
                    <a:pt x="170" y="74"/>
                  </a:cubicBezTo>
                </a:path>
              </a:pathLst>
            </a:custGeom>
            <a:solidFill>
              <a:srgbClr val="EDCEB5">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105" name="Freeform 11"/>
            <p:cNvSpPr/>
            <p:nvPr/>
          </p:nvSpPr>
          <p:spPr>
            <a:xfrm>
              <a:off x="10218325" y="4646962"/>
              <a:ext cx="338138" cy="341376"/>
            </a:xfrm>
            <a:custGeom>
              <a:avLst/>
              <a:gdLst/>
              <a:ahLst/>
              <a:cxnLst/>
              <a:rect l="l" t="t" r="r" b="b"/>
              <a:pathLst>
                <a:path w="58" h="58">
                  <a:moveTo>
                    <a:pt x="45" y="5"/>
                  </a:moveTo>
                  <a:cubicBezTo>
                    <a:pt x="41" y="2"/>
                    <a:pt x="35" y="0"/>
                    <a:pt x="29" y="0"/>
                  </a:cubicBezTo>
                  <a:cubicBezTo>
                    <a:pt x="13" y="0"/>
                    <a:pt x="0" y="13"/>
                    <a:pt x="0" y="29"/>
                  </a:cubicBezTo>
                  <a:cubicBezTo>
                    <a:pt x="0" y="45"/>
                    <a:pt x="13" y="58"/>
                    <a:pt x="29" y="58"/>
                  </a:cubicBezTo>
                  <a:cubicBezTo>
                    <a:pt x="45" y="58"/>
                    <a:pt x="58" y="45"/>
                    <a:pt x="58" y="29"/>
                  </a:cubicBezTo>
                  <a:cubicBezTo>
                    <a:pt x="58" y="22"/>
                    <a:pt x="55" y="16"/>
                    <a:pt x="51" y="11"/>
                  </a:cubicBezTo>
                  <a:cubicBezTo>
                    <a:pt x="30" y="31"/>
                    <a:pt x="30" y="31"/>
                    <a:pt x="30" y="31"/>
                  </a:cubicBezTo>
                  <a:cubicBezTo>
                    <a:pt x="29" y="32"/>
                    <a:pt x="28" y="33"/>
                    <a:pt x="27" y="33"/>
                  </a:cubicBezTo>
                  <a:cubicBezTo>
                    <a:pt x="26" y="33"/>
                    <a:pt x="25" y="32"/>
                    <a:pt x="25" y="31"/>
                  </a:cubicBezTo>
                  <a:cubicBezTo>
                    <a:pt x="23" y="30"/>
                    <a:pt x="23" y="27"/>
                    <a:pt x="25" y="26"/>
                  </a:cubicBezTo>
                  <a:lnTo>
                    <a:pt x="45" y="5"/>
                  </a:lnTo>
                </a:path>
              </a:pathLst>
            </a:custGeom>
            <a:solidFill>
              <a:srgbClr val="EDCEB5">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sp>
        <p:nvSpPr>
          <p:cNvPr id="1200077" name="Freeform 12"/>
          <p:cNvSpPr/>
          <p:nvPr/>
        </p:nvSpPr>
        <p:spPr>
          <a:xfrm>
            <a:off x="5308519" y="1774765"/>
            <a:ext cx="6525294" cy="1828799"/>
          </a:xfrm>
          <a:custGeom>
            <a:avLst/>
            <a:gdLst/>
            <a:ahLst/>
            <a:cxnLst/>
            <a:rect l="l" t="t" r="r" b="b"/>
            <a:pathLst>
              <a:path w="3021" h="1171">
                <a:moveTo>
                  <a:pt x="3021" y="1171"/>
                </a:moveTo>
                <a:lnTo>
                  <a:pt x="0" y="1171"/>
                </a:lnTo>
                <a:lnTo>
                  <a:pt x="0" y="0"/>
                </a:lnTo>
                <a:lnTo>
                  <a:pt x="3021" y="0"/>
                </a:lnTo>
              </a:path>
            </a:pathLst>
          </a:custGeom>
          <a:noFill/>
          <a:ln w="25400">
            <a:solidFill>
              <a:schemeClr val="accent1">
                <a:lumMod val="75000"/>
              </a:schemeClr>
            </a:solidFill>
            <a:prstDash val="solid"/>
          </a:ln>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78" name="Freeform 13"/>
          <p:cNvSpPr/>
          <p:nvPr/>
        </p:nvSpPr>
        <p:spPr>
          <a:xfrm>
            <a:off x="209656" y="1783702"/>
            <a:ext cx="4947817" cy="1828799"/>
          </a:xfrm>
          <a:custGeom>
            <a:avLst/>
            <a:gdLst/>
            <a:ahLst/>
            <a:cxnLst/>
            <a:rect l="l" t="t" r="r" b="b"/>
            <a:pathLst>
              <a:path w="3021" h="1171">
                <a:moveTo>
                  <a:pt x="0" y="1171"/>
                </a:moveTo>
                <a:lnTo>
                  <a:pt x="3021" y="1171"/>
                </a:lnTo>
                <a:lnTo>
                  <a:pt x="3021" y="0"/>
                </a:lnTo>
                <a:lnTo>
                  <a:pt x="0" y="0"/>
                </a:lnTo>
              </a:path>
            </a:pathLst>
          </a:custGeom>
          <a:noFill/>
          <a:ln w="25400">
            <a:solidFill>
              <a:schemeClr val="accent1">
                <a:lumMod val="75000"/>
              </a:schemeClr>
            </a:solidFill>
            <a:prstDash val="solid"/>
          </a:ln>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79" name="AutoShape 14"/>
          <p:cNvSpPr/>
          <p:nvPr/>
        </p:nvSpPr>
        <p:spPr>
          <a:xfrm>
            <a:off x="869304" y="2513577"/>
            <a:ext cx="4892981" cy="773835"/>
          </a:xfrm>
          <a:prstGeom prst="rect">
            <a:avLst/>
          </a:prstGeom>
          <a:noFill/>
        </p:spPr>
        <p:txBody>
          <a:bodyPr vert="horz" wrap="square" lIns="0" tIns="0" rIns="0" bIns="0" rtlCol="0" anchor="t" anchorCtr="0">
            <a:noAutofit/>
          </a:bodyPr>
          <a:lstStyle/>
          <a:p>
            <a:pPr>
              <a:spcBef>
                <a:spcPts val="2499"/>
              </a:spcBef>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国産飼料原料の自給率向上は、</a:t>
            </a:r>
            <a:br>
              <a:rPr lang="en-US" alt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b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国の安全保障上必須。</a:t>
            </a:r>
          </a:p>
        </p:txBody>
        <p:extLst mod="1"/>
      </p:sp>
      <p:sp>
        <p:nvSpPr>
          <p:cNvPr id="1200080" name="AutoShape 15"/>
          <p:cNvSpPr/>
          <p:nvPr/>
        </p:nvSpPr>
        <p:spPr>
          <a:xfrm>
            <a:off x="869304" y="1937318"/>
            <a:ext cx="3320004" cy="401615"/>
          </a:xfrm>
          <a:prstGeom prst="rect">
            <a:avLst/>
          </a:prstGeom>
          <a:noFill/>
        </p:spPr>
        <p:txBody>
          <a:bodyPr vert="horz" wrap="square" lIns="0" tIns="0" rIns="0" bIns="0" rtlCol="0" anchor="ctr" anchorCtr="0">
            <a:normAutofit/>
          </a:bodyPr>
          <a:lstStyle/>
          <a:p>
            <a:pPr algn="l">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食料安全保障</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nvGrpSpPr>
          <p:cNvPr id="1200081" name="Group 16"/>
          <p:cNvGrpSpPr/>
          <p:nvPr/>
        </p:nvGrpSpPr>
        <p:grpSpPr>
          <a:xfrm>
            <a:off x="259304" y="2500292"/>
            <a:ext cx="442613" cy="502778"/>
            <a:chOff x="1481423" y="2103025"/>
            <a:chExt cx="741331" cy="1123474"/>
          </a:xfrm>
          <a:solidFill>
            <a:srgbClr val="C08472">
              <a:alpha val="100000"/>
            </a:srgbClr>
          </a:solidFill>
        </p:grpSpPr>
        <p:sp>
          <p:nvSpPr>
            <p:cNvPr id="1200098" name="Freeform 17"/>
            <p:cNvSpPr/>
            <p:nvPr/>
          </p:nvSpPr>
          <p:spPr>
            <a:xfrm>
              <a:off x="1481423" y="2103025"/>
              <a:ext cx="741331" cy="718471"/>
            </a:xfrm>
            <a:custGeom>
              <a:avLst/>
              <a:gdLst/>
              <a:ahLst/>
              <a:cxnLst/>
              <a:rect l="l" t="t" r="r" b="b"/>
              <a:pathLst>
                <a:path w="127" h="123">
                  <a:moveTo>
                    <a:pt x="64" y="0"/>
                  </a:moveTo>
                  <a:cubicBezTo>
                    <a:pt x="29" y="0"/>
                    <a:pt x="0" y="29"/>
                    <a:pt x="0" y="64"/>
                  </a:cubicBezTo>
                  <a:cubicBezTo>
                    <a:pt x="0" y="85"/>
                    <a:pt x="11" y="105"/>
                    <a:pt x="29" y="117"/>
                  </a:cubicBezTo>
                  <a:cubicBezTo>
                    <a:pt x="29" y="123"/>
                    <a:pt x="29" y="123"/>
                    <a:pt x="29" y="123"/>
                  </a:cubicBezTo>
                  <a:cubicBezTo>
                    <a:pt x="98" y="123"/>
                    <a:pt x="98" y="123"/>
                    <a:pt x="98" y="123"/>
                  </a:cubicBezTo>
                  <a:cubicBezTo>
                    <a:pt x="98" y="117"/>
                    <a:pt x="98" y="117"/>
                    <a:pt x="98" y="117"/>
                  </a:cubicBezTo>
                  <a:cubicBezTo>
                    <a:pt x="116" y="105"/>
                    <a:pt x="127" y="85"/>
                    <a:pt x="127" y="64"/>
                  </a:cubicBezTo>
                  <a:cubicBezTo>
                    <a:pt x="127" y="29"/>
                    <a:pt x="99" y="0"/>
                    <a:pt x="64" y="0"/>
                  </a:cubicBezTo>
                  <a:close/>
                  <a:moveTo>
                    <a:pt x="71" y="30"/>
                  </a:moveTo>
                  <a:cubicBezTo>
                    <a:pt x="33" y="24"/>
                    <a:pt x="27" y="65"/>
                    <a:pt x="27" y="66"/>
                  </a:cubicBezTo>
                  <a:cubicBezTo>
                    <a:pt x="26" y="68"/>
                    <a:pt x="25" y="70"/>
                    <a:pt x="23" y="70"/>
                  </a:cubicBezTo>
                  <a:cubicBezTo>
                    <a:pt x="22" y="70"/>
                    <a:pt x="22" y="70"/>
                    <a:pt x="22" y="70"/>
                  </a:cubicBezTo>
                  <a:cubicBezTo>
                    <a:pt x="20" y="70"/>
                    <a:pt x="18" y="67"/>
                    <a:pt x="19" y="65"/>
                  </a:cubicBezTo>
                  <a:cubicBezTo>
                    <a:pt x="19" y="65"/>
                    <a:pt x="20" y="53"/>
                    <a:pt x="28" y="41"/>
                  </a:cubicBezTo>
                  <a:cubicBezTo>
                    <a:pt x="35" y="30"/>
                    <a:pt x="48" y="18"/>
                    <a:pt x="72" y="22"/>
                  </a:cubicBezTo>
                  <a:cubicBezTo>
                    <a:pt x="74" y="22"/>
                    <a:pt x="76" y="24"/>
                    <a:pt x="75" y="26"/>
                  </a:cubicBezTo>
                  <a:cubicBezTo>
                    <a:pt x="75" y="28"/>
                    <a:pt x="73" y="30"/>
                    <a:pt x="71" y="30"/>
                  </a:cubicBezTo>
                  <a:close/>
                </a:path>
              </a:pathLst>
            </a:custGeom>
            <a:solidFill>
              <a:srgbClr val="C08472">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99" name="AutoShape 18"/>
            <p:cNvSpPr/>
            <p:nvPr/>
          </p:nvSpPr>
          <p:spPr>
            <a:xfrm>
              <a:off x="1651254" y="2870454"/>
              <a:ext cx="401669" cy="39148"/>
            </a:xfrm>
            <a:prstGeom prst="rect">
              <a:avLst/>
            </a:prstGeom>
            <a:solidFill>
              <a:srgbClr val="C08472">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100" name="Freeform 19"/>
            <p:cNvSpPr/>
            <p:nvPr/>
          </p:nvSpPr>
          <p:spPr>
            <a:xfrm>
              <a:off x="1651254" y="3050096"/>
              <a:ext cx="401669" cy="176403"/>
            </a:xfrm>
            <a:custGeom>
              <a:avLst/>
              <a:gdLst/>
              <a:ahLst/>
              <a:cxnLst/>
              <a:rect l="l" t="t" r="r" b="b"/>
              <a:pathLst>
                <a:path w="69" h="30">
                  <a:moveTo>
                    <a:pt x="0" y="2"/>
                  </a:moveTo>
                  <a:cubicBezTo>
                    <a:pt x="0" y="9"/>
                    <a:pt x="6" y="15"/>
                    <a:pt x="13" y="15"/>
                  </a:cubicBezTo>
                  <a:cubicBezTo>
                    <a:pt x="16" y="15"/>
                    <a:pt x="16" y="15"/>
                    <a:pt x="16" y="15"/>
                  </a:cubicBezTo>
                  <a:cubicBezTo>
                    <a:pt x="16" y="23"/>
                    <a:pt x="24" y="30"/>
                    <a:pt x="35" y="30"/>
                  </a:cubicBezTo>
                  <a:cubicBezTo>
                    <a:pt x="45" y="30"/>
                    <a:pt x="54" y="23"/>
                    <a:pt x="54" y="15"/>
                  </a:cubicBezTo>
                  <a:cubicBezTo>
                    <a:pt x="57" y="15"/>
                    <a:pt x="57" y="15"/>
                    <a:pt x="57" y="15"/>
                  </a:cubicBezTo>
                  <a:cubicBezTo>
                    <a:pt x="63" y="15"/>
                    <a:pt x="69" y="9"/>
                    <a:pt x="69" y="2"/>
                  </a:cubicBezTo>
                  <a:cubicBezTo>
                    <a:pt x="69" y="0"/>
                    <a:pt x="69" y="0"/>
                    <a:pt x="69" y="0"/>
                  </a:cubicBezTo>
                  <a:cubicBezTo>
                    <a:pt x="0" y="0"/>
                    <a:pt x="0" y="0"/>
                    <a:pt x="0" y="0"/>
                  </a:cubicBezTo>
                  <a:lnTo>
                    <a:pt x="0" y="2"/>
                  </a:lnTo>
                </a:path>
              </a:pathLst>
            </a:custGeom>
            <a:solidFill>
              <a:srgbClr val="C08472">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101" name="AutoShape 20"/>
            <p:cNvSpPr/>
            <p:nvPr/>
          </p:nvSpPr>
          <p:spPr>
            <a:xfrm>
              <a:off x="1651254" y="2961894"/>
              <a:ext cx="401669" cy="42482"/>
            </a:xfrm>
            <a:prstGeom prst="rect">
              <a:avLst/>
            </a:prstGeom>
            <a:solidFill>
              <a:srgbClr val="C08472">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grpSp>
        <p:nvGrpSpPr>
          <p:cNvPr id="1200082" name="Group 21"/>
          <p:cNvGrpSpPr/>
          <p:nvPr/>
        </p:nvGrpSpPr>
        <p:grpSpPr>
          <a:xfrm>
            <a:off x="11250668" y="2500292"/>
            <a:ext cx="485549" cy="502778"/>
            <a:chOff x="9975533" y="2126837"/>
            <a:chExt cx="813244" cy="1123474"/>
          </a:xfrm>
          <a:solidFill>
            <a:srgbClr val="D6AC80">
              <a:alpha val="100000"/>
            </a:srgbClr>
          </a:solidFill>
        </p:grpSpPr>
        <p:sp>
          <p:nvSpPr>
            <p:cNvPr id="1200095" name="Freeform 22"/>
            <p:cNvSpPr/>
            <p:nvPr/>
          </p:nvSpPr>
          <p:spPr>
            <a:xfrm>
              <a:off x="9975533" y="2126837"/>
              <a:ext cx="813244" cy="1123474"/>
            </a:xfrm>
            <a:custGeom>
              <a:avLst/>
              <a:gdLst/>
              <a:ahLst/>
              <a:cxnLst/>
              <a:rect l="l" t="t" r="r" b="b"/>
              <a:pathLst>
                <a:path w="139" h="192">
                  <a:moveTo>
                    <a:pt x="128" y="25"/>
                  </a:moveTo>
                  <a:cubicBezTo>
                    <a:pt x="128" y="17"/>
                    <a:pt x="128" y="17"/>
                    <a:pt x="128" y="17"/>
                  </a:cubicBezTo>
                  <a:cubicBezTo>
                    <a:pt x="138" y="17"/>
                    <a:pt x="138" y="17"/>
                    <a:pt x="138" y="17"/>
                  </a:cubicBezTo>
                  <a:cubicBezTo>
                    <a:pt x="138" y="17"/>
                    <a:pt x="139" y="16"/>
                    <a:pt x="139" y="16"/>
                  </a:cubicBezTo>
                  <a:cubicBezTo>
                    <a:pt x="139" y="1"/>
                    <a:pt x="139" y="1"/>
                    <a:pt x="139" y="1"/>
                  </a:cubicBezTo>
                  <a:cubicBezTo>
                    <a:pt x="139" y="1"/>
                    <a:pt x="138" y="0"/>
                    <a:pt x="138" y="0"/>
                  </a:cubicBezTo>
                  <a:cubicBezTo>
                    <a:pt x="1" y="0"/>
                    <a:pt x="1" y="0"/>
                    <a:pt x="1" y="0"/>
                  </a:cubicBezTo>
                  <a:cubicBezTo>
                    <a:pt x="1" y="0"/>
                    <a:pt x="0" y="1"/>
                    <a:pt x="0" y="1"/>
                  </a:cubicBezTo>
                  <a:cubicBezTo>
                    <a:pt x="0" y="16"/>
                    <a:pt x="0" y="16"/>
                    <a:pt x="0" y="16"/>
                  </a:cubicBezTo>
                  <a:cubicBezTo>
                    <a:pt x="0" y="16"/>
                    <a:pt x="1" y="17"/>
                    <a:pt x="1" y="17"/>
                  </a:cubicBezTo>
                  <a:cubicBezTo>
                    <a:pt x="11" y="17"/>
                    <a:pt x="11" y="17"/>
                    <a:pt x="11" y="17"/>
                  </a:cubicBezTo>
                  <a:cubicBezTo>
                    <a:pt x="11" y="25"/>
                    <a:pt x="11" y="25"/>
                    <a:pt x="11" y="25"/>
                  </a:cubicBezTo>
                  <a:cubicBezTo>
                    <a:pt x="11" y="52"/>
                    <a:pt x="24" y="77"/>
                    <a:pt x="44" y="88"/>
                  </a:cubicBezTo>
                  <a:cubicBezTo>
                    <a:pt x="45" y="90"/>
                    <a:pt x="49" y="95"/>
                    <a:pt x="48" y="99"/>
                  </a:cubicBezTo>
                  <a:cubicBezTo>
                    <a:pt x="48" y="101"/>
                    <a:pt x="47" y="103"/>
                    <a:pt x="45" y="104"/>
                  </a:cubicBezTo>
                  <a:cubicBezTo>
                    <a:pt x="24" y="115"/>
                    <a:pt x="11" y="140"/>
                    <a:pt x="11" y="168"/>
                  </a:cubicBezTo>
                  <a:cubicBezTo>
                    <a:pt x="11" y="176"/>
                    <a:pt x="11" y="176"/>
                    <a:pt x="11" y="176"/>
                  </a:cubicBezTo>
                  <a:cubicBezTo>
                    <a:pt x="1" y="176"/>
                    <a:pt x="1" y="176"/>
                    <a:pt x="1" y="176"/>
                  </a:cubicBezTo>
                  <a:cubicBezTo>
                    <a:pt x="1" y="176"/>
                    <a:pt x="0" y="177"/>
                    <a:pt x="0" y="177"/>
                  </a:cubicBezTo>
                  <a:cubicBezTo>
                    <a:pt x="0" y="191"/>
                    <a:pt x="0" y="191"/>
                    <a:pt x="0" y="191"/>
                  </a:cubicBezTo>
                  <a:cubicBezTo>
                    <a:pt x="0" y="192"/>
                    <a:pt x="1" y="192"/>
                    <a:pt x="1" y="192"/>
                  </a:cubicBezTo>
                  <a:cubicBezTo>
                    <a:pt x="138" y="192"/>
                    <a:pt x="138" y="192"/>
                    <a:pt x="138" y="192"/>
                  </a:cubicBezTo>
                  <a:cubicBezTo>
                    <a:pt x="138" y="192"/>
                    <a:pt x="139" y="192"/>
                    <a:pt x="139" y="191"/>
                  </a:cubicBezTo>
                  <a:cubicBezTo>
                    <a:pt x="139" y="177"/>
                    <a:pt x="139" y="177"/>
                    <a:pt x="139" y="177"/>
                  </a:cubicBezTo>
                  <a:cubicBezTo>
                    <a:pt x="139" y="177"/>
                    <a:pt x="138" y="176"/>
                    <a:pt x="138" y="176"/>
                  </a:cubicBezTo>
                  <a:cubicBezTo>
                    <a:pt x="128" y="176"/>
                    <a:pt x="128" y="176"/>
                    <a:pt x="128" y="176"/>
                  </a:cubicBezTo>
                  <a:cubicBezTo>
                    <a:pt x="128" y="168"/>
                    <a:pt x="128" y="168"/>
                    <a:pt x="128" y="168"/>
                  </a:cubicBezTo>
                  <a:cubicBezTo>
                    <a:pt x="128" y="140"/>
                    <a:pt x="115" y="115"/>
                    <a:pt x="94" y="104"/>
                  </a:cubicBezTo>
                  <a:cubicBezTo>
                    <a:pt x="92" y="103"/>
                    <a:pt x="91" y="101"/>
                    <a:pt x="91" y="99"/>
                  </a:cubicBezTo>
                  <a:cubicBezTo>
                    <a:pt x="91" y="95"/>
                    <a:pt x="94" y="90"/>
                    <a:pt x="95" y="88"/>
                  </a:cubicBezTo>
                  <a:cubicBezTo>
                    <a:pt x="115" y="77"/>
                    <a:pt x="128" y="52"/>
                    <a:pt x="128" y="25"/>
                  </a:cubicBezTo>
                  <a:close/>
                  <a:moveTo>
                    <a:pt x="83" y="100"/>
                  </a:moveTo>
                  <a:cubicBezTo>
                    <a:pt x="83" y="104"/>
                    <a:pt x="86" y="108"/>
                    <a:pt x="89" y="111"/>
                  </a:cubicBezTo>
                  <a:cubicBezTo>
                    <a:pt x="89" y="111"/>
                    <a:pt x="90" y="111"/>
                    <a:pt x="90" y="111"/>
                  </a:cubicBezTo>
                  <a:cubicBezTo>
                    <a:pt x="108" y="121"/>
                    <a:pt x="120" y="143"/>
                    <a:pt x="120" y="168"/>
                  </a:cubicBezTo>
                  <a:cubicBezTo>
                    <a:pt x="120" y="173"/>
                    <a:pt x="120" y="173"/>
                    <a:pt x="120" y="173"/>
                  </a:cubicBezTo>
                  <a:cubicBezTo>
                    <a:pt x="19" y="173"/>
                    <a:pt x="19" y="173"/>
                    <a:pt x="19" y="173"/>
                  </a:cubicBezTo>
                  <a:cubicBezTo>
                    <a:pt x="19" y="168"/>
                    <a:pt x="19" y="168"/>
                    <a:pt x="19" y="168"/>
                  </a:cubicBezTo>
                  <a:cubicBezTo>
                    <a:pt x="19" y="143"/>
                    <a:pt x="31" y="121"/>
                    <a:pt x="49" y="111"/>
                  </a:cubicBezTo>
                  <a:cubicBezTo>
                    <a:pt x="49" y="111"/>
                    <a:pt x="50" y="111"/>
                    <a:pt x="50" y="111"/>
                  </a:cubicBezTo>
                  <a:cubicBezTo>
                    <a:pt x="54" y="108"/>
                    <a:pt x="56" y="104"/>
                    <a:pt x="56" y="100"/>
                  </a:cubicBezTo>
                  <a:cubicBezTo>
                    <a:pt x="57" y="92"/>
                    <a:pt x="52" y="85"/>
                    <a:pt x="50" y="82"/>
                  </a:cubicBezTo>
                  <a:cubicBezTo>
                    <a:pt x="49" y="82"/>
                    <a:pt x="49" y="82"/>
                    <a:pt x="49" y="81"/>
                  </a:cubicBezTo>
                  <a:cubicBezTo>
                    <a:pt x="31" y="72"/>
                    <a:pt x="19" y="49"/>
                    <a:pt x="19" y="25"/>
                  </a:cubicBezTo>
                  <a:cubicBezTo>
                    <a:pt x="19" y="20"/>
                    <a:pt x="19" y="20"/>
                    <a:pt x="19" y="20"/>
                  </a:cubicBezTo>
                  <a:cubicBezTo>
                    <a:pt x="120" y="20"/>
                    <a:pt x="120" y="20"/>
                    <a:pt x="120" y="20"/>
                  </a:cubicBezTo>
                  <a:cubicBezTo>
                    <a:pt x="120" y="25"/>
                    <a:pt x="120" y="25"/>
                    <a:pt x="120" y="25"/>
                  </a:cubicBezTo>
                  <a:cubicBezTo>
                    <a:pt x="120" y="49"/>
                    <a:pt x="108" y="72"/>
                    <a:pt x="91" y="81"/>
                  </a:cubicBezTo>
                  <a:cubicBezTo>
                    <a:pt x="90" y="82"/>
                    <a:pt x="90" y="82"/>
                    <a:pt x="89" y="82"/>
                  </a:cubicBezTo>
                  <a:cubicBezTo>
                    <a:pt x="87" y="85"/>
                    <a:pt x="82" y="92"/>
                    <a:pt x="83" y="100"/>
                  </a:cubicBezTo>
                  <a:close/>
                </a:path>
              </a:pathLst>
            </a:custGeom>
            <a:solidFill>
              <a:srgbClr val="D6AC80">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96" name="Freeform 23"/>
            <p:cNvSpPr/>
            <p:nvPr/>
          </p:nvSpPr>
          <p:spPr>
            <a:xfrm>
              <a:off x="10262901" y="2414207"/>
              <a:ext cx="303752" cy="235172"/>
            </a:xfrm>
            <a:custGeom>
              <a:avLst/>
              <a:gdLst/>
              <a:ahLst/>
              <a:cxnLst/>
              <a:rect l="l" t="t" r="r" b="b"/>
              <a:pathLst>
                <a:path w="52" h="40">
                  <a:moveTo>
                    <a:pt x="52" y="1"/>
                  </a:moveTo>
                  <a:cubicBezTo>
                    <a:pt x="52" y="1"/>
                    <a:pt x="52" y="0"/>
                    <a:pt x="52" y="0"/>
                  </a:cubicBezTo>
                  <a:cubicBezTo>
                    <a:pt x="52" y="0"/>
                    <a:pt x="51" y="0"/>
                    <a:pt x="51" y="0"/>
                  </a:cubicBezTo>
                  <a:cubicBezTo>
                    <a:pt x="1" y="16"/>
                    <a:pt x="1" y="16"/>
                    <a:pt x="1" y="16"/>
                  </a:cubicBezTo>
                  <a:cubicBezTo>
                    <a:pt x="0" y="16"/>
                    <a:pt x="0" y="16"/>
                    <a:pt x="0" y="17"/>
                  </a:cubicBezTo>
                  <a:cubicBezTo>
                    <a:pt x="0" y="17"/>
                    <a:pt x="0" y="17"/>
                    <a:pt x="0" y="18"/>
                  </a:cubicBezTo>
                  <a:cubicBezTo>
                    <a:pt x="3" y="20"/>
                    <a:pt x="5" y="22"/>
                    <a:pt x="7" y="23"/>
                  </a:cubicBezTo>
                  <a:cubicBezTo>
                    <a:pt x="10" y="24"/>
                    <a:pt x="10" y="24"/>
                    <a:pt x="10" y="24"/>
                  </a:cubicBezTo>
                  <a:cubicBezTo>
                    <a:pt x="12" y="27"/>
                    <a:pt x="12" y="27"/>
                    <a:pt x="12" y="27"/>
                  </a:cubicBezTo>
                  <a:cubicBezTo>
                    <a:pt x="16" y="31"/>
                    <a:pt x="18" y="35"/>
                    <a:pt x="20" y="40"/>
                  </a:cubicBezTo>
                  <a:cubicBezTo>
                    <a:pt x="20" y="40"/>
                    <a:pt x="20" y="40"/>
                    <a:pt x="21" y="40"/>
                  </a:cubicBezTo>
                  <a:cubicBezTo>
                    <a:pt x="21" y="40"/>
                    <a:pt x="21" y="40"/>
                    <a:pt x="22" y="40"/>
                  </a:cubicBezTo>
                  <a:cubicBezTo>
                    <a:pt x="23" y="35"/>
                    <a:pt x="25" y="31"/>
                    <a:pt x="29" y="27"/>
                  </a:cubicBezTo>
                  <a:cubicBezTo>
                    <a:pt x="31" y="24"/>
                    <a:pt x="31" y="24"/>
                    <a:pt x="31" y="24"/>
                  </a:cubicBezTo>
                  <a:cubicBezTo>
                    <a:pt x="34" y="23"/>
                    <a:pt x="34" y="23"/>
                    <a:pt x="34" y="23"/>
                  </a:cubicBezTo>
                  <a:cubicBezTo>
                    <a:pt x="41" y="19"/>
                    <a:pt x="48" y="11"/>
                    <a:pt x="52" y="1"/>
                  </a:cubicBezTo>
                </a:path>
              </a:pathLst>
            </a:custGeom>
            <a:solidFill>
              <a:srgbClr val="D6AC80">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97" name="Freeform 24"/>
            <p:cNvSpPr/>
            <p:nvPr/>
          </p:nvSpPr>
          <p:spPr>
            <a:xfrm>
              <a:off x="10174700" y="2747391"/>
              <a:ext cx="421291" cy="329851"/>
            </a:xfrm>
            <a:custGeom>
              <a:avLst/>
              <a:gdLst/>
              <a:ahLst/>
              <a:cxnLst/>
              <a:rect l="l" t="t" r="r" b="b"/>
              <a:pathLst>
                <a:path w="72" h="56">
                  <a:moveTo>
                    <a:pt x="47" y="14"/>
                  </a:moveTo>
                  <a:cubicBezTo>
                    <a:pt x="46" y="13"/>
                    <a:pt x="46" y="13"/>
                    <a:pt x="46" y="13"/>
                  </a:cubicBezTo>
                  <a:cubicBezTo>
                    <a:pt x="41" y="10"/>
                    <a:pt x="38" y="5"/>
                    <a:pt x="37" y="1"/>
                  </a:cubicBezTo>
                  <a:cubicBezTo>
                    <a:pt x="36" y="0"/>
                    <a:pt x="35" y="0"/>
                    <a:pt x="35" y="1"/>
                  </a:cubicBezTo>
                  <a:cubicBezTo>
                    <a:pt x="33" y="5"/>
                    <a:pt x="30" y="10"/>
                    <a:pt x="25" y="13"/>
                  </a:cubicBezTo>
                  <a:cubicBezTo>
                    <a:pt x="24" y="14"/>
                    <a:pt x="24" y="14"/>
                    <a:pt x="24" y="14"/>
                  </a:cubicBezTo>
                  <a:cubicBezTo>
                    <a:pt x="23" y="15"/>
                    <a:pt x="23" y="15"/>
                    <a:pt x="23" y="15"/>
                  </a:cubicBezTo>
                  <a:cubicBezTo>
                    <a:pt x="11" y="21"/>
                    <a:pt x="2" y="37"/>
                    <a:pt x="0" y="55"/>
                  </a:cubicBezTo>
                  <a:cubicBezTo>
                    <a:pt x="0" y="55"/>
                    <a:pt x="0" y="55"/>
                    <a:pt x="0" y="55"/>
                  </a:cubicBezTo>
                  <a:cubicBezTo>
                    <a:pt x="0" y="56"/>
                    <a:pt x="0" y="56"/>
                    <a:pt x="1" y="56"/>
                  </a:cubicBezTo>
                  <a:cubicBezTo>
                    <a:pt x="71" y="56"/>
                    <a:pt x="71" y="56"/>
                    <a:pt x="71" y="56"/>
                  </a:cubicBezTo>
                  <a:cubicBezTo>
                    <a:pt x="71" y="56"/>
                    <a:pt x="71" y="56"/>
                    <a:pt x="71" y="55"/>
                  </a:cubicBezTo>
                  <a:cubicBezTo>
                    <a:pt x="72" y="55"/>
                    <a:pt x="72" y="55"/>
                    <a:pt x="72" y="55"/>
                  </a:cubicBezTo>
                  <a:cubicBezTo>
                    <a:pt x="70" y="37"/>
                    <a:pt x="60" y="21"/>
                    <a:pt x="48" y="15"/>
                  </a:cubicBezTo>
                  <a:lnTo>
                    <a:pt x="47" y="14"/>
                  </a:lnTo>
                </a:path>
              </a:pathLst>
            </a:custGeom>
            <a:solidFill>
              <a:srgbClr val="D6AC80">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sp>
        <p:nvSpPr>
          <p:cNvPr id="1200083" name="AutoShape 25"/>
          <p:cNvSpPr/>
          <p:nvPr/>
        </p:nvSpPr>
        <p:spPr>
          <a:xfrm>
            <a:off x="5473045" y="2591262"/>
            <a:ext cx="4142919" cy="980982"/>
          </a:xfrm>
          <a:prstGeom prst="rect">
            <a:avLst/>
          </a:prstGeom>
          <a:noFill/>
        </p:spPr>
        <p:txBody>
          <a:bodyPr vert="horz" wrap="square" lIns="0" tIns="0" rIns="0" bIns="0" rtlCol="0" anchor="t" anchorCtr="0">
            <a:noAutofit/>
          </a:bodyPr>
          <a:lstStyle/>
          <a:p>
            <a:pPr>
              <a:spcBef>
                <a:spcPts val="2499"/>
              </a:spcBef>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主食用米と同水準の所得を確保できる支援体系を追求。</a:t>
            </a:r>
          </a:p>
        </p:txBody>
        <p:extLst mod="1"/>
      </p:sp>
      <p:sp>
        <p:nvSpPr>
          <p:cNvPr id="1200084" name="AutoShape 26"/>
          <p:cNvSpPr/>
          <p:nvPr/>
        </p:nvSpPr>
        <p:spPr>
          <a:xfrm>
            <a:off x="5473045" y="1838228"/>
            <a:ext cx="3320004" cy="401615"/>
          </a:xfrm>
          <a:prstGeom prst="rect">
            <a:avLst/>
          </a:prstGeom>
          <a:noFill/>
        </p:spPr>
        <p:txBody>
          <a:bodyPr vert="horz" wrap="square" lIns="0" tIns="0" rIns="0" bIns="0" rtlCol="0" anchor="ctr" anchorCtr="0">
            <a:norm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所得確保</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85" name="Freeform 27"/>
          <p:cNvSpPr/>
          <p:nvPr/>
        </p:nvSpPr>
        <p:spPr>
          <a:xfrm>
            <a:off x="5303732" y="3880964"/>
            <a:ext cx="6525294" cy="1828799"/>
          </a:xfrm>
          <a:custGeom>
            <a:avLst/>
            <a:gdLst/>
            <a:ahLst/>
            <a:cxnLst/>
            <a:rect l="l" t="t" r="r" b="b"/>
            <a:pathLst>
              <a:path w="3021" h="1171">
                <a:moveTo>
                  <a:pt x="3021" y="1171"/>
                </a:moveTo>
                <a:lnTo>
                  <a:pt x="0" y="1171"/>
                </a:lnTo>
                <a:lnTo>
                  <a:pt x="0" y="0"/>
                </a:lnTo>
                <a:lnTo>
                  <a:pt x="3021" y="0"/>
                </a:lnTo>
              </a:path>
            </a:pathLst>
          </a:custGeom>
          <a:noFill/>
          <a:ln w="25400">
            <a:solidFill>
              <a:schemeClr val="accent1">
                <a:lumMod val="75000"/>
              </a:schemeClr>
            </a:solidFill>
            <a:prstDash val="solid"/>
          </a:ln>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86" name="Freeform 28"/>
          <p:cNvSpPr/>
          <p:nvPr/>
        </p:nvSpPr>
        <p:spPr>
          <a:xfrm>
            <a:off x="218936" y="3880650"/>
            <a:ext cx="4892981" cy="1828799"/>
          </a:xfrm>
          <a:custGeom>
            <a:avLst/>
            <a:gdLst/>
            <a:ahLst/>
            <a:cxnLst/>
            <a:rect l="l" t="t" r="r" b="b"/>
            <a:pathLst>
              <a:path w="3021" h="1171">
                <a:moveTo>
                  <a:pt x="0" y="1171"/>
                </a:moveTo>
                <a:lnTo>
                  <a:pt x="3021" y="1171"/>
                </a:lnTo>
                <a:lnTo>
                  <a:pt x="3021" y="0"/>
                </a:lnTo>
                <a:lnTo>
                  <a:pt x="0" y="0"/>
                </a:lnTo>
              </a:path>
            </a:pathLst>
          </a:custGeom>
          <a:noFill/>
          <a:ln w="25400">
            <a:solidFill>
              <a:schemeClr val="accent1">
                <a:lumMod val="75000"/>
              </a:schemeClr>
            </a:solidFill>
            <a:prstDash val="solid"/>
          </a:ln>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87" name="AutoShape 29"/>
          <p:cNvSpPr/>
          <p:nvPr/>
        </p:nvSpPr>
        <p:spPr>
          <a:xfrm>
            <a:off x="959835" y="4681092"/>
            <a:ext cx="5402262" cy="703582"/>
          </a:xfrm>
          <a:prstGeom prst="rect">
            <a:avLst/>
          </a:prstGeom>
          <a:noFill/>
        </p:spPr>
        <p:txBody>
          <a:bodyPr vert="horz" wrap="square" lIns="0" tIns="0" rIns="0" bIns="0" rtlCol="0" anchor="t" anchorCtr="0">
            <a:noAutofit/>
          </a:bodyPr>
          <a:lstStyle/>
          <a:p>
            <a:pPr algn="l">
              <a:spcBef>
                <a:spcPts val="2499"/>
              </a:spcBef>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飼料用米は主食用米不足時</a:t>
            </a:r>
            <a:br>
              <a:rPr lang="en-US" alt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b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の需給調整弁として機能。</a:t>
            </a:r>
          </a:p>
        </p:txBody>
        <p:extLst mod="1"/>
      </p:sp>
      <p:sp>
        <p:nvSpPr>
          <p:cNvPr id="1200088" name="AutoShape 30"/>
          <p:cNvSpPr/>
          <p:nvPr/>
        </p:nvSpPr>
        <p:spPr>
          <a:xfrm>
            <a:off x="941623" y="4084748"/>
            <a:ext cx="3320004" cy="401615"/>
          </a:xfrm>
          <a:prstGeom prst="rect">
            <a:avLst/>
          </a:prstGeom>
          <a:noFill/>
        </p:spPr>
        <p:txBody>
          <a:bodyPr vert="horz" wrap="square" lIns="0" tIns="0" rIns="0" bIns="0" rtlCol="0" anchor="ctr" anchorCtr="0">
            <a:normAutofit/>
          </a:bodyPr>
          <a:lstStyle/>
          <a:p>
            <a:pPr algn="l">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セーフティネット</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89" name="AutoShape 31"/>
          <p:cNvSpPr/>
          <p:nvPr/>
        </p:nvSpPr>
        <p:spPr>
          <a:xfrm>
            <a:off x="5584854" y="4660161"/>
            <a:ext cx="5513811" cy="1092583"/>
          </a:xfrm>
          <a:prstGeom prst="rect">
            <a:avLst/>
          </a:prstGeom>
          <a:noFill/>
        </p:spPr>
        <p:txBody>
          <a:bodyPr vert="horz" wrap="square" lIns="0" tIns="0" rIns="0" bIns="0" rtlCol="0" anchor="t" anchorCtr="0">
            <a:noAutofit/>
          </a:bodyPr>
          <a:lstStyle/>
          <a:p>
            <a:pPr>
              <a:spcBef>
                <a:spcPts val="2499"/>
              </a:spcBef>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生産者支援を通じて、</a:t>
            </a:r>
            <a:br>
              <a:rPr lang="en-US" alt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b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日本の水田機能を次世代へ繋ぐ。</a:t>
            </a:r>
          </a:p>
        </p:txBody>
        <p:extLst mod="1"/>
      </p:sp>
      <p:sp>
        <p:nvSpPr>
          <p:cNvPr id="1200090" name="AutoShape 32"/>
          <p:cNvSpPr/>
          <p:nvPr/>
        </p:nvSpPr>
        <p:spPr>
          <a:xfrm>
            <a:off x="5473045" y="4042276"/>
            <a:ext cx="3320004" cy="401615"/>
          </a:xfrm>
          <a:prstGeom prst="rect">
            <a:avLst/>
          </a:prstGeom>
          <a:noFill/>
        </p:spPr>
        <p:txBody>
          <a:bodyPr vert="horz" wrap="square" lIns="0" tIns="0" rIns="0" bIns="0" rtlCol="0" anchor="ctr" anchorCtr="0">
            <a:normAutofit/>
          </a:bodyPr>
          <a:lstStyle/>
          <a:p>
            <a:pPr>
              <a:defRPr/>
            </a:pPr>
            <a:r>
              <a:rPr lang="zh-CN" sz="2400" dirty="0">
                <a:solidFill>
                  <a:srgbClr val="000066"/>
                </a:solidFill>
                <a:latin typeface="HG創英角ｺﾞｼｯｸUB" panose="020B0909000000000000" pitchFamily="49" charset="-128"/>
                <a:ea typeface="HG創英角ｺﾞｼｯｸUB" panose="020B0909000000000000" pitchFamily="49" charset="-128"/>
                <a:cs typeface="汉仪中宋S"/>
              </a:rPr>
              <a:t>水田維持</a:t>
            </a:r>
            <a:endParaRPr lang="en-US" sz="2400" dirty="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nvGrpSpPr>
          <p:cNvPr id="1200091" name="Group 33"/>
          <p:cNvGrpSpPr/>
          <p:nvPr/>
        </p:nvGrpSpPr>
        <p:grpSpPr>
          <a:xfrm>
            <a:off x="229578" y="4606266"/>
            <a:ext cx="516827" cy="384021"/>
            <a:chOff x="1419225" y="4304347"/>
            <a:chExt cx="865632" cy="858108"/>
          </a:xfrm>
          <a:solidFill>
            <a:srgbClr val="DCA680">
              <a:alpha val="100000"/>
            </a:srgbClr>
          </a:solidFill>
        </p:grpSpPr>
        <p:sp>
          <p:nvSpPr>
            <p:cNvPr id="1200092" name="AutoShape 34"/>
            <p:cNvSpPr/>
            <p:nvPr/>
          </p:nvSpPr>
          <p:spPr>
            <a:xfrm>
              <a:off x="1527143" y="4575334"/>
              <a:ext cx="130492" cy="57721"/>
            </a:xfrm>
            <a:prstGeom prst="rect">
              <a:avLst/>
            </a:prstGeom>
            <a:solidFill>
              <a:srgbClr val="DCA680">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93" name="Freeform 35"/>
            <p:cNvSpPr/>
            <p:nvPr/>
          </p:nvSpPr>
          <p:spPr>
            <a:xfrm>
              <a:off x="1587341" y="4841272"/>
              <a:ext cx="524447" cy="321183"/>
            </a:xfrm>
            <a:custGeom>
              <a:avLst/>
              <a:gdLst/>
              <a:ahLst/>
              <a:cxnLst/>
              <a:rect l="l" t="t" r="r" b="b"/>
              <a:pathLst>
                <a:path w="117" h="71">
                  <a:moveTo>
                    <a:pt x="0" y="71"/>
                  </a:moveTo>
                  <a:cubicBezTo>
                    <a:pt x="117" y="71"/>
                    <a:pt x="117" y="71"/>
                    <a:pt x="117" y="71"/>
                  </a:cubicBezTo>
                  <a:cubicBezTo>
                    <a:pt x="117" y="0"/>
                    <a:pt x="117" y="0"/>
                    <a:pt x="117" y="0"/>
                  </a:cubicBezTo>
                  <a:cubicBezTo>
                    <a:pt x="0" y="0"/>
                    <a:pt x="0" y="0"/>
                    <a:pt x="0" y="0"/>
                  </a:cubicBezTo>
                  <a:lnTo>
                    <a:pt x="0" y="71"/>
                  </a:lnTo>
                  <a:close/>
                  <a:moveTo>
                    <a:pt x="20" y="19"/>
                  </a:moveTo>
                  <a:cubicBezTo>
                    <a:pt x="95" y="19"/>
                    <a:pt x="95" y="19"/>
                    <a:pt x="95" y="19"/>
                  </a:cubicBezTo>
                  <a:cubicBezTo>
                    <a:pt x="97" y="19"/>
                    <a:pt x="99" y="21"/>
                    <a:pt x="99" y="23"/>
                  </a:cubicBezTo>
                  <a:cubicBezTo>
                    <a:pt x="99" y="25"/>
                    <a:pt x="97" y="27"/>
                    <a:pt x="95" y="27"/>
                  </a:cubicBezTo>
                  <a:cubicBezTo>
                    <a:pt x="20" y="27"/>
                    <a:pt x="20" y="27"/>
                    <a:pt x="20" y="27"/>
                  </a:cubicBezTo>
                  <a:cubicBezTo>
                    <a:pt x="18" y="27"/>
                    <a:pt x="16" y="25"/>
                    <a:pt x="16" y="23"/>
                  </a:cubicBezTo>
                  <a:cubicBezTo>
                    <a:pt x="16" y="21"/>
                    <a:pt x="18" y="19"/>
                    <a:pt x="20" y="19"/>
                  </a:cubicBezTo>
                  <a:close/>
                  <a:moveTo>
                    <a:pt x="20" y="42"/>
                  </a:moveTo>
                  <a:cubicBezTo>
                    <a:pt x="95" y="42"/>
                    <a:pt x="95" y="42"/>
                    <a:pt x="95" y="42"/>
                  </a:cubicBezTo>
                  <a:cubicBezTo>
                    <a:pt x="97" y="42"/>
                    <a:pt x="99" y="44"/>
                    <a:pt x="99" y="46"/>
                  </a:cubicBezTo>
                  <a:cubicBezTo>
                    <a:pt x="99" y="48"/>
                    <a:pt x="97" y="50"/>
                    <a:pt x="95" y="50"/>
                  </a:cubicBezTo>
                  <a:cubicBezTo>
                    <a:pt x="20" y="50"/>
                    <a:pt x="20" y="50"/>
                    <a:pt x="20" y="50"/>
                  </a:cubicBezTo>
                  <a:cubicBezTo>
                    <a:pt x="18" y="50"/>
                    <a:pt x="16" y="48"/>
                    <a:pt x="16" y="46"/>
                  </a:cubicBezTo>
                  <a:cubicBezTo>
                    <a:pt x="16" y="44"/>
                    <a:pt x="18" y="42"/>
                    <a:pt x="20" y="42"/>
                  </a:cubicBezTo>
                  <a:close/>
                </a:path>
              </a:pathLst>
            </a:custGeom>
            <a:solidFill>
              <a:srgbClr val="DCA680">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sp>
          <p:nvSpPr>
            <p:cNvPr id="1200094" name="Freeform 36"/>
            <p:cNvSpPr/>
            <p:nvPr/>
          </p:nvSpPr>
          <p:spPr>
            <a:xfrm>
              <a:off x="1419225" y="4304347"/>
              <a:ext cx="865632" cy="662369"/>
            </a:xfrm>
            <a:custGeom>
              <a:avLst/>
              <a:gdLst/>
              <a:ahLst/>
              <a:cxnLst/>
              <a:rect l="l" t="t" r="r" b="b"/>
              <a:pathLst>
                <a:path w="192" h="147">
                  <a:moveTo>
                    <a:pt x="178" y="33"/>
                  </a:moveTo>
                  <a:cubicBezTo>
                    <a:pt x="158" y="33"/>
                    <a:pt x="158" y="33"/>
                    <a:pt x="158" y="33"/>
                  </a:cubicBezTo>
                  <a:cubicBezTo>
                    <a:pt x="158" y="0"/>
                    <a:pt x="158" y="0"/>
                    <a:pt x="158" y="0"/>
                  </a:cubicBezTo>
                  <a:cubicBezTo>
                    <a:pt x="33" y="0"/>
                    <a:pt x="33" y="0"/>
                    <a:pt x="33" y="0"/>
                  </a:cubicBezTo>
                  <a:cubicBezTo>
                    <a:pt x="33" y="33"/>
                    <a:pt x="33" y="33"/>
                    <a:pt x="33" y="33"/>
                  </a:cubicBezTo>
                  <a:cubicBezTo>
                    <a:pt x="14" y="33"/>
                    <a:pt x="14" y="33"/>
                    <a:pt x="14" y="33"/>
                  </a:cubicBezTo>
                  <a:cubicBezTo>
                    <a:pt x="6" y="33"/>
                    <a:pt x="0" y="39"/>
                    <a:pt x="0" y="46"/>
                  </a:cubicBezTo>
                  <a:cubicBezTo>
                    <a:pt x="0" y="133"/>
                    <a:pt x="0" y="133"/>
                    <a:pt x="0" y="133"/>
                  </a:cubicBezTo>
                  <a:cubicBezTo>
                    <a:pt x="0" y="141"/>
                    <a:pt x="6" y="147"/>
                    <a:pt x="14" y="147"/>
                  </a:cubicBezTo>
                  <a:cubicBezTo>
                    <a:pt x="29" y="147"/>
                    <a:pt x="29" y="147"/>
                    <a:pt x="29" y="147"/>
                  </a:cubicBezTo>
                  <a:cubicBezTo>
                    <a:pt x="29" y="111"/>
                    <a:pt x="29" y="111"/>
                    <a:pt x="29" y="111"/>
                  </a:cubicBezTo>
                  <a:cubicBezTo>
                    <a:pt x="162" y="111"/>
                    <a:pt x="162" y="111"/>
                    <a:pt x="162" y="111"/>
                  </a:cubicBezTo>
                  <a:cubicBezTo>
                    <a:pt x="162" y="147"/>
                    <a:pt x="162" y="147"/>
                    <a:pt x="162" y="147"/>
                  </a:cubicBezTo>
                  <a:cubicBezTo>
                    <a:pt x="178" y="147"/>
                    <a:pt x="178" y="147"/>
                    <a:pt x="178" y="147"/>
                  </a:cubicBezTo>
                  <a:cubicBezTo>
                    <a:pt x="185" y="147"/>
                    <a:pt x="192" y="141"/>
                    <a:pt x="192" y="133"/>
                  </a:cubicBezTo>
                  <a:cubicBezTo>
                    <a:pt x="192" y="46"/>
                    <a:pt x="192" y="46"/>
                    <a:pt x="192" y="46"/>
                  </a:cubicBezTo>
                  <a:cubicBezTo>
                    <a:pt x="192" y="39"/>
                    <a:pt x="185" y="33"/>
                    <a:pt x="178" y="33"/>
                  </a:cubicBezTo>
                  <a:close/>
                  <a:moveTo>
                    <a:pt x="41" y="9"/>
                  </a:moveTo>
                  <a:cubicBezTo>
                    <a:pt x="150" y="9"/>
                    <a:pt x="150" y="9"/>
                    <a:pt x="150" y="9"/>
                  </a:cubicBezTo>
                  <a:cubicBezTo>
                    <a:pt x="150" y="33"/>
                    <a:pt x="150" y="33"/>
                    <a:pt x="150" y="33"/>
                  </a:cubicBezTo>
                  <a:cubicBezTo>
                    <a:pt x="41" y="33"/>
                    <a:pt x="41" y="33"/>
                    <a:pt x="41" y="33"/>
                  </a:cubicBezTo>
                  <a:lnTo>
                    <a:pt x="41" y="9"/>
                  </a:lnTo>
                  <a:close/>
                  <a:moveTo>
                    <a:pt x="61" y="81"/>
                  </a:moveTo>
                  <a:cubicBezTo>
                    <a:pt x="16" y="81"/>
                    <a:pt x="16" y="81"/>
                    <a:pt x="16" y="81"/>
                  </a:cubicBezTo>
                  <a:cubicBezTo>
                    <a:pt x="16" y="52"/>
                    <a:pt x="16" y="52"/>
                    <a:pt x="16" y="52"/>
                  </a:cubicBezTo>
                  <a:cubicBezTo>
                    <a:pt x="61" y="52"/>
                    <a:pt x="61" y="52"/>
                    <a:pt x="61" y="52"/>
                  </a:cubicBezTo>
                  <a:lnTo>
                    <a:pt x="61" y="81"/>
                  </a:lnTo>
                  <a:close/>
                  <a:moveTo>
                    <a:pt x="146" y="70"/>
                  </a:moveTo>
                  <a:cubicBezTo>
                    <a:pt x="81" y="70"/>
                    <a:pt x="81" y="70"/>
                    <a:pt x="81" y="70"/>
                  </a:cubicBezTo>
                  <a:cubicBezTo>
                    <a:pt x="79" y="70"/>
                    <a:pt x="77" y="69"/>
                    <a:pt x="77" y="66"/>
                  </a:cubicBezTo>
                  <a:cubicBezTo>
                    <a:pt x="77" y="64"/>
                    <a:pt x="79" y="62"/>
                    <a:pt x="81" y="62"/>
                  </a:cubicBezTo>
                  <a:cubicBezTo>
                    <a:pt x="146" y="62"/>
                    <a:pt x="146" y="62"/>
                    <a:pt x="146" y="62"/>
                  </a:cubicBezTo>
                  <a:cubicBezTo>
                    <a:pt x="148" y="62"/>
                    <a:pt x="150" y="64"/>
                    <a:pt x="150" y="66"/>
                  </a:cubicBezTo>
                  <a:cubicBezTo>
                    <a:pt x="150" y="69"/>
                    <a:pt x="148" y="70"/>
                    <a:pt x="146" y="70"/>
                  </a:cubicBezTo>
                  <a:close/>
                </a:path>
              </a:pathLst>
            </a:custGeom>
            <a:solidFill>
              <a:srgbClr val="DCA680">
                <a:alpha val="100000"/>
              </a:srgbClr>
            </a:solidFill>
          </p:spPr>
          <p:txBody>
            <a:bodyPr/>
            <a:lstStyle/>
            <a:p>
              <a:endParaRPr lang="ja-JP" altLang="en-US" sz="2400">
                <a:solidFill>
                  <a:srgbClr val="000066"/>
                </a:solidFill>
                <a:latin typeface="HG創英角ｺﾞｼｯｸUB" panose="020B0909000000000000" pitchFamily="49" charset="-128"/>
                <a:ea typeface="HG創英角ｺﾞｼｯｸUB" panose="020B0909000000000000" pitchFamily="49" charset="-128"/>
              </a:endParaRPr>
            </a:p>
          </p:txBody>
          <p:extLst mod="1"/>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9F3A66-1BB9-CB6D-DEA3-00404CA3B0F7}"/>
              </a:ext>
            </a:extLst>
          </p:cNvPr>
          <p:cNvSpPr>
            <a:spLocks noGrp="1"/>
          </p:cNvSpPr>
          <p:nvPr>
            <p:ph type="title"/>
          </p:nvPr>
        </p:nvSpPr>
        <p:spPr>
          <a:xfrm>
            <a:off x="0" y="0"/>
            <a:ext cx="12191999" cy="1278082"/>
          </a:xfrm>
        </p:spPr>
        <p:txBody>
          <a:bodyPr/>
          <a:lstStyle/>
          <a:p>
            <a:r>
              <a:rPr lang="en-US" altLang="ja-JP" sz="4400" b="1" kern="0" dirty="0">
                <a:solidFill>
                  <a:srgbClr val="000066"/>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External Environment: </a:t>
            </a:r>
            <a:br>
              <a:rPr lang="en-US" altLang="ja-JP" sz="4400" b="1" kern="0" dirty="0">
                <a:solidFill>
                  <a:srgbClr val="000066"/>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br>
            <a:r>
              <a:rPr lang="en-US" altLang="ja-JP" sz="4400" b="1" kern="0" dirty="0">
                <a:solidFill>
                  <a:srgbClr val="000066"/>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MM</a:t>
            </a:r>
            <a:r>
              <a:rPr lang="ja-JP" altLang="ja-JP" sz="4400" b="1" kern="0" dirty="0">
                <a:solidFill>
                  <a:srgbClr val="000066"/>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米・備蓄の扱いと懸念</a:t>
            </a:r>
            <a:endParaRPr kumimoji="1" lang="ja-JP" altLang="en-US" dirty="0"/>
          </a:p>
        </p:txBody>
      </p:sp>
      <p:sp>
        <p:nvSpPr>
          <p:cNvPr id="3" name="テキスト プレースホルダー 2">
            <a:extLst>
              <a:ext uri="{FF2B5EF4-FFF2-40B4-BE49-F238E27FC236}">
                <a16:creationId xmlns:a16="http://schemas.microsoft.com/office/drawing/2014/main" id="{C1D1B603-546D-1B30-A2DA-6AEB9386B688}"/>
              </a:ext>
            </a:extLst>
          </p:cNvPr>
          <p:cNvSpPr>
            <a:spLocks noGrp="1"/>
          </p:cNvSpPr>
          <p:nvPr>
            <p:ph type="body"/>
          </p:nvPr>
        </p:nvSpPr>
        <p:spPr>
          <a:xfrm>
            <a:off x="145473" y="1482660"/>
            <a:ext cx="11876809" cy="5375340"/>
          </a:xfrm>
        </p:spPr>
        <p:txBody>
          <a:bodyPr/>
          <a:lstStyle/>
          <a:p>
            <a:pPr marL="0" lvl="0" indent="0" algn="l">
              <a:buSzPts val="1000"/>
              <a:buNone/>
              <a:tabLst>
                <a:tab pos="457200" algn="l"/>
              </a:tabLst>
            </a:pPr>
            <a:r>
              <a:rPr lang="ja-JP" altLang="ja-JP"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農水省の最新スタンス（説明資料に基づく）</a:t>
            </a:r>
            <a:endParaRPr lang="en-US" altLang="ja-JP"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endParaRPr lang="en-US" altLang="ja-JP" sz="2400" kern="100" dirty="0">
              <a:solidFill>
                <a:srgbClr val="000066"/>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r>
              <a:rPr lang="ja-JP" altLang="en-US" sz="24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rPr>
              <a:t>●</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飼料用米は継続支援。</a:t>
            </a:r>
            <a:endPar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r>
              <a:rPr lang="ja-JP" altLang="en-US"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ただし「全量支援」はせず、実需者側の性格に応じて対象を限定</a:t>
            </a:r>
            <a:endParaRPr lang="en-US"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r>
              <a:rPr lang="ja-JP" altLang="en-US"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rPr>
              <a:t>　</a:t>
            </a:r>
            <a:endParaRPr lang="en-US"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r>
              <a:rPr lang="ja-JP" altLang="en-US" sz="2800" kern="100" dirty="0">
                <a:solidFill>
                  <a:srgbClr val="000066"/>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rPr>
              <a:t>　</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実需者を</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4</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類型で整理</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1081088" lvl="3" indent="-882650" algn="l">
              <a:buSzPts val="1000"/>
              <a:buFont typeface="Wingdings" panose="05000000000000000000" pitchFamily="2" charset="2"/>
              <a:buChar char=""/>
              <a:tabLst>
                <a:tab pos="18288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地元産飼料用米に強くこだわる畜産（本格的耕畜連携）</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1081088" lvl="3" indent="-882650" algn="l">
              <a:buSzPts val="1000"/>
              <a:buFont typeface="Wingdings" panose="05000000000000000000" pitchFamily="2" charset="2"/>
              <a:buChar char=""/>
              <a:tabLst>
                <a:tab pos="18288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国産重視で、備蓄米放出も活用</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1081088" lvl="3" indent="-882650" algn="l">
              <a:buSzPts val="1000"/>
              <a:buFont typeface="Wingdings" panose="05000000000000000000" pitchFamily="2" charset="2"/>
              <a:buChar char=""/>
              <a:tabLst>
                <a:tab pos="18288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国産重視だが不足時は</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MA</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米（最低輸入米）も併用</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1081088" lvl="3" indent="-882650" algn="l">
              <a:buSzPts val="1000"/>
              <a:buFont typeface="Wingdings" panose="05000000000000000000" pitchFamily="2" charset="2"/>
              <a:buChar char=""/>
              <a:tabLst>
                <a:tab pos="18288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飼料費節減目的で価格次第で国産を採用（輸入代替）</a:t>
            </a:r>
            <a:endPar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1081088" lvl="3" indent="-882650" algn="l">
              <a:buSzPts val="1000"/>
              <a:buFont typeface="Wingdings" panose="05000000000000000000" pitchFamily="2" charset="2"/>
              <a:buChar char=""/>
              <a:tabLst>
                <a:tab pos="1828800" algn="l"/>
              </a:tabLst>
            </a:pP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914400" lvl="2" indent="0" algn="l">
              <a:buSzPts val="1000"/>
              <a:buNone/>
              <a:tabLst>
                <a:tab pos="13716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支援対象は主に</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1</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3</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類型。需要量見込みは</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30</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40</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万トン</a:t>
            </a:r>
            <a:endParaRPr lang="en-US" altLang="ja-JP" sz="2800" kern="100" dirty="0">
              <a:solidFill>
                <a:srgbClr val="000066"/>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2" indent="0" algn="l">
              <a:buSzPts val="1000"/>
              <a:buNone/>
              <a:tabLst>
                <a:tab pos="1371600" algn="l"/>
              </a:tabLst>
            </a:pPr>
            <a:r>
              <a:rPr lang="ja-JP" altLang="en-US"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endParaRPr kumimoji="1" lang="ja-JP" altLang="en-US" dirty="0"/>
          </a:p>
        </p:txBody>
      </p:sp>
    </p:spTree>
    <p:extLst>
      <p:ext uri="{BB962C8B-B14F-4D97-AF65-F5344CB8AC3E}">
        <p14:creationId xmlns:p14="http://schemas.microsoft.com/office/powerpoint/2010/main" val="36963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DF112D8-F558-70FB-CDCC-4162A1BFAC0F}"/>
              </a:ext>
            </a:extLst>
          </p:cNvPr>
          <p:cNvSpPr>
            <a:spLocks noChangeArrowheads="1"/>
          </p:cNvSpPr>
          <p:nvPr/>
        </p:nvSpPr>
        <p:spPr bwMode="auto">
          <a:xfrm>
            <a:off x="303068" y="412789"/>
            <a:ext cx="11585864" cy="60324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飼料用米　支援縮小か　需要見込みは30～40万ｔ</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JCOM</a:t>
            </a:r>
            <a:r>
              <a:rPr kumimoji="0" lang="ja-JP" altLang="en-US"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協同組合新聞　</a:t>
            </a: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2026.04.28</a:t>
            </a:r>
            <a:endParaRPr kumimoji="0" lang="en-US"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0000CC"/>
                </a:solidFill>
                <a:effectLst/>
                <a:latin typeface="HG創英角ｺﾞｼｯｸUB" panose="020B0909000000000000" pitchFamily="49" charset="-128"/>
                <a:ea typeface="HG創英角ｺﾞｼｯｸUB" panose="020B0909000000000000" pitchFamily="49" charset="-128"/>
              </a:rPr>
              <a:t>鈴木憲和農相は4月28日の閣議後会見で飼料用米の需要見込みは30～40万ｔとの推計を発表した。</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鈴木農相は、国産米を利用して畜産物の差別化を図っている畜産農家の需要見込みとして30～40万ｔを示した。</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その畜産農家の類型は、▽地元産米の利用にこだわる畜産経営、▽地元産ではなくても国産米の利用にこだわる畜産経営、▽国産米の利用にこだわりつつ併せてМＡ米も利用する畜産経営とした。鈴木農相は、この類型は畜産サイドから見たときの類型であり「国産米でないと困るという需要」であり、「そこについてはしっかり生産していく必要がある」と述べた。</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一方で1月末の作付意向調査の結果では、26年産の飼料用米生産量は24万ｔの見込みであることから、鈴木農相は需要を満たすためには「6～16万ｔ程度の増産が可能」だと話した。</a:t>
            </a:r>
          </a:p>
        </p:txBody>
      </p:sp>
      <p:sp>
        <p:nvSpPr>
          <p:cNvPr id="4" name="AutoShape 2">
            <a:extLst>
              <a:ext uri="{FF2B5EF4-FFF2-40B4-BE49-F238E27FC236}">
                <a16:creationId xmlns:a16="http://schemas.microsoft.com/office/drawing/2014/main" id="{999B6A09-E969-33EB-5A6D-E3D33AF77198}"/>
              </a:ext>
            </a:extLst>
          </p:cNvPr>
          <p:cNvSpPr>
            <a:spLocks noChangeAspect="1" noChangeArrowheads="1"/>
          </p:cNvSpPr>
          <p:nvPr/>
        </p:nvSpPr>
        <p:spPr bwMode="auto">
          <a:xfrm>
            <a:off x="1397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693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B54327B-D0F8-6F4F-1897-1473C933F292}"/>
              </a:ext>
            </a:extLst>
          </p:cNvPr>
          <p:cNvSpPr>
            <a:spLocks noGrp="1"/>
          </p:cNvSpPr>
          <p:nvPr>
            <p:ph type="body"/>
          </p:nvPr>
        </p:nvSpPr>
        <p:spPr>
          <a:xfrm>
            <a:off x="0" y="1825559"/>
            <a:ext cx="12191999" cy="4221949"/>
          </a:xfrm>
        </p:spPr>
        <p:txBody>
          <a:bodyPr/>
          <a:lstStyle/>
          <a:p>
            <a:pPr marL="0" lvl="2" indent="0" algn="l">
              <a:buSzPts val="1000"/>
              <a:buNone/>
              <a:tabLst>
                <a:tab pos="1371600" algn="l"/>
              </a:tabLst>
            </a:pPr>
            <a:r>
              <a:rPr lang="ja-JP" altLang="en-US"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●ＭＭ</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米（最低輸入米）・政府備蓄米の飼料への振替量（計</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62</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万トン）</a:t>
            </a:r>
            <a:r>
              <a:rPr lang="ja-JP" altLang="en-US" sz="2800" kern="0" dirty="0">
                <a:solidFill>
                  <a:srgbClr val="000066"/>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　</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が、国産飼料用米（</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52</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万トン）を上回るとの整理を提示</a:t>
            </a:r>
            <a:endPar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endParaRPr lang="en-US" altLang="ja-JP" sz="2800" kern="0" dirty="0">
              <a:solidFill>
                <a:srgbClr val="000066"/>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r>
              <a:rPr lang="ja-JP" altLang="en-US"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懸念・対案</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363538" lvl="1" indent="-285750" algn="l">
              <a:buSzPts val="1000"/>
              <a:buFont typeface="Courier New" panose="02070309020205020404" pitchFamily="49" charset="0"/>
              <a:buChar char="o"/>
              <a:tabLst>
                <a:tab pos="9144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輸入米依存が飼料基盤の国産化を阻害するリスク</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363538" lvl="1" indent="-285750" algn="l">
              <a:buSzPts val="1000"/>
              <a:buFont typeface="Courier New" panose="02070309020205020404" pitchFamily="49" charset="0"/>
              <a:buChar char="o"/>
              <a:tabLst>
                <a:tab pos="914400" algn="l"/>
              </a:tabLst>
            </a:pP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MM</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米の品質課題（精米由来でタンパク低・脂肪酸劣化）から、食用転用への反対を明確化。やむを得ず輸入するなら玄米化を要請</a:t>
            </a:r>
            <a:endParaRPr lang="ja-JP" altLang="ja-JP" sz="28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363538" lvl="1" indent="-285750" algn="l">
              <a:buSzPts val="1000"/>
              <a:buFont typeface="Courier New" panose="02070309020205020404" pitchFamily="49" charset="0"/>
              <a:buChar char="o"/>
              <a:tabLst>
                <a:tab pos="914400" algn="l"/>
              </a:tabLst>
            </a:pP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備蓄再編の議論（政府</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60</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万トン＋民間</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20</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万トン、回転備蓄化・</a:t>
            </a:r>
            <a:r>
              <a:rPr lang="en-US"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3</a:t>
            </a:r>
            <a:r>
              <a:rPr lang="ja-JP" altLang="ja-JP" sz="28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年循環等）に対し、財政効率と食料安保の整合を検証した上で、国産飼料基盤維持を最優先</a:t>
            </a:r>
            <a:endParaRPr kumimoji="1" lang="ja-JP" altLang="en-US" sz="2800" dirty="0"/>
          </a:p>
        </p:txBody>
      </p:sp>
      <p:sp>
        <p:nvSpPr>
          <p:cNvPr id="4" name="タイトル 1">
            <a:extLst>
              <a:ext uri="{FF2B5EF4-FFF2-40B4-BE49-F238E27FC236}">
                <a16:creationId xmlns:a16="http://schemas.microsoft.com/office/drawing/2014/main" id="{00B6AA17-E616-63C6-8430-5AD2B7DA8715}"/>
              </a:ext>
            </a:extLst>
          </p:cNvPr>
          <p:cNvSpPr>
            <a:spLocks noGrp="1"/>
          </p:cNvSpPr>
          <p:nvPr>
            <p:ph type="title"/>
          </p:nvPr>
        </p:nvSpPr>
        <p:spPr>
          <a:xfrm>
            <a:off x="0" y="0"/>
            <a:ext cx="12191999" cy="1278082"/>
          </a:xfrm>
        </p:spPr>
        <p:txBody>
          <a:bodyPr/>
          <a:lstStyle/>
          <a:p>
            <a:r>
              <a:rPr lang="en-US" altLang="ja-JP" sz="4400" b="1" kern="0" dirty="0">
                <a:solidFill>
                  <a:srgbClr val="000066"/>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External Environment: </a:t>
            </a:r>
            <a:br>
              <a:rPr lang="en-US" altLang="ja-JP" sz="4400" b="1" kern="0" dirty="0">
                <a:solidFill>
                  <a:srgbClr val="000066"/>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br>
            <a:r>
              <a:rPr lang="en-US" altLang="ja-JP" sz="4400" b="1" kern="0" dirty="0">
                <a:solidFill>
                  <a:srgbClr val="000066"/>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MM</a:t>
            </a:r>
            <a:r>
              <a:rPr lang="ja-JP" altLang="ja-JP" sz="4400" b="1" kern="0" dirty="0">
                <a:solidFill>
                  <a:srgbClr val="000066"/>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米・備蓄の扱いと懸念</a:t>
            </a:r>
            <a:endParaRPr kumimoji="1" lang="ja-JP" altLang="en-US" dirty="0"/>
          </a:p>
        </p:txBody>
      </p:sp>
    </p:spTree>
    <p:extLst>
      <p:ext uri="{BB962C8B-B14F-4D97-AF65-F5344CB8AC3E}">
        <p14:creationId xmlns:p14="http://schemas.microsoft.com/office/powerpoint/2010/main" val="129313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03E28-6790-2458-9427-BA157DE8BB62}"/>
              </a:ext>
            </a:extLst>
          </p:cNvPr>
          <p:cNvSpPr>
            <a:spLocks noGrp="1"/>
          </p:cNvSpPr>
          <p:nvPr>
            <p:ph type="title"/>
          </p:nvPr>
        </p:nvSpPr>
        <p:spPr>
          <a:xfrm>
            <a:off x="-300" y="0"/>
            <a:ext cx="12074536" cy="706582"/>
          </a:xfrm>
        </p:spPr>
        <p:txBody>
          <a:bodyPr/>
          <a:lstStyle/>
          <a:p>
            <a:r>
              <a:rPr lang="ja-JP" altLang="ja-JP" b="1" kern="0" dirty="0">
                <a:solidFill>
                  <a:srgbClr val="000066"/>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コミュニケーション・メディア計画</a:t>
            </a:r>
            <a:endParaRPr kumimoji="1" lang="ja-JP" altLang="en-US" dirty="0">
              <a:solidFill>
                <a:srgbClr val="000066"/>
              </a:solidFill>
            </a:endParaRPr>
          </a:p>
        </p:txBody>
      </p:sp>
      <p:sp>
        <p:nvSpPr>
          <p:cNvPr id="3" name="テキスト プレースホルダー 2">
            <a:extLst>
              <a:ext uri="{FF2B5EF4-FFF2-40B4-BE49-F238E27FC236}">
                <a16:creationId xmlns:a16="http://schemas.microsoft.com/office/drawing/2014/main" id="{C41553CE-4677-F30D-32CF-1DCCE89DEE48}"/>
              </a:ext>
            </a:extLst>
          </p:cNvPr>
          <p:cNvSpPr>
            <a:spLocks noGrp="1"/>
          </p:cNvSpPr>
          <p:nvPr>
            <p:ph type="body"/>
          </p:nvPr>
        </p:nvSpPr>
        <p:spPr>
          <a:xfrm>
            <a:off x="-300" y="374073"/>
            <a:ext cx="11866719" cy="6483927"/>
          </a:xfrm>
        </p:spPr>
        <p:txBody>
          <a:bodyPr/>
          <a:lstStyle/>
          <a:p>
            <a:pPr marL="0" lvl="0" indent="0" algn="l">
              <a:buSzPts val="1000"/>
              <a:buNone/>
              <a:tabLst>
                <a:tab pos="457200" algn="l"/>
              </a:tabLst>
            </a:pP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読売新聞の取材は「内部情報提供」スタンスで、</a:t>
            </a:r>
            <a:r>
              <a:rPr lang="ja-JP" altLang="en-US"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来週</a:t>
            </a: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火曜日対応</a:t>
            </a:r>
            <a:endParaRPr lang="en-US" altLang="ja-JP" sz="2400" kern="0" dirty="0">
              <a:solidFill>
                <a:srgbClr val="000066"/>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endParaRPr lang="en-US" altLang="ja-JP"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ニュースリリースによる対外発表は</a:t>
            </a:r>
            <a:r>
              <a:rPr lang="en-US"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5</a:t>
            </a: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月下旬に設定。</a:t>
            </a:r>
            <a:endParaRPr lang="en-US" altLang="ja-JP" sz="2400" kern="100" dirty="0">
              <a:solidFill>
                <a:srgbClr val="000066"/>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endParaRPr lang="en-US" altLang="ja-JP" sz="24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取材では本会の主張（食用米の安全保障に資する飼料用米の安定供給、単収向上・交付金見直し、耕畜連携の拡充）をわかりやすく提示</a:t>
            </a:r>
            <a:endParaRPr lang="en-US" altLang="ja-JP" sz="2400" kern="100" dirty="0">
              <a:solidFill>
                <a:srgbClr val="000066"/>
              </a:solidFill>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endParaRPr lang="en-US" altLang="ja-JP" sz="2400" kern="100" dirty="0">
              <a:solidFill>
                <a:srgbClr val="000066"/>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pPr marL="0" lvl="0" indent="0" algn="l">
              <a:buSzPts val="1000"/>
              <a:buNone/>
              <a:tabLst>
                <a:tab pos="457200" algn="l"/>
              </a:tabLst>
            </a:pP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媒体特性に配慮し、農水省の改革姿勢を応援しつつ、財務省の過度な抑制志向に対しては建設的な対案を示す</a:t>
            </a:r>
            <a:endParaRPr lang="en-US" altLang="ja-JP" sz="2400" kern="0" dirty="0">
              <a:solidFill>
                <a:srgbClr val="000066"/>
              </a:solidFill>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endParaRPr lang="en-US"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endParaRPr>
          </a:p>
          <a:p>
            <a:pPr marL="0" lvl="0" indent="0" algn="l">
              <a:buSzPts val="1000"/>
              <a:buNone/>
              <a:tabLst>
                <a:tab pos="457200" algn="l"/>
              </a:tabLst>
            </a:pPr>
            <a:r>
              <a:rPr lang="ja-JP" altLang="ja-JP" sz="2400" kern="0" dirty="0">
                <a:solidFill>
                  <a:srgbClr val="000066"/>
                </a:solidFill>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読売に対しては先行報道を促し、社会的議論の喚起を狙う</a:t>
            </a:r>
            <a:endParaRPr kumimoji="1" lang="ja-JP" altLang="en-US" sz="2400" dirty="0"/>
          </a:p>
        </p:txBody>
      </p:sp>
    </p:spTree>
    <p:extLst>
      <p:ext uri="{BB962C8B-B14F-4D97-AF65-F5344CB8AC3E}">
        <p14:creationId xmlns:p14="http://schemas.microsoft.com/office/powerpoint/2010/main" val="370191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22E474-59BC-DF73-F18C-A8E52E73B091}"/>
              </a:ext>
            </a:extLst>
          </p:cNvPr>
          <p:cNvSpPr>
            <a:spLocks noGrp="1"/>
          </p:cNvSpPr>
          <p:nvPr>
            <p:ph type="title"/>
          </p:nvPr>
        </p:nvSpPr>
        <p:spPr>
          <a:xfrm>
            <a:off x="0" y="0"/>
            <a:ext cx="12192000" cy="798742"/>
          </a:xfrm>
        </p:spPr>
        <p:txBody>
          <a:bodyPr/>
          <a:lstStyle/>
          <a:p>
            <a:r>
              <a:rPr kumimoji="1" lang="ja-JP" altLang="en-US" sz="4000" dirty="0">
                <a:solidFill>
                  <a:srgbClr val="000066"/>
                </a:solidFill>
                <a:latin typeface="HG創英角ｺﾞｼｯｸUB" panose="020B0909000000000000" pitchFamily="49" charset="-128"/>
                <a:ea typeface="HG創英角ｺﾞｼｯｸUB" panose="020B0909000000000000" pitchFamily="49" charset="-128"/>
              </a:rPr>
              <a:t>確認事項</a:t>
            </a:r>
            <a:endParaRPr kumimoji="1" lang="ja-JP" altLang="en-US" sz="4000" dirty="0">
              <a:solidFill>
                <a:srgbClr val="000066"/>
              </a:solidFill>
            </a:endParaRPr>
          </a:p>
        </p:txBody>
      </p:sp>
      <p:sp>
        <p:nvSpPr>
          <p:cNvPr id="3" name="テキスト プレースホルダー 2">
            <a:extLst>
              <a:ext uri="{FF2B5EF4-FFF2-40B4-BE49-F238E27FC236}">
                <a16:creationId xmlns:a16="http://schemas.microsoft.com/office/drawing/2014/main" id="{C20813E7-3D40-BA58-E5A2-EBC786B7DAE6}"/>
              </a:ext>
            </a:extLst>
          </p:cNvPr>
          <p:cNvSpPr>
            <a:spLocks noGrp="1"/>
          </p:cNvSpPr>
          <p:nvPr>
            <p:ph type="body"/>
          </p:nvPr>
        </p:nvSpPr>
        <p:spPr>
          <a:xfrm>
            <a:off x="83127" y="1028701"/>
            <a:ext cx="12001500" cy="4894118"/>
          </a:xfrm>
        </p:spPr>
        <p:txBody>
          <a:bodyPr/>
          <a:lstStyle/>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第２案を連休前～連休明けにかけて加筆整理し、５月下旬にニュースリリースで発表する。</a:t>
            </a:r>
          </a:p>
          <a:p>
            <a:pPr marL="0" indent="0">
              <a:buNone/>
            </a:pP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読売の取材は内部ブリーフィングとして柔軟に応じ、公式リリースは別タイミングとする。</a:t>
            </a:r>
          </a:p>
          <a:p>
            <a:pPr marL="0" indent="0">
              <a:buNone/>
            </a:pP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政策提案の柱に「単収インセンティブ付与」「耕畜連携（鶏・豚糞堆肥含む）の正統化」「複数年契約の拡充」「交付金安全網の再設定（</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万～</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1.4</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万円</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/60kg</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）」を明記する。</a:t>
            </a:r>
          </a:p>
          <a:p>
            <a:pPr marL="0" indent="0">
              <a:buNone/>
            </a:pP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生産量目標について政府の</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30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40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万トンに対し、</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200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万トンを展望する拡大均衡の対案を準備する。</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MM</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米の食用転用に反対し、品質面の課題と外交・法制の論点整理を進める。</a:t>
            </a: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552372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C2A4D3-7312-98A0-AAF4-D0CAAA436882}"/>
              </a:ext>
            </a:extLst>
          </p:cNvPr>
          <p:cNvSpPr>
            <a:spLocks noGrp="1"/>
          </p:cNvSpPr>
          <p:nvPr>
            <p:ph type="title"/>
          </p:nvPr>
        </p:nvSpPr>
        <p:spPr>
          <a:xfrm>
            <a:off x="0" y="18900"/>
            <a:ext cx="12192000" cy="833155"/>
          </a:xfrm>
        </p:spPr>
        <p:txBody>
          <a:bodyPr/>
          <a:lstStyle/>
          <a:p>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リスクと懸念</a:t>
            </a:r>
            <a:endParaRPr kumimoji="1" lang="ja-JP" altLang="en-US" dirty="0">
              <a:solidFill>
                <a:srgbClr val="000066"/>
              </a:solidFill>
            </a:endParaRPr>
          </a:p>
        </p:txBody>
      </p:sp>
      <p:sp>
        <p:nvSpPr>
          <p:cNvPr id="3" name="テキスト プレースホルダー 2">
            <a:extLst>
              <a:ext uri="{FF2B5EF4-FFF2-40B4-BE49-F238E27FC236}">
                <a16:creationId xmlns:a16="http://schemas.microsoft.com/office/drawing/2014/main" id="{4503F88B-D77F-67F1-E582-0DBF315B01A0}"/>
              </a:ext>
            </a:extLst>
          </p:cNvPr>
          <p:cNvSpPr>
            <a:spLocks noGrp="1"/>
          </p:cNvSpPr>
          <p:nvPr>
            <p:ph type="body"/>
          </p:nvPr>
        </p:nvSpPr>
        <p:spPr>
          <a:xfrm>
            <a:off x="136813" y="852054"/>
            <a:ext cx="11918373" cy="5870864"/>
          </a:xfrm>
        </p:spPr>
        <p:txBody>
          <a:bodyPr/>
          <a:lstStyle/>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政府が支援対象を耕畜連携の事前契約に限定した場合、</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地域差や全農スキーム下の事業者が不利になる可能性</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対応策：契約の標準化・ガイドライン化、</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地域での連携支援スキーム整備</a:t>
            </a:r>
          </a:p>
          <a:p>
            <a:pPr marL="0" indent="0">
              <a:buNone/>
            </a:pPr>
            <a:endPar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交付金上限維持・単収インセンティブ不十分による生産者の</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モチベーション低下</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対応策：上限緩和・歩留まり連動の加点設計、成果連動の追加支払い</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輸入米・備蓄依存の強化による国内飼料基盤弱体化と設備投資の毀損</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対応策：国産比率の下限設定、設備償却考慮の支援継続、</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急減回避の移行措置</a:t>
            </a:r>
          </a:p>
          <a:p>
            <a:pPr marL="0" indent="0">
              <a:buNone/>
            </a:pPr>
            <a:endPar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価格の不安定化（備蓄米価格</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22,000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円の指標化に伴う市場調整の不確実性）</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対応策：直接支払いと最低価格の明確化、契約価格ガイドの提示</a:t>
            </a: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444150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9D818A-E299-B06F-B167-8490E5F68198}"/>
              </a:ext>
            </a:extLst>
          </p:cNvPr>
          <p:cNvSpPr>
            <a:spLocks noGrp="1"/>
          </p:cNvSpPr>
          <p:nvPr>
            <p:ph type="title"/>
          </p:nvPr>
        </p:nvSpPr>
        <p:spPr>
          <a:xfrm>
            <a:off x="0" y="18900"/>
            <a:ext cx="12192000" cy="947455"/>
          </a:xfrm>
        </p:spPr>
        <p:txBody>
          <a:bodyPr/>
          <a:lstStyle/>
          <a:p>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統合に役立つ研究と技術的知見</a:t>
            </a:r>
            <a:endParaRPr kumimoji="1" lang="ja-JP" altLang="en-US" dirty="0">
              <a:solidFill>
                <a:srgbClr val="000066"/>
              </a:solidFill>
            </a:endParaRPr>
          </a:p>
        </p:txBody>
      </p:sp>
      <p:sp>
        <p:nvSpPr>
          <p:cNvPr id="3" name="テキスト プレースホルダー 2">
            <a:extLst>
              <a:ext uri="{FF2B5EF4-FFF2-40B4-BE49-F238E27FC236}">
                <a16:creationId xmlns:a16="http://schemas.microsoft.com/office/drawing/2014/main" id="{A3C4F403-6A91-BBD5-A623-9CFB77361E81}"/>
              </a:ext>
            </a:extLst>
          </p:cNvPr>
          <p:cNvSpPr>
            <a:spLocks noGrp="1"/>
          </p:cNvSpPr>
          <p:nvPr>
            <p:ph type="body"/>
          </p:nvPr>
        </p:nvSpPr>
        <p:spPr>
          <a:xfrm>
            <a:off x="131618" y="1077415"/>
            <a:ext cx="11928763" cy="5761685"/>
          </a:xfrm>
        </p:spPr>
        <p:txBody>
          <a:bodyPr/>
          <a:lstStyle/>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多収・高栄養性品種の評価と育種の加速</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北陸</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：二次休眠性があるため備蓄適性が高い可能性</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オオナリ・タカナリ：タンパク質が高め（</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9%</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台）、</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増体・産卵成績に好影響</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◆二次休眠誘導の技術検討</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除草剤施用（候補：</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SU</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剤、ベンゾビシクロン等）による</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休眠深化の可能性を試験設計</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水管理（中干し回避・登熟期までの効かせ方）と休眠性の関係を検証</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◆堆肥還元の現場実装</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ペレット化・機械散布で臭気苦情を低減し、</a:t>
            </a:r>
            <a:b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b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ブロードキャスター散布の効率化</a:t>
            </a:r>
          </a:p>
          <a:p>
            <a:pPr marL="0" indent="0">
              <a:buNone/>
            </a:pP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鶏糞・豚糞を含む混合堆肥の適正化と政策上の承認</a:t>
            </a:r>
          </a:p>
          <a:p>
            <a:pPr marL="0" indent="0">
              <a:buNone/>
            </a:pP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40691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11DBE6-08E5-63A1-3D71-3ADF2428022C}"/>
              </a:ext>
            </a:extLst>
          </p:cNvPr>
          <p:cNvSpPr>
            <a:spLocks noGrp="1"/>
          </p:cNvSpPr>
          <p:nvPr>
            <p:ph type="title"/>
          </p:nvPr>
        </p:nvSpPr>
        <p:spPr>
          <a:xfrm>
            <a:off x="0" y="-3518"/>
            <a:ext cx="12192000" cy="897136"/>
          </a:xfrm>
        </p:spPr>
        <p:txBody>
          <a:bodyPr/>
          <a:lstStyle/>
          <a:p>
            <a:r>
              <a:rPr kumimoji="1" lang="ja-JP" altLang="en-US" dirty="0">
                <a:solidFill>
                  <a:srgbClr val="000066"/>
                </a:solidFill>
                <a:latin typeface="HG創英角ｺﾞｼｯｸUB" panose="020B0909000000000000" pitchFamily="49" charset="-128"/>
                <a:ea typeface="HG創英角ｺﾞｼｯｸUB" panose="020B0909000000000000" pitchFamily="49" charset="-128"/>
              </a:rPr>
              <a:t>今後の重要な節目</a:t>
            </a:r>
            <a:endParaRPr kumimoji="1" lang="ja-JP" altLang="en-US" dirty="0">
              <a:solidFill>
                <a:srgbClr val="000066"/>
              </a:solidFill>
            </a:endParaRPr>
          </a:p>
        </p:txBody>
      </p:sp>
      <p:sp>
        <p:nvSpPr>
          <p:cNvPr id="3" name="テキスト プレースホルダー 2">
            <a:extLst>
              <a:ext uri="{FF2B5EF4-FFF2-40B4-BE49-F238E27FC236}">
                <a16:creationId xmlns:a16="http://schemas.microsoft.com/office/drawing/2014/main" id="{97A38E0C-C534-ACEB-3A84-3F8DCC62F5E3}"/>
              </a:ext>
            </a:extLst>
          </p:cNvPr>
          <p:cNvSpPr>
            <a:spLocks noGrp="1"/>
          </p:cNvSpPr>
          <p:nvPr>
            <p:ph type="body"/>
          </p:nvPr>
        </p:nvSpPr>
        <p:spPr>
          <a:xfrm>
            <a:off x="162791" y="1004678"/>
            <a:ext cx="11714018" cy="5853322"/>
          </a:xfrm>
        </p:spPr>
        <p:txBody>
          <a:bodyPr/>
          <a:lstStyle/>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連休前：本日の主な発言の文字化を完了し、差し戻しコメントを収集</a:t>
            </a: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5</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月</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6</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7</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日：第２案の加筆修正版ドラフトを全体共有</a:t>
            </a: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5</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月</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日頃：要求案の対外提出（農水省成案前に本会の立場を明確にする）</a:t>
            </a: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5</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月下旬：ニュースリリースで政策提案を公表</a:t>
            </a: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6</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月：全国意見交換会に向けて説明資料・論点整理を準備</a:t>
            </a: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8</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月：概算要求の単価提示に合わせ、対案の再発出・補強資料作成</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400"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◆次回理事会：</a:t>
            </a:r>
            <a:r>
              <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rPr>
              <a:t>5</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月</a:t>
            </a:r>
            <a:r>
              <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rPr>
              <a:t>18</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日（月）</a:t>
            </a:r>
            <a:r>
              <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rPr>
              <a:t>15:00</a:t>
            </a: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に開催（場所手配・案内送付）</a:t>
            </a:r>
            <a:endPar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rPr>
              <a:t>https://us02web.zoom.us/meetings/84660711905/invitations?signature=1_RBHVr_9IRigO5Bnm1nJDbqAaf8ZEXQJhCr0wsy_OI</a:t>
            </a:r>
          </a:p>
          <a:p>
            <a:pPr marL="0" indent="0">
              <a:buNone/>
            </a:pPr>
            <a:endParaRPr kumimoji="1" lang="en-US" altLang="ja-JP" sz="2400" dirty="0">
              <a:solidFill>
                <a:srgbClr val="0000CC"/>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4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61298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C633F-56A8-449E-C670-5D69D402E7F8}"/>
              </a:ext>
            </a:extLst>
          </p:cNvPr>
          <p:cNvSpPr>
            <a:spLocks noGrp="1"/>
          </p:cNvSpPr>
          <p:nvPr>
            <p:ph type="title"/>
          </p:nvPr>
        </p:nvSpPr>
        <p:spPr>
          <a:xfrm>
            <a:off x="-24246" y="18900"/>
            <a:ext cx="12216245" cy="521427"/>
          </a:xfrm>
        </p:spPr>
        <p:txBody>
          <a:bodyPr/>
          <a:lstStyle/>
          <a:p>
            <a:r>
              <a:rPr kumimoji="1" lang="ja-JP" altLang="en-US" sz="3200" dirty="0">
                <a:latin typeface="HG創英角ｺﾞｼｯｸUB" panose="020B0909000000000000" pitchFamily="49" charset="-128"/>
                <a:ea typeface="HG創英角ｺﾞｼｯｸUB" panose="020B0909000000000000" pitchFamily="49" charset="-128"/>
              </a:rPr>
              <a:t>事務局対応事項</a:t>
            </a:r>
            <a:endParaRPr kumimoji="1" lang="ja-JP" altLang="en-US" sz="3200" dirty="0"/>
          </a:p>
        </p:txBody>
      </p:sp>
      <p:sp>
        <p:nvSpPr>
          <p:cNvPr id="3" name="テキスト プレースホルダー 2">
            <a:extLst>
              <a:ext uri="{FF2B5EF4-FFF2-40B4-BE49-F238E27FC236}">
                <a16:creationId xmlns:a16="http://schemas.microsoft.com/office/drawing/2014/main" id="{BDEE2183-8017-EECD-1F3B-5ADA2DE77DBC}"/>
              </a:ext>
            </a:extLst>
          </p:cNvPr>
          <p:cNvSpPr>
            <a:spLocks noGrp="1"/>
          </p:cNvSpPr>
          <p:nvPr>
            <p:ph type="body"/>
          </p:nvPr>
        </p:nvSpPr>
        <p:spPr>
          <a:xfrm>
            <a:off x="0" y="540327"/>
            <a:ext cx="12119264" cy="6556665"/>
          </a:xfrm>
        </p:spPr>
        <p:txBody>
          <a:bodyPr/>
          <a:lstStyle/>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若狭</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ウェブの「政策提案第</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2</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案」差し替えの最終確認と共有リンクの周知。</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事務局</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本日の主要発言の文字化を連休前に完了し、参加者へ送付。</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谷口</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畜産経営経済研究会（明日）の議論結果を整理し、提案第２案へ反映。</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野岡先生</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読売記者との火曜日取材に対応し、内部ブリーフの要点を共有。</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政策チーム</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交付金安全網の再設定案（</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1.4</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万円</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/60kg</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）と単収インセンティブ設計を具体化。</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技術チーム</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堆肥還元の普及手法（ペレット化・機械散布）のガイドドラフト作成。</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育種・研究チーム</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北陸</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／大成／高成の備蓄性・栄養性評価、二次休眠誘導の除草剤試験計画を策定。</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広報</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5</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月下旬公開のニュースリリース案を作成（農水省応援スタンス、財務省抑制志向への対案を明確化）。</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運営</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次回理事会（</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5/18 15:00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）の会場予約と案内送付。</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政策チーム</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生産量目標の対案（</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200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万トン）と財政影響試算のドラフト作成。</a:t>
            </a:r>
          </a:p>
          <a:p>
            <a:pPr marL="0" indent="0">
              <a:buNone/>
            </a:pP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法制検討</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MMI</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（最低輸入米）の食用転用に関する法的・外交的論点整理と反対声明案の準備。</a:t>
            </a:r>
          </a:p>
        </p:txBody>
      </p:sp>
    </p:spTree>
    <p:extLst>
      <p:ext uri="{BB962C8B-B14F-4D97-AF65-F5344CB8AC3E}">
        <p14:creationId xmlns:p14="http://schemas.microsoft.com/office/powerpoint/2010/main" val="4059900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losing_text:text]"/>
          <p:cNvSpPr/>
          <p:nvPr/>
        </p:nvSpPr>
        <p:spPr>
          <a:xfrm>
            <a:off x="4170977" y="5985165"/>
            <a:ext cx="4943160" cy="564695"/>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defTabSz="914400">
              <a:lnSpc>
                <a:spcPct val="120000"/>
              </a:lnSpc>
            </a:pPr>
            <a:r>
              <a:rPr lang="zh-CN" sz="2700" b="0" u="none" strike="noStrike" dirty="0">
                <a:solidFill>
                  <a:srgbClr val="1F1F1F"/>
                </a:solidFill>
                <a:effectLst/>
                <a:uFillTx/>
                <a:latin typeface="Noto Sans SC"/>
                <a:ea typeface="Noto Sans SC"/>
              </a:rPr>
              <a:t>ありがとうございました</a:t>
            </a:r>
            <a:endParaRPr lang="en-US" sz="2700" b="0" u="none" strike="noStrike" dirty="0">
              <a:solidFill>
                <a:srgbClr val="000000"/>
              </a:solidFill>
              <a:effectLst/>
              <a:uFillTx/>
              <a:latin typeface="Arial"/>
            </a:endParaRPr>
          </a:p>
        </p:txBody>
      </p:sp>
      <p:pic>
        <p:nvPicPr>
          <p:cNvPr id="3" name="図 2">
            <a:extLst>
              <a:ext uri="{FF2B5EF4-FFF2-40B4-BE49-F238E27FC236}">
                <a16:creationId xmlns:a16="http://schemas.microsoft.com/office/drawing/2014/main" id="{86783564-DA5B-138D-1A92-D43EFFAD7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259" y="105988"/>
            <a:ext cx="8623993" cy="57544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306A08-8C12-422B-50AB-1AD388AA1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 y="954107"/>
            <a:ext cx="11847277" cy="5903893"/>
          </a:xfrm>
          <a:prstGeom prst="rect">
            <a:avLst/>
          </a:prstGeom>
        </p:spPr>
      </p:pic>
      <p:sp>
        <p:nvSpPr>
          <p:cNvPr id="6" name="テキスト ボックス 5">
            <a:extLst>
              <a:ext uri="{FF2B5EF4-FFF2-40B4-BE49-F238E27FC236}">
                <a16:creationId xmlns:a16="http://schemas.microsoft.com/office/drawing/2014/main" id="{8BB6F22D-8F89-97B8-C0A0-3CA9F3C2DF29}"/>
              </a:ext>
            </a:extLst>
          </p:cNvPr>
          <p:cNvSpPr txBox="1"/>
          <p:nvPr/>
        </p:nvSpPr>
        <p:spPr>
          <a:xfrm>
            <a:off x="0" y="0"/>
            <a:ext cx="1219200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rgbClr val="0000CC"/>
                </a:solidFill>
                <a:effectLst/>
                <a:latin typeface="HG創英角ｺﾞｼｯｸUB" panose="020B0909000000000000" pitchFamily="49" charset="-128"/>
                <a:ea typeface="HG創英角ｺﾞｼｯｸUB" panose="020B0909000000000000" pitchFamily="49" charset="-128"/>
              </a:rPr>
              <a:t>鈴木憲和農相は4月28日の閣議後会見で</a:t>
            </a:r>
            <a:endParaRPr kumimoji="0" lang="en-US" altLang="ja-JP" sz="2800" b="0" i="0" u="none" strike="noStrike" cap="none" normalizeH="0" baseline="0" dirty="0">
              <a:ln>
                <a:noFill/>
              </a:ln>
              <a:solidFill>
                <a:srgbClr val="0000CC"/>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rgbClr val="0000CC"/>
                </a:solidFill>
                <a:effectLst/>
                <a:latin typeface="HG創英角ｺﾞｼｯｸUB" panose="020B0909000000000000" pitchFamily="49" charset="-128"/>
                <a:ea typeface="HG創英角ｺﾞｼｯｸUB" panose="020B0909000000000000" pitchFamily="49" charset="-128"/>
              </a:rPr>
              <a:t>飼料用米の需要見込みは30～40万ｔとの推計を発表した</a:t>
            </a:r>
          </a:p>
        </p:txBody>
      </p:sp>
    </p:spTree>
    <p:extLst>
      <p:ext uri="{BB962C8B-B14F-4D97-AF65-F5344CB8AC3E}">
        <p14:creationId xmlns:p14="http://schemas.microsoft.com/office/powerpoint/2010/main" val="66225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7D6B397-EF13-C26C-2D52-F631FD20E908}"/>
              </a:ext>
            </a:extLst>
          </p:cNvPr>
          <p:cNvSpPr>
            <a:spLocks noGrp="1"/>
          </p:cNvSpPr>
          <p:nvPr>
            <p:ph type="body"/>
          </p:nvPr>
        </p:nvSpPr>
        <p:spPr>
          <a:xfrm>
            <a:off x="136813" y="197426"/>
            <a:ext cx="11918374" cy="6317674"/>
          </a:xfrm>
        </p:spPr>
        <p:txBody>
          <a:bodyPr vert="horz"/>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増産には国産飼料用米を使って畜産物のブランド化などに取り組む畜産経営と結びつく必要があるが、これによって米粉用米、加工用米などと同様、「多様な米の生産」で主食用米の需給環境の改善につなげる面がある。</a:t>
            </a:r>
            <a:endParaRPr kumimoji="0" lang="en-US"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2400" dirty="0">
              <a:solidFill>
                <a:srgbClr val="242924"/>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ただ、飼料用米の需要は100万ｔといわれ、2020年からの前基本計画では2030年に70万ｔとする生産努力目標を掲げ、2022年には80万ｔと目標を超えた。その後、一般品種への支援単価の引き下げと主食用米の価格上昇によって飼料米の作付けは減り、2025年産は25万ｔと大きく減少した。また、現在の基本計画では飼料用米の生産量目標は示されていない。</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こうしたなか現在検討されている水田政策の見直しでは、飼料用米について「国産米のほうが望ましいという（畜産経営側の）需要」（鈴木農相）については、国産米で供給することを支援する、という姿勢を示したものといえ、これまでの飼料用米支援の水準が低下する懸念もあ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242924"/>
                </a:solidFill>
                <a:effectLst/>
                <a:latin typeface="HG創英角ｺﾞｼｯｸUB" panose="020B0909000000000000" pitchFamily="49" charset="-128"/>
                <a:ea typeface="HG創英角ｺﾞｼｯｸUB" panose="020B0909000000000000" pitchFamily="49" charset="-128"/>
              </a:rPr>
              <a:t>地域内での耕畜連携の取り組みは重要だとしても、海外に依存する飼料を少しでも国産に切り替えていくことは自給率向上にとっても重要で、米を輸入穀物の代替として利用する畜産農家とその需要に応える耕種農家の飼料用米生産への支援は欠かせないのではないか。</a:t>
            </a:r>
            <a:endParaRPr kumimoji="1" lang="ja-JP" altLang="en-US" dirty="0"/>
          </a:p>
        </p:txBody>
      </p:sp>
    </p:spTree>
    <p:extLst>
      <p:ext uri="{BB962C8B-B14F-4D97-AF65-F5344CB8AC3E}">
        <p14:creationId xmlns:p14="http://schemas.microsoft.com/office/powerpoint/2010/main" val="295167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7B406BE-310F-B116-3EFA-C428135A4FBE}"/>
              </a:ext>
            </a:extLst>
          </p:cNvPr>
          <p:cNvSpPr>
            <a:spLocks noGrp="1"/>
          </p:cNvSpPr>
          <p:nvPr>
            <p:ph type="body"/>
          </p:nvPr>
        </p:nvSpPr>
        <p:spPr>
          <a:xfrm>
            <a:off x="145473" y="519546"/>
            <a:ext cx="11207847" cy="5153890"/>
          </a:xfrm>
        </p:spPr>
        <p:txBody>
          <a:bodyPr vert="horz"/>
          <a:lstStyle/>
          <a:p>
            <a:pPr marL="0" indent="0">
              <a:buNone/>
            </a:pP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　</a:t>
            </a:r>
            <a:r>
              <a:rPr kumimoji="1" lang="ja-JP" altLang="en-US" sz="3600" dirty="0">
                <a:solidFill>
                  <a:srgbClr val="0000CC"/>
                </a:solidFill>
                <a:latin typeface="HG創英角ｺﾞｼｯｸUB" panose="020B0909000000000000" pitchFamily="49" charset="-128"/>
                <a:ea typeface="HG創英角ｺﾞｼｯｸUB" panose="020B0909000000000000" pitchFamily="49" charset="-128"/>
              </a:rPr>
              <a:t>谷口信和東大名誉教授</a:t>
            </a:r>
            <a:r>
              <a:rPr kumimoji="1" lang="ja-JP" altLang="en-US" sz="2400" dirty="0">
                <a:latin typeface="HG創英角ｺﾞｼｯｸUB" panose="020B0909000000000000" pitchFamily="49" charset="-128"/>
                <a:ea typeface="HG創英角ｺﾞｼｯｸUB" panose="020B0909000000000000" pitchFamily="49" charset="-128"/>
              </a:rPr>
              <a:t>は今回の発表について、</a:t>
            </a:r>
            <a:endParaRPr kumimoji="1" lang="en-US" altLang="ja-JP" sz="2400"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latin typeface="HG創英角ｺﾞｼｯｸUB" panose="020B0909000000000000" pitchFamily="49" charset="-128"/>
                <a:ea typeface="HG創英角ｺﾞｼｯｸUB" panose="020B0909000000000000" pitchFamily="49" charset="-128"/>
              </a:rPr>
              <a:t>　</a:t>
            </a:r>
            <a:r>
              <a:rPr kumimoji="1" lang="en-US" altLang="ja-JP" sz="2400" dirty="0">
                <a:latin typeface="HG創英角ｺﾞｼｯｸUB" panose="020B0909000000000000" pitchFamily="49" charset="-128"/>
                <a:ea typeface="HG創英角ｺﾞｼｯｸUB" panose="020B0909000000000000" pitchFamily="49" charset="-128"/>
              </a:rPr>
              <a:t>30</a:t>
            </a:r>
            <a:r>
              <a:rPr kumimoji="1" lang="ja-JP" altLang="en-US" sz="2400" dirty="0">
                <a:latin typeface="HG創英角ｺﾞｼｯｸUB" panose="020B0909000000000000" pitchFamily="49" charset="-128"/>
                <a:ea typeface="HG創英角ｺﾞｼｯｸUB" panose="020B0909000000000000" pitchFamily="49" charset="-128"/>
              </a:rPr>
              <a:t>～</a:t>
            </a:r>
            <a:r>
              <a:rPr kumimoji="1" lang="en-US" altLang="ja-JP" sz="2400" dirty="0">
                <a:latin typeface="HG創英角ｺﾞｼｯｸUB" panose="020B0909000000000000" pitchFamily="49" charset="-128"/>
                <a:ea typeface="HG創英角ｺﾞｼｯｸUB" panose="020B0909000000000000" pitchFamily="49" charset="-128"/>
              </a:rPr>
              <a:t>40</a:t>
            </a:r>
            <a:r>
              <a:rPr kumimoji="1" lang="ja-JP" altLang="en-US" sz="2400" dirty="0">
                <a:latin typeface="HG創英角ｺﾞｼｯｸUB" panose="020B0909000000000000" pitchFamily="49" charset="-128"/>
                <a:ea typeface="HG創英角ｺﾞｼｯｸUB" panose="020B0909000000000000" pitchFamily="49" charset="-128"/>
              </a:rPr>
              <a:t>万ｔ以外は需要に応じた飼料用米生産と認めないのかと疑問を示しつつ</a:t>
            </a:r>
            <a:r>
              <a:rPr kumimoji="1" lang="ja-JP" altLang="en-US" sz="4000" dirty="0">
                <a:solidFill>
                  <a:srgbClr val="0000CC"/>
                </a:solidFill>
                <a:latin typeface="HG創英角ｺﾞｼｯｸUB" panose="020B0909000000000000" pitchFamily="49" charset="-128"/>
                <a:ea typeface="HG創英角ｺﾞｼｯｸUB" panose="020B0909000000000000" pitchFamily="49" charset="-128"/>
              </a:rPr>
              <a:t>「食料安全保障の確立に向け自給率の向上を主要課題とすべき。気候変動や今回の石油危機のなか、国内で需要がある農産物を生産することは重要で生産基盤強化にもっと目を向ける必要がある」</a:t>
            </a:r>
            <a:r>
              <a:rPr kumimoji="1" lang="ja-JP" altLang="en-US" sz="2400" dirty="0">
                <a:latin typeface="HG創英角ｺﾞｼｯｸUB" panose="020B0909000000000000" pitchFamily="49" charset="-128"/>
                <a:ea typeface="HG創英角ｺﾞｼｯｸUB" panose="020B0909000000000000" pitchFamily="49" charset="-128"/>
              </a:rPr>
              <a:t>と指摘する。</a:t>
            </a:r>
            <a:endParaRPr kumimoji="1" lang="en-US" altLang="ja-JP" sz="2400" dirty="0">
              <a:latin typeface="HG創英角ｺﾞｼｯｸUB" panose="020B0909000000000000" pitchFamily="49" charset="-128"/>
              <a:ea typeface="HG創英角ｺﾞｼｯｸUB" panose="020B0909000000000000" pitchFamily="49" charset="-128"/>
            </a:endParaRPr>
          </a:p>
          <a:p>
            <a:pPr marL="0" indent="0">
              <a:buNone/>
            </a:pPr>
            <a:endParaRPr kumimoji="1" lang="ja-JP" altLang="en-US" sz="2400"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latin typeface="HG創英角ｺﾞｼｯｸUB" panose="020B0909000000000000" pitchFamily="49" charset="-128"/>
                <a:ea typeface="HG創英角ｺﾞｼｯｸUB" panose="020B0909000000000000" pitchFamily="49" charset="-128"/>
              </a:rPr>
              <a:t>　鈴木農相は飼料用米の支援について「現場の声、畜産サイドの話もしっかりきいて検討していきたい」と話した。</a:t>
            </a:r>
          </a:p>
          <a:p>
            <a:pPr marL="0" indent="0">
              <a:buNone/>
            </a:pPr>
            <a:endParaRPr kumimoji="1" lang="ja-JP" altLang="en-US" dirty="0"/>
          </a:p>
        </p:txBody>
      </p:sp>
    </p:spTree>
    <p:extLst>
      <p:ext uri="{BB962C8B-B14F-4D97-AF65-F5344CB8AC3E}">
        <p14:creationId xmlns:p14="http://schemas.microsoft.com/office/powerpoint/2010/main" val="102682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7" name="[toc_title:text]"/>
          <p:cNvSpPr/>
          <p:nvPr/>
        </p:nvSpPr>
        <p:spPr>
          <a:xfrm>
            <a:off x="0" y="177120"/>
            <a:ext cx="12192000" cy="798523"/>
          </a:xfrm>
          <a:prstGeom prst="rect">
            <a:avLst/>
          </a:prstGeom>
          <a:noFill/>
          <a:ln w="0">
            <a:noFill/>
          </a:ln>
        </p:spPr>
        <p:style>
          <a:lnRef idx="0">
            <a:scrgbClr r="0" g="0" b="0"/>
          </a:lnRef>
          <a:fillRef idx="0">
            <a:scrgbClr r="0" g="0" b="0"/>
          </a:fillRef>
          <a:effectRef idx="0">
            <a:scrgbClr r="0" g="0" b="0"/>
          </a:effectRef>
          <a:fontRef idx="minor"/>
        </p:style>
        <p:txBody>
          <a:bodyPr wrap="square" lIns="119880" tIns="60120" rIns="119880" bIns="60120" anchor="t">
            <a:spAutoFit/>
          </a:bodyPr>
          <a:lstStyle/>
          <a:p>
            <a:pPr defTabSz="1219320">
              <a:lnSpc>
                <a:spcPct val="100000"/>
              </a:lnSpc>
            </a:pPr>
            <a:r>
              <a:rPr lang="zh-CN" sz="4400" b="1"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目次</a:t>
            </a:r>
            <a:endParaRPr lang="en-US" sz="44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98" name="[sections.1.index:text]"/>
          <p:cNvSpPr/>
          <p:nvPr/>
        </p:nvSpPr>
        <p:spPr>
          <a:xfrm>
            <a:off x="326340" y="1957900"/>
            <a:ext cx="91548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1219320">
              <a:lnSpc>
                <a:spcPct val="100000"/>
              </a:lnSpc>
              <a:spcBef>
                <a:spcPts val="499"/>
              </a:spcBef>
            </a:pPr>
            <a:r>
              <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1</a:t>
            </a:r>
          </a:p>
        </p:txBody>
      </p:sp>
      <p:sp>
        <p:nvSpPr>
          <p:cNvPr id="99" name="[sections.2.index:text]"/>
          <p:cNvSpPr/>
          <p:nvPr/>
        </p:nvSpPr>
        <p:spPr>
          <a:xfrm>
            <a:off x="325898" y="3480198"/>
            <a:ext cx="91548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1219320">
              <a:lnSpc>
                <a:spcPct val="100000"/>
              </a:lnSpc>
              <a:spcBef>
                <a:spcPts val="499"/>
              </a:spcBef>
            </a:pPr>
            <a:r>
              <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2</a:t>
            </a:r>
          </a:p>
        </p:txBody>
      </p:sp>
      <p:sp>
        <p:nvSpPr>
          <p:cNvPr id="100" name="[sections.3.index:text]"/>
          <p:cNvSpPr/>
          <p:nvPr/>
        </p:nvSpPr>
        <p:spPr>
          <a:xfrm>
            <a:off x="325898" y="4881240"/>
            <a:ext cx="91548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1219320">
              <a:lnSpc>
                <a:spcPct val="100000"/>
              </a:lnSpc>
              <a:spcBef>
                <a:spcPts val="499"/>
              </a:spcBef>
            </a:pPr>
            <a:r>
              <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3</a:t>
            </a:r>
          </a:p>
        </p:txBody>
      </p:sp>
      <p:sp>
        <p:nvSpPr>
          <p:cNvPr id="101" name="[sections.4.index:text]"/>
          <p:cNvSpPr/>
          <p:nvPr/>
        </p:nvSpPr>
        <p:spPr>
          <a:xfrm>
            <a:off x="5727060" y="1957900"/>
            <a:ext cx="81432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1219320">
              <a:lnSpc>
                <a:spcPct val="100000"/>
              </a:lnSpc>
              <a:spcBef>
                <a:spcPts val="499"/>
              </a:spcBef>
            </a:pPr>
            <a:r>
              <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4</a:t>
            </a:r>
          </a:p>
        </p:txBody>
      </p:sp>
      <p:sp>
        <p:nvSpPr>
          <p:cNvPr id="102" name="[sections.5.index:text]"/>
          <p:cNvSpPr/>
          <p:nvPr/>
        </p:nvSpPr>
        <p:spPr>
          <a:xfrm>
            <a:off x="5727060" y="3470623"/>
            <a:ext cx="91548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1219320">
              <a:lnSpc>
                <a:spcPct val="100000"/>
              </a:lnSpc>
              <a:spcBef>
                <a:spcPts val="499"/>
              </a:spcBef>
            </a:pPr>
            <a:r>
              <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5</a:t>
            </a:r>
          </a:p>
        </p:txBody>
      </p:sp>
      <p:sp>
        <p:nvSpPr>
          <p:cNvPr id="103" name="[sections.6.index:text]"/>
          <p:cNvSpPr/>
          <p:nvPr/>
        </p:nvSpPr>
        <p:spPr>
          <a:xfrm>
            <a:off x="5727060" y="4929228"/>
            <a:ext cx="915480" cy="49244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1219320">
              <a:lnSpc>
                <a:spcPct val="100000"/>
              </a:lnSpc>
              <a:spcBef>
                <a:spcPts val="499"/>
              </a:spcBef>
            </a:pPr>
            <a:r>
              <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6</a:t>
            </a:r>
          </a:p>
        </p:txBody>
      </p:sp>
      <p:sp>
        <p:nvSpPr>
          <p:cNvPr id="104" name="[sections.4.title:text]"/>
          <p:cNvSpPr/>
          <p:nvPr/>
        </p:nvSpPr>
        <p:spPr>
          <a:xfrm>
            <a:off x="6317051" y="1957900"/>
            <a:ext cx="5338358"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1219320">
              <a:lnSpc>
                <a:spcPct val="100000"/>
              </a:lnSpc>
              <a:spcBef>
                <a:spcPts val="499"/>
              </a:spcBef>
            </a:pPr>
            <a:r>
              <a:rPr lang="zh-CN"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実需者の類型化と支援対象</a:t>
            </a:r>
            <a:endPar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105" name="[sections.5.title:text]"/>
          <p:cNvSpPr/>
          <p:nvPr/>
        </p:nvSpPr>
        <p:spPr>
          <a:xfrm>
            <a:off x="6317052" y="3486523"/>
            <a:ext cx="5338358"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1219320">
              <a:lnSpc>
                <a:spcPct val="100000"/>
              </a:lnSpc>
              <a:spcBef>
                <a:spcPts val="499"/>
              </a:spcBef>
            </a:pPr>
            <a:r>
              <a:rPr lang="zh-CN"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耕畜連携と技術開発</a:t>
            </a:r>
            <a:endPar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106" name="[sections.6.title:text]"/>
          <p:cNvSpPr/>
          <p:nvPr/>
        </p:nvSpPr>
        <p:spPr>
          <a:xfrm>
            <a:off x="6414362" y="4881240"/>
            <a:ext cx="5608215"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1219320">
              <a:lnSpc>
                <a:spcPct val="100000"/>
              </a:lnSpc>
              <a:spcBef>
                <a:spcPts val="499"/>
              </a:spcBef>
            </a:pPr>
            <a:r>
              <a:rPr lang="ja-JP" alt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ＭＡ</a:t>
            </a:r>
            <a:r>
              <a:rPr lang="zh-CN"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米の取り扱いと備蓄政策</a:t>
            </a:r>
            <a:endPar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107" name="[sections.1.title:text]"/>
          <p:cNvSpPr/>
          <p:nvPr/>
        </p:nvSpPr>
        <p:spPr>
          <a:xfrm>
            <a:off x="1010782" y="1910880"/>
            <a:ext cx="4766858"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1219320">
              <a:lnSpc>
                <a:spcPct val="100000"/>
              </a:lnSpc>
              <a:spcBef>
                <a:spcPts val="499"/>
              </a:spcBef>
            </a:pPr>
            <a:r>
              <a:rPr lang="zh-CN"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会議概要と目的</a:t>
            </a:r>
            <a:endPar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108" name="[sections.2.title:text]"/>
          <p:cNvSpPr/>
          <p:nvPr/>
        </p:nvSpPr>
        <p:spPr>
          <a:xfrm>
            <a:off x="1010782" y="3454560"/>
            <a:ext cx="4766858"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1219320">
              <a:lnSpc>
                <a:spcPct val="100000"/>
              </a:lnSpc>
              <a:spcBef>
                <a:spcPts val="499"/>
              </a:spcBef>
            </a:pPr>
            <a:r>
              <a:rPr lang="zh-CN"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飼料用米政策の最新動向</a:t>
            </a:r>
            <a:endPar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
        <p:nvSpPr>
          <p:cNvPr id="109" name="[sections.3.title:text]"/>
          <p:cNvSpPr/>
          <p:nvPr/>
        </p:nvSpPr>
        <p:spPr>
          <a:xfrm>
            <a:off x="1091045" y="4881240"/>
            <a:ext cx="4686595"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1219320">
              <a:lnSpc>
                <a:spcPct val="100000"/>
              </a:lnSpc>
              <a:spcBef>
                <a:spcPts val="499"/>
              </a:spcBef>
            </a:pPr>
            <a:r>
              <a:rPr lang="zh-CN"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政策提案の主要な柱</a:t>
            </a:r>
            <a:endParaRPr lang="en-US" sz="3200" b="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0" name="[number:text]"/>
          <p:cNvSpPr/>
          <p:nvPr/>
        </p:nvSpPr>
        <p:spPr>
          <a:xfrm>
            <a:off x="1254600" y="2672640"/>
            <a:ext cx="2037600" cy="13712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spAutoFit/>
          </a:bodyPr>
          <a:lstStyle/>
          <a:p>
            <a:pPr algn="ctr" defTabSz="914400">
              <a:lnSpc>
                <a:spcPct val="120000"/>
              </a:lnSpc>
            </a:pPr>
            <a:r>
              <a:rPr lang="en-US" sz="6600" b="1" u="none" strike="noStrike">
                <a:solidFill>
                  <a:srgbClr val="1338FD"/>
                </a:solidFill>
                <a:effectLst/>
                <a:uFillTx/>
                <a:latin typeface="Noto Sans SC"/>
                <a:ea typeface="Noto Sans SC"/>
              </a:rPr>
              <a:t>01</a:t>
            </a:r>
            <a:endParaRPr lang="en-US" sz="6600" b="0" u="none" strike="noStrike">
              <a:solidFill>
                <a:srgbClr val="000000"/>
              </a:solidFill>
              <a:effectLst/>
              <a:uFillTx/>
              <a:latin typeface="Arial"/>
            </a:endParaRPr>
          </a:p>
        </p:txBody>
      </p:sp>
      <p:sp>
        <p:nvSpPr>
          <p:cNvPr id="111" name="[title:text]"/>
          <p:cNvSpPr/>
          <p:nvPr/>
        </p:nvSpPr>
        <p:spPr>
          <a:xfrm>
            <a:off x="4156364" y="2411640"/>
            <a:ext cx="7181476" cy="1797840"/>
          </a:xfrm>
          <a:prstGeom prst="rect">
            <a:avLst/>
          </a:prstGeom>
          <a:noFill/>
          <a:ln w="0">
            <a:noFill/>
          </a:ln>
        </p:spPr>
        <p:style>
          <a:lnRef idx="0">
            <a:scrgbClr r="0" g="0" b="0"/>
          </a:lnRef>
          <a:fillRef idx="0">
            <a:scrgbClr r="0" g="0" b="0"/>
          </a:fillRef>
          <a:effectRef idx="0">
            <a:scrgbClr r="0" g="0" b="0"/>
          </a:effectRef>
          <a:fontRef idx="minor"/>
        </p:style>
        <p:txBody>
          <a:bodyPr lIns="114480" tIns="57240" rIns="114480" bIns="57240" anchor="ctr">
            <a:normAutofit/>
          </a:bodyPr>
          <a:lstStyle/>
          <a:p>
            <a:pPr defTabSz="914400">
              <a:lnSpc>
                <a:spcPct val="120000"/>
              </a:lnSpc>
            </a:pPr>
            <a:r>
              <a:rPr lang="zh-CN"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rPr>
              <a:t>会議概要と目的</a:t>
            </a:r>
            <a:endParaRPr lang="en-US" sz="4000" u="none" strike="noStrike" dirty="0">
              <a:solidFill>
                <a:srgbClr val="000066"/>
              </a:solidFill>
              <a:effectLst/>
              <a:uFillTx/>
              <a:latin typeface="HG創英角ｺﾞｼｯｸUB" panose="020B0909000000000000" pitchFamily="49" charset="-128"/>
              <a:ea typeface="HG創英角ｺﾞｼｯｸUB" panose="020B0909000000000000" pitchFamily="4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002" name="AutoShape 2"/>
          <p:cNvSpPr/>
          <p:nvPr/>
        </p:nvSpPr>
        <p:spPr>
          <a:xfrm>
            <a:off x="6086985" y="1447326"/>
            <a:ext cx="4842667" cy="4825246"/>
          </a:xfrm>
          <a:prstGeom prst="roundRect">
            <a:avLst>
              <a:gd name="adj" fmla="val 7070"/>
            </a:avLst>
          </a:prstGeom>
          <a:solidFill>
            <a:schemeClr val="lt2">
              <a:alpha val="8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1200003" name="AutoShape 3"/>
          <p:cNvSpPr/>
          <p:nvPr/>
        </p:nvSpPr>
        <p:spPr>
          <a:xfrm>
            <a:off x="1024528" y="1447326"/>
            <a:ext cx="4842667" cy="4825246"/>
          </a:xfrm>
          <a:prstGeom prst="roundRect">
            <a:avLst>
              <a:gd name="adj" fmla="val 7070"/>
            </a:avLst>
          </a:prstGeom>
          <a:solidFill>
            <a:schemeClr val="lt2">
              <a:alpha val="8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1200004" name="AutoShape 4"/>
          <p:cNvSpPr/>
          <p:nvPr/>
        </p:nvSpPr>
        <p:spPr>
          <a:xfrm>
            <a:off x="5103500" y="1583806"/>
            <a:ext cx="651613" cy="651613"/>
          </a:xfrm>
          <a:prstGeom prst="ellipse">
            <a:avLst/>
          </a:prstGeom>
          <a:solidFill>
            <a:schemeClr val="accent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1200005" name="Freeform 5"/>
          <p:cNvSpPr/>
          <p:nvPr/>
        </p:nvSpPr>
        <p:spPr>
          <a:xfrm>
            <a:off x="0" y="0"/>
            <a:ext cx="0" cy="0"/>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noFill/>
        </p:spPr>
        <p:txBody>
          <a:bodyPr/>
          <a:lstStyle/>
          <a:p>
            <a:endParaRPr lang="ja-JP" altLang="en-US"/>
          </a:p>
        </p:txBody>
        <p:extLst/>
      </p:sp>
      <p:sp>
        <p:nvSpPr>
          <p:cNvPr id="1200006" name="TextBox 6"/>
          <p:cNvSpPr txBox="1"/>
          <p:nvPr/>
        </p:nvSpPr>
        <p:spPr>
          <a:xfrm>
            <a:off x="0" y="265328"/>
            <a:ext cx="12192000" cy="914400"/>
          </a:xfrm>
          <a:prstGeom prst="rect">
            <a:avLst/>
          </a:prstGeom>
        </p:spPr>
        <p:txBody>
          <a:bodyPr vert="horz" wrap="square" lIns="123825" tIns="123825" rIns="57150" bIns="123825" rtlCol="0" anchor="ctr" anchorCtr="0">
            <a:noAutofit/>
          </a:bodyPr>
          <a:lstStyle/>
          <a:p>
            <a:pPr algn="l">
              <a:lnSpc>
                <a:spcPct val="140000"/>
              </a:lnSpc>
            </a:pPr>
            <a:r>
              <a:rPr lang="en-US" sz="4000" dirty="0" err="1">
                <a:solidFill>
                  <a:srgbClr val="000066"/>
                </a:solidFill>
                <a:latin typeface="HG創英角ｺﾞｼｯｸUB" panose="020B0909000000000000" pitchFamily="49" charset="-128"/>
                <a:ea typeface="HG創英角ｺﾞｼｯｸUB" panose="020B0909000000000000" pitchFamily="49" charset="-128"/>
                <a:cs typeface="Noto Sans SC"/>
              </a:rPr>
              <a:t>会議概要と目的</a:t>
            </a:r>
            <a:endParaRPr lang="en-US" sz="40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1200007" name="TextBox 7"/>
          <p:cNvSpPr txBox="1"/>
          <p:nvPr/>
        </p:nvSpPr>
        <p:spPr>
          <a:xfrm>
            <a:off x="1282913" y="1694230"/>
            <a:ext cx="3352601" cy="490334"/>
          </a:xfrm>
          <a:prstGeom prst="rect">
            <a:avLst/>
          </a:prstGeom>
        </p:spPr>
        <p:txBody>
          <a:bodyPr vert="horz" wrap="square" lIns="66008" tIns="33052" rIns="66008" bIns="33052" rtlCol="0" anchor="ctr" anchorCtr="0">
            <a:noAutofit/>
          </a:bodyPr>
          <a:lstStyle/>
          <a:p>
            <a:pPr algn="l">
              <a:lnSpc>
                <a:spcPct val="12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開催目的</a:t>
            </a:r>
            <a:endPar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1200008" name="TextBox 8"/>
          <p:cNvSpPr txBox="1"/>
          <p:nvPr/>
        </p:nvSpPr>
        <p:spPr>
          <a:xfrm>
            <a:off x="1262348" y="2559668"/>
            <a:ext cx="4213940" cy="3504350"/>
          </a:xfrm>
          <a:prstGeom prst="rect">
            <a:avLst/>
          </a:prstGeom>
        </p:spPr>
        <p:txBody>
          <a:bodyPr vert="horz" wrap="square" lIns="66008" tIns="33052" rIns="66008" bIns="33052" rtlCol="0" anchor="t" anchorCtr="0">
            <a:normAutofit/>
          </a:bodyPr>
          <a:lstStyle/>
          <a:p>
            <a:pPr algn="l">
              <a:lnSpc>
                <a:spcPct val="140000"/>
              </a:lnSpc>
            </a:pPr>
            <a:r>
              <a:rPr lang="en-US" sz="2400" dirty="0" err="1">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政策提案の検討を行い、最終的な取りまとめを実施する</a:t>
            </a:r>
            <a:r>
              <a:rPr lang="en-US" sz="2400" dirty="0">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1200009" name="TextBox 9"/>
          <p:cNvSpPr txBox="1"/>
          <p:nvPr/>
        </p:nvSpPr>
        <p:spPr>
          <a:xfrm>
            <a:off x="6223099" y="1694230"/>
            <a:ext cx="3352800" cy="490334"/>
          </a:xfrm>
          <a:prstGeom prst="rect">
            <a:avLst/>
          </a:prstGeom>
        </p:spPr>
        <p:txBody>
          <a:bodyPr vert="horz" wrap="square" lIns="66008" tIns="33052" rIns="66008" bIns="33052" rtlCol="0" anchor="ctr" anchorCtr="0">
            <a:noAutofit/>
          </a:bodyPr>
          <a:lstStyle/>
          <a:p>
            <a:pPr algn="l">
              <a:lnSpc>
                <a:spcPct val="120000"/>
              </a:lnSpc>
            </a:pPr>
            <a:r>
              <a:rPr lang="en-US" sz="2400" dirty="0" err="1">
                <a:solidFill>
                  <a:srgbClr val="000066"/>
                </a:solidFill>
                <a:latin typeface="HG創英角ｺﾞｼｯｸUB" panose="020B0909000000000000" pitchFamily="49" charset="-128"/>
                <a:ea typeface="HG創英角ｺﾞｼｯｸUB" panose="020B0909000000000000" pitchFamily="49" charset="-128"/>
                <a:cs typeface="Noto Sans SC"/>
              </a:rPr>
              <a:t>主要議題</a:t>
            </a:r>
            <a:endParaRPr lang="en-US" sz="2400" dirty="0">
              <a:solidFill>
                <a:srgbClr val="000066"/>
              </a:solidFill>
              <a:latin typeface="HG創英角ｺﾞｼｯｸUB" panose="020B0909000000000000" pitchFamily="49" charset="-128"/>
              <a:ea typeface="HG創英角ｺﾞｼｯｸUB" panose="020B0909000000000000" pitchFamily="49" charset="-128"/>
              <a:cs typeface="Noto Sans SC"/>
            </a:endParaRPr>
          </a:p>
        </p:txBody>
        <p:extLst mod="1"/>
      </p:sp>
      <p:sp>
        <p:nvSpPr>
          <p:cNvPr id="1200010" name="TextBox 10"/>
          <p:cNvSpPr txBox="1"/>
          <p:nvPr/>
        </p:nvSpPr>
        <p:spPr>
          <a:xfrm>
            <a:off x="6276108" y="2480793"/>
            <a:ext cx="4444743" cy="3504350"/>
          </a:xfrm>
          <a:prstGeom prst="rect">
            <a:avLst/>
          </a:prstGeom>
        </p:spPr>
        <p:txBody>
          <a:bodyPr vert="horz" wrap="square" lIns="66008" tIns="33052" rIns="66008" bIns="33052" rtlCol="0" anchor="t" anchorCtr="0">
            <a:normAutofit/>
          </a:bodyPr>
          <a:lstStyle/>
          <a:p>
            <a:pPr algn="l">
              <a:lnSpc>
                <a:spcPct val="140000"/>
              </a:lnSpc>
            </a:pPr>
            <a:r>
              <a:rPr lang="en-US" sz="2400" dirty="0" err="1">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飼料用米支援の継続、耕畜連携の深化、および交付金体系の抜本的な見直し</a:t>
            </a:r>
            <a:r>
              <a:rPr lang="en-US" sz="2400" dirty="0">
                <a:solidFill>
                  <a:schemeClr val="dk1">
                    <a:alpha val="100000"/>
                  </a:schemeClr>
                </a:solidFill>
                <a:latin typeface="HG創英角ｺﾞｼｯｸUB" panose="020B0909000000000000" pitchFamily="49" charset="-128"/>
                <a:ea typeface="HG創英角ｺﾞｼｯｸUB" panose="020B0909000000000000" pitchFamily="49" charset="-128"/>
                <a:cs typeface="Noto Sans SC"/>
              </a:rPr>
              <a:t>。</a:t>
            </a:r>
          </a:p>
        </p:txBody>
        <p:extLst mod="1"/>
      </p:sp>
      <p:sp>
        <p:nvSpPr>
          <p:cNvPr id="1200011" name="AutoShape 11"/>
          <p:cNvSpPr/>
          <p:nvPr/>
        </p:nvSpPr>
        <p:spPr>
          <a:xfrm>
            <a:off x="10069239" y="1580463"/>
            <a:ext cx="651613" cy="651613"/>
          </a:xfrm>
          <a:prstGeom prst="ellipse">
            <a:avLst/>
          </a:prstGeom>
          <a:solidFill>
            <a:schemeClr val="accent1">
              <a:alpha val="100000"/>
            </a:schemeClr>
          </a:solidFill>
        </p:spPr>
        <p:txBody>
          <a:bodyPr/>
          <a:lstStyle/>
          <a:p>
            <a:endParaRPr lang="ja-JP" altLang="en-US" sz="2400">
              <a:latin typeface="HG創英角ｺﾞｼｯｸUB" panose="020B0909000000000000" pitchFamily="49" charset="-128"/>
              <a:ea typeface="HG創英角ｺﾞｼｯｸUB" panose="020B0909000000000000" pitchFamily="49" charset="-128"/>
            </a:endParaRPr>
          </a:p>
        </p:txBody>
        <p:extLst mod="1"/>
      </p:sp>
      <p:sp>
        <p:nvSpPr>
          <p:cNvPr id="1200012" name="Freeform 12"/>
          <p:cNvSpPr/>
          <p:nvPr/>
        </p:nvSpPr>
        <p:spPr>
          <a:xfrm>
            <a:off x="0" y="0"/>
            <a:ext cx="0" cy="0"/>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noFill/>
        </p:spPr>
        <p:txBody>
          <a:bodyPr/>
          <a:lstStyle/>
          <a:p>
            <a:endParaRPr lang="ja-JP" altLang="en-US"/>
          </a:p>
        </p:txBody>
        <p:extLst/>
      </p:sp>
    </p:spTree>
  </p:cSld>
  <p:clrMapOvr>
    <a:masterClrMapping/>
  </p:clrMapOvr>
</p:sld>
</file>

<file path=ppt/theme/theme1.xml><?xml version="1.0" encoding="utf-8"?>
<a:theme xmlns:a="http://schemas.openxmlformats.org/drawingml/2006/main" name="Office 主题​​">
  <a:themeElements>
    <a:clrScheme name="Office">
      <a:dk1>
        <a:srgbClr val="1F1F1F"/>
      </a:dk1>
      <a:lt1>
        <a:srgbClr val="F7F7F7"/>
      </a:lt1>
      <a:dk2>
        <a:srgbClr val="1F1F1F"/>
      </a:dk2>
      <a:lt2>
        <a:srgbClr val="CEDFEF"/>
      </a:lt2>
      <a:accent1>
        <a:srgbClr val="6EA8D0"/>
      </a:accent1>
      <a:accent2>
        <a:srgbClr val="6EA8D0"/>
      </a:accent2>
      <a:accent3>
        <a:srgbClr val="3C7DA9"/>
      </a:accent3>
      <a:accent4>
        <a:srgbClr val="5194C3"/>
      </a:accent4>
      <a:accent5>
        <a:srgbClr val="78C2D1"/>
      </a:accent5>
      <a:accent6>
        <a:srgbClr val="4289CF"/>
      </a:accent6>
      <a:hlink>
        <a:srgbClr val="0563C1"/>
      </a:hlink>
      <a:folHlink>
        <a:srgbClr val="954F72"/>
      </a:folHlink>
    </a:clrScheme>
    <a:fontScheme name="Office">
      <a:majorFont>
        <a:latin typeface="等线 Light" panose="020F0302020204030204"/>
        <a:ea typeface=""/>
        <a:cs typeface=""/>
      </a:majorFont>
      <a:minorFont>
        <a:latin typeface="等线"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3535</TotalTime>
  <Words>3005</Words>
  <Application>Microsoft Office PowerPoint</Application>
  <PresentationFormat>ワイド画面</PresentationFormat>
  <Paragraphs>266</Paragraphs>
  <Slides>37</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37</vt:i4>
      </vt:variant>
    </vt:vector>
  </HeadingPairs>
  <TitlesOfParts>
    <vt:vector size="51" baseType="lpstr">
      <vt:lpstr>DengXian</vt:lpstr>
      <vt:lpstr>DengXian Light</vt:lpstr>
      <vt:lpstr>HG創英角ｺﾞｼｯｸUB</vt:lpstr>
      <vt:lpstr>ＭＳ Ｐゴシック</vt:lpstr>
      <vt:lpstr>ＭＳ ゴシック</vt:lpstr>
      <vt:lpstr>Noto Sans SC</vt:lpstr>
      <vt:lpstr>游ゴシック</vt:lpstr>
      <vt:lpstr>游明朝</vt:lpstr>
      <vt:lpstr>Arial</vt:lpstr>
      <vt:lpstr>Courier New</vt:lpstr>
      <vt:lpstr>Symbol</vt:lpstr>
      <vt:lpstr>Times New Roman</vt:lpstr>
      <vt:lpstr>Wingdings</vt: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会議概要</vt:lpstr>
      <vt:lpstr>PowerPoint プレゼンテーション</vt:lpstr>
      <vt:lpstr>PowerPoint プレゼンテーション</vt:lpstr>
      <vt:lpstr>PowerPoint プレゼンテーション</vt:lpstr>
      <vt:lpstr>PowerPoint プレゼンテーション</vt:lpstr>
      <vt:lpstr>政府政策の背景とスケジュール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政策提案：基本的な立場と変更点</vt:lpstr>
      <vt:lpstr>政策提案：基本的な立場と変更点</vt:lpstr>
      <vt:lpstr>政策提案：基本的な立場と変更点</vt:lpstr>
      <vt:lpstr>政策提案：基本的な立場と変更点</vt:lpstr>
      <vt:lpstr>PowerPoint プレゼンテーション</vt:lpstr>
      <vt:lpstr>External Environment:  MM米・備蓄の扱いと懸念</vt:lpstr>
      <vt:lpstr>External Environment:  MM米・備蓄の扱いと懸念</vt:lpstr>
      <vt:lpstr>コミュニケーション・メディア計画</vt:lpstr>
      <vt:lpstr>確認事項</vt:lpstr>
      <vt:lpstr>リスクと懸念</vt:lpstr>
      <vt:lpstr>統合に役立つ研究と技術的知見</vt:lpstr>
      <vt:lpstr>今後の重要な節目</vt:lpstr>
      <vt:lpstr>事務局対応事項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Notta</dc:creator>
  <dc:description/>
  <cp:lastModifiedBy>若狹 良治</cp:lastModifiedBy>
  <cp:revision>12</cp:revision>
  <dcterms:created xsi:type="dcterms:W3CDTF">2025-10-20T11:38:53Z</dcterms:created>
  <dcterms:modified xsi:type="dcterms:W3CDTF">2026-05-17T23:16:35Z</dcterms:modified>
  <dc:language>zh-CN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aefe5dac65c2dc1c793a87ca7c09d937_1772176957_6a855a6ba5e8b5f31ce1c5c7c9a1ef9c","ReservedCode1":"25dbcb946e60751ce8e6216213462554617351ce44963d4419bda403276b0f35","ContentPropagator":"001191110000802100433B10001","PropagateID":"aefe5dac65c2dc1c793a87ca7c09d937_1772176957_6a855a6ba5e8b5f31ce1c5c7c9a1ef9c","ReservedCode2":"25dbcb946e60751ce8e6216213462554617351ce44963d4419bda403276b0f35"}</vt:lpwstr>
  </property>
  <property fmtid="{D5CDD505-2E9C-101B-9397-08002B2CF9AE}" pid="3" name="PresentationFormat">
    <vt:lpwstr>宽屏</vt:lpwstr>
  </property>
</Properties>
</file>