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2" r:id="rId9"/>
    <p:sldId id="263" r:id="rId10"/>
    <p:sldId id="27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7" r:id="rId21"/>
    <p:sldId id="279" r:id="rId22"/>
    <p:sldId id="278" r:id="rId23"/>
    <p:sldId id="272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73" r:id="rId33"/>
  </p:sldIdLst>
  <p:sldSz cx="12192000" cy="6858000"/>
  <p:notesSz cx="7559675" cy="10691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84"/>
  </p:normalViewPr>
  <p:slideViewPr>
    <p:cSldViewPr snapToGrid="0">
      <p:cViewPr varScale="1">
        <p:scale>
          <a:sx n="74" d="100"/>
          <a:sy n="74" d="100"/>
        </p:scale>
        <p:origin x="2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89AD9-480E-47E9-80DF-39837BA7DFA2}" type="datetimeFigureOut">
              <a:rPr kumimoji="1" lang="ja-JP" altLang="en-US" smtClean="0"/>
              <a:t>2026/5/3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98FAE-3DEB-4003-8435-368896372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71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98FAE-3DEB-4003-8435-368896372896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19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zh-CN" sz="6000" b="0" u="none" strike="noStrike">
                <a:solidFill>
                  <a:schemeClr val="dk1"/>
                </a:solidFill>
                <a:effectLst/>
                <a:uFillTx/>
                <a:latin typeface="等线 Light"/>
              </a:rPr>
              <a:t>单击此处编辑母版标题样式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9FB13B3-8F1D-4EF6-A8FE-CF574561CA7C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与标题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zh-CN" sz="3200" b="0" u="none" strike="noStrike">
                <a:solidFill>
                  <a:schemeClr val="dk1"/>
                </a:solidFill>
                <a:effectLst/>
                <a:uFillTx/>
                <a:latin typeface="等线 Light"/>
              </a:rPr>
              <a:t>单击此处编辑母版标题样式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1F1F1F"/>
              </a:buClr>
              <a:buFont typeface="Arial"/>
              <a:buChar char="•"/>
            </a:pPr>
            <a:r>
              <a:rPr lang="zh-CN" sz="32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单击此处编辑母版文本样式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二级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三级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四级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五级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zh-CN" sz="16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单击此处编辑母版文本样式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5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362FD53-B737-4533-9FD9-D4CD4FC0B1A7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图片与标题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zh-CN" sz="3200" b="0" u="none" strike="noStrike">
                <a:solidFill>
                  <a:schemeClr val="dk1"/>
                </a:solidFill>
                <a:effectLst/>
                <a:uFillTx/>
                <a:latin typeface="等线 Light"/>
              </a:rPr>
              <a:t>单击此处编辑母版标题样式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Seventh Outline Level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zh-CN" sz="16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单击此处编辑母版文本样式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61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AE03E18-F664-4B47-9874-636D5EC0A93D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zh-CN" sz="4400" b="0" u="none" strike="noStrike">
                <a:solidFill>
                  <a:schemeClr val="dk1"/>
                </a:solidFill>
                <a:effectLst/>
                <a:uFillTx/>
                <a:latin typeface="等线 Light"/>
              </a:rPr>
              <a:t>单击此处编辑母版标题样式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1F1F1F"/>
              </a:buClr>
              <a:buFont typeface="Arial"/>
              <a:buChar char="•"/>
            </a:pPr>
            <a:r>
              <a:rPr lang="zh-CN" sz="2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单击此处编辑母版文本样式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二级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三级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四级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五级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9B6B4DD-98C7-4A0F-BDCF-35E8EC5DF02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zh-CN" sz="4400" b="0" u="none" strike="noStrike">
                <a:solidFill>
                  <a:schemeClr val="dk1"/>
                </a:solidFill>
                <a:effectLst/>
                <a:uFillTx/>
                <a:latin typeface="等线 Light"/>
              </a:rPr>
              <a:t>单击此处编辑母版标题样式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1F1F1F"/>
              </a:buClr>
              <a:buFont typeface="Arial"/>
              <a:buChar char="•"/>
            </a:pPr>
            <a:r>
              <a:rPr lang="zh-CN" sz="2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单击此处编辑母版文本样式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二级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三级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四级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五级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C8FF2EE-A0F1-4E96-91CC-5EF59B9132BC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zh-CN" sz="4400" b="0" u="none" strike="noStrike">
                <a:solidFill>
                  <a:schemeClr val="dk1"/>
                </a:solidFill>
                <a:effectLst/>
                <a:uFillTx/>
                <a:latin typeface="等线 Light"/>
              </a:rPr>
              <a:t>单击此处编辑母版标题样式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1F1F1F"/>
              </a:buClr>
              <a:buFont typeface="Arial"/>
              <a:buChar char="•"/>
            </a:pPr>
            <a:r>
              <a:rPr lang="zh-CN" sz="2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单击此处编辑母版文本样式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二级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三级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四级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五级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BCB905C-127A-4783-A03B-38ACCDEAEA0D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节标题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zh-CN" sz="6000" b="0" u="none" strike="noStrike">
                <a:solidFill>
                  <a:schemeClr val="dk1"/>
                </a:solidFill>
                <a:effectLst/>
                <a:uFillTx/>
                <a:latin typeface="等线 Light"/>
              </a:rPr>
              <a:t>单击此处编辑母版标题样式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zh-CN" sz="24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单击此处编辑母版文本样式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25" name="PlaceHolder 5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C18FB1D-9588-4764-90D7-8C391514724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zh-CN" sz="4400" b="0" u="none" strike="noStrike">
                <a:solidFill>
                  <a:schemeClr val="dk1"/>
                </a:solidFill>
                <a:effectLst/>
                <a:uFillTx/>
                <a:latin typeface="等线 Light"/>
              </a:rPr>
              <a:t>单击此处编辑母版标题样式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1F1F1F"/>
              </a:buClr>
              <a:buFont typeface="Arial"/>
              <a:buChar char="•"/>
            </a:pPr>
            <a:r>
              <a:rPr lang="zh-CN" sz="2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单击此处编辑母版文本样式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二级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三级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四级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五级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1F1F1F"/>
              </a:buClr>
              <a:buFont typeface="Arial"/>
              <a:buChar char="•"/>
            </a:pPr>
            <a:r>
              <a:rPr lang="zh-CN" sz="2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单击此处编辑母版文本样式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二级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三级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四级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五级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1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0E7523F-1EC1-4D50-99EE-99DDC88CF4F9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比较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zh-CN" sz="4400" b="0" u="none" strike="noStrike">
                <a:solidFill>
                  <a:schemeClr val="dk1"/>
                </a:solidFill>
                <a:effectLst/>
                <a:uFillTx/>
                <a:latin typeface="等线 Light"/>
              </a:rPr>
              <a:t>单击此处编辑母版标题样式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zh-CN" sz="2400" b="1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单击此处编辑母版文本样式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1F1F1F"/>
              </a:buClr>
              <a:buFont typeface="Arial"/>
              <a:buChar char="•"/>
            </a:pPr>
            <a:r>
              <a:rPr lang="zh-CN" sz="2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单击此处编辑母版文本样式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二级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三级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四级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五级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zh-CN" sz="2400" b="1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单击此处编辑母版文本样式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1F1F1F"/>
              </a:buClr>
              <a:buFont typeface="Arial"/>
              <a:buChar char="•"/>
            </a:pPr>
            <a:r>
              <a:rPr lang="zh-CN" sz="2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单击此处编辑母版文本样式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二级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三级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四级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1F1F1F"/>
              </a:buClr>
              <a:buFont typeface="Arial"/>
              <a:buChar char="•"/>
            </a:pPr>
            <a:r>
              <a:rPr lang="zh-CN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五级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39" name="PlaceHolder 8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D80206D-AF02-45B1-80D7-E5BB3A445463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zh-CN" sz="4400" b="0" u="none" strike="noStrike">
                <a:solidFill>
                  <a:schemeClr val="dk1"/>
                </a:solidFill>
                <a:effectLst/>
                <a:uFillTx/>
                <a:latin typeface="等线 Light"/>
              </a:rPr>
              <a:t>单击此处编辑母版标题样式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等线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727846A-B923-48AA-898E-04F0A04C9CDF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8A3CFBB-4723-4C35-987F-873878B357E8}" type="slidenum">
              <a:rPr lang="en-US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等线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Click to edit the title text format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等线"/>
              </a:rPr>
              <a:t>Seventh Outline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[title:text]"/>
          <p:cNvSpPr/>
          <p:nvPr/>
        </p:nvSpPr>
        <p:spPr>
          <a:xfrm>
            <a:off x="145734" y="227463"/>
            <a:ext cx="6546011" cy="13092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normAutofit fontScale="70000" lnSpcReduction="20000"/>
          </a:bodyPr>
          <a:lstStyle/>
          <a:p>
            <a:pPr defTabSz="914400">
              <a:lnSpc>
                <a:spcPct val="114000"/>
              </a:lnSpc>
            </a:pPr>
            <a:r>
              <a:rPr lang="zh-CN" sz="5400" u="none" strike="noStrike" dirty="0">
                <a:solidFill>
                  <a:srgbClr val="000066"/>
                </a:solidFill>
                <a:effectLst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水田政策見直し</a:t>
            </a:r>
            <a:r>
              <a:rPr lang="ja-JP" altLang="en-US" sz="5400" u="none" strike="noStrike" dirty="0">
                <a:solidFill>
                  <a:srgbClr val="000066"/>
                </a:solidFill>
                <a:effectLst/>
                <a:uFillTx/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提言の深耕</a:t>
            </a:r>
            <a:endParaRPr lang="en-US" sz="5400" u="none" strike="noStrike" dirty="0">
              <a:solidFill>
                <a:srgbClr val="000066"/>
              </a:solidFill>
              <a:effectLst/>
              <a:uFillTx/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64" name="[date:text]"/>
          <p:cNvSpPr/>
          <p:nvPr/>
        </p:nvSpPr>
        <p:spPr>
          <a:xfrm>
            <a:off x="190219" y="1764106"/>
            <a:ext cx="6501526" cy="23650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noAutofit/>
          </a:bodyPr>
          <a:lstStyle/>
          <a:p>
            <a:pPr defTabSz="914400">
              <a:lnSpc>
                <a:spcPct val="120000"/>
              </a:lnSpc>
            </a:pPr>
            <a:r>
              <a:rPr lang="en-US" sz="2800" b="1" u="none" strike="noStrike" dirty="0">
                <a:solidFill>
                  <a:srgbClr val="000066"/>
                </a:solidFill>
                <a:effectLst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2026年</a:t>
            </a:r>
            <a:r>
              <a:rPr lang="en-US" altLang="ja-JP" sz="2800" b="1" u="none" strike="noStrike" dirty="0">
                <a:solidFill>
                  <a:srgbClr val="000066"/>
                </a:solidFill>
                <a:effectLst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en-US" sz="2800" b="1" u="none" strike="noStrike" dirty="0">
                <a:solidFill>
                  <a:srgbClr val="000066"/>
                </a:solidFill>
                <a:effectLst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月2</a:t>
            </a:r>
            <a:r>
              <a:rPr lang="en-US" altLang="ja-JP" sz="2800" b="1" u="none" strike="noStrike" dirty="0">
                <a:solidFill>
                  <a:srgbClr val="000066"/>
                </a:solidFill>
                <a:effectLst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en-US" sz="2800" b="1" u="none" strike="noStrike" dirty="0">
                <a:solidFill>
                  <a:srgbClr val="000066"/>
                </a:solidFill>
                <a:effectLst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sz="2800" b="1" dirty="0">
              <a:solidFill>
                <a:srgbClr val="000066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914400">
              <a:lnSpc>
                <a:spcPct val="120000"/>
              </a:lnSpc>
            </a:pPr>
            <a:endParaRPr lang="en-US" altLang="ja-JP" sz="2800" b="1" u="none" strike="noStrike" dirty="0">
              <a:solidFill>
                <a:srgbClr val="000066"/>
              </a:solidFill>
              <a:effectLst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914400">
              <a:lnSpc>
                <a:spcPct val="120000"/>
              </a:lnSpc>
            </a:pPr>
            <a:r>
              <a:rPr lang="en-US" altLang="ja-JP" sz="2800" b="1" u="none" strike="noStrike" dirty="0">
                <a:solidFill>
                  <a:srgbClr val="000066"/>
                </a:solidFill>
                <a:effectLst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2025</a:t>
            </a:r>
            <a:r>
              <a:rPr lang="ja-JP" altLang="en-US" sz="2800" b="1" u="none" strike="noStrike" dirty="0">
                <a:solidFill>
                  <a:srgbClr val="000066"/>
                </a:solidFill>
                <a:effectLst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年度第</a:t>
            </a:r>
            <a:r>
              <a:rPr lang="en-US" altLang="ja-JP" sz="2800" b="1" u="none" strike="noStrike" dirty="0">
                <a:solidFill>
                  <a:srgbClr val="000066"/>
                </a:solidFill>
                <a:effectLst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2800" b="1" u="none" strike="noStrike" dirty="0">
                <a:solidFill>
                  <a:srgbClr val="000066"/>
                </a:solidFill>
                <a:effectLst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回理事会</a:t>
            </a:r>
            <a:endParaRPr lang="en-US" altLang="ja-JP" sz="2800" b="1" u="none" strike="noStrike" dirty="0">
              <a:solidFill>
                <a:srgbClr val="000066"/>
              </a:solidFill>
              <a:effectLst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defTabSz="914400">
              <a:lnSpc>
                <a:spcPct val="120000"/>
              </a:lnSpc>
            </a:pPr>
            <a:r>
              <a:rPr lang="ja-JP" altLang="en-US" sz="2800" b="1" dirty="0">
                <a:solidFill>
                  <a:srgbClr val="000066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一般社団法人　日本飼料用米振興協会</a:t>
            </a:r>
            <a:endParaRPr lang="en-US" sz="2800" b="1" u="none" strike="noStrike" dirty="0">
              <a:solidFill>
                <a:srgbClr val="000066"/>
              </a:solidFill>
              <a:effectLst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B7B36B7-1485-4015-F752-3F479BCBF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05" y="4356565"/>
            <a:ext cx="5177874" cy="243631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7B44E63-BBEB-0473-54EA-D722713A9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659" y="0"/>
            <a:ext cx="514234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12210C-8CE7-5B2C-C22F-44EC749A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43" y="94876"/>
            <a:ext cx="11610230" cy="1058515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政府政策の背景とスケジュール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03ADAE1-4DD7-1A3F-6873-74A16DDA1999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91271" y="1153390"/>
            <a:ext cx="11412802" cy="545522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水田政策見直しは与党協議が開始され、農水省は「飼料用米は継続支援」の方針で固まりつつある。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面積や交付金単価などの肝要事項は未確定。単価・上限・インセンティブ設計が今後の交渉ポイント。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農水省のスケジュール観</a:t>
            </a:r>
          </a:p>
          <a:p>
            <a:pPr marL="0" indent="0">
              <a:buNone/>
            </a:pP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月中に成案整理</a:t>
            </a:r>
          </a:p>
          <a:p>
            <a:pPr marL="0" indent="0">
              <a:buNone/>
            </a:pP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6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月「骨太方針」に反映し、全国の意見交換会（公聴会）を開催</a:t>
            </a:r>
          </a:p>
          <a:p>
            <a:pPr marL="0" indent="0">
              <a:buNone/>
            </a:pP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8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月の概算要求で単価等の数字を提示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本会側の発出タイミング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連休明け（目安：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10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日頃）に要求案提出</a:t>
            </a:r>
          </a:p>
          <a:p>
            <a:pPr marL="0" indent="0">
              <a:buNone/>
            </a:pP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月下旬にニュースリリースで対外発表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133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[number:text]"/>
          <p:cNvSpPr/>
          <p:nvPr/>
        </p:nvSpPr>
        <p:spPr>
          <a:xfrm>
            <a:off x="1254600" y="2672640"/>
            <a:ext cx="203760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US" sz="6600" b="1" u="none" strike="noStrike">
                <a:solidFill>
                  <a:srgbClr val="1338FD"/>
                </a:solidFill>
                <a:effectLst/>
                <a:uFillTx/>
                <a:latin typeface="Noto Sans SC"/>
                <a:ea typeface="Noto Sans SC"/>
              </a:rPr>
              <a:t>04</a:t>
            </a:r>
            <a:endParaRPr lang="en-US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[title:text]"/>
          <p:cNvSpPr/>
          <p:nvPr/>
        </p:nvSpPr>
        <p:spPr>
          <a:xfrm>
            <a:off x="4323960" y="2411640"/>
            <a:ext cx="7013880" cy="17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normAutofit/>
          </a:bodyPr>
          <a:lstStyle/>
          <a:p>
            <a:pPr defTabSz="914400">
              <a:lnSpc>
                <a:spcPct val="120000"/>
              </a:lnSpc>
            </a:pPr>
            <a:r>
              <a:rPr lang="zh-CN" sz="4050" b="1" u="none" strike="noStrike">
                <a:solidFill>
                  <a:srgbClr val="1F1F1F"/>
                </a:solidFill>
                <a:effectLst/>
                <a:uFillTx/>
                <a:latin typeface="Noto Sans SC"/>
                <a:ea typeface="Noto Sans SC"/>
              </a:rPr>
              <a:t>実需者の類型化と支援対象</a:t>
            </a:r>
            <a:endParaRPr lang="en-US" sz="4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017" name="TextBox 2"/>
          <p:cNvSpPr txBox="1"/>
          <p:nvPr/>
        </p:nvSpPr>
        <p:spPr>
          <a:xfrm>
            <a:off x="451557" y="167322"/>
            <a:ext cx="10645422" cy="461665"/>
          </a:xfrm>
          <a:prstGeom prst="rect">
            <a:avLst/>
          </a:prstGeom>
          <a:noFill/>
        </p:spPr>
        <p:txBody>
          <a:bodyPr vert="horz" wrap="square" lIns="91440" tIns="45720" rIns="9144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2400" dirty="0">
                <a:solidFill>
                  <a:srgbClr val="7F7F7F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実需者の4類型と支援方針</a:t>
            </a:r>
          </a:p>
        </p:txBody>
        <p:extLst mod="1"/>
      </p:sp>
      <p:sp>
        <p:nvSpPr>
          <p:cNvPr id="1400018" name="TextBox 3"/>
          <p:cNvSpPr txBox="1"/>
          <p:nvPr/>
        </p:nvSpPr>
        <p:spPr>
          <a:xfrm>
            <a:off x="1180172" y="461996"/>
            <a:ext cx="3382575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 fontScale="85000" lnSpcReduction="10000"/>
          </a:bodyPr>
          <a:lstStyle/>
          <a:p>
            <a:pPr algn="l">
              <a:defRPr/>
            </a:pPr>
            <a:endParaRPr lang="en-US" sz="1100"/>
          </a:p>
        </p:txBody>
        <p:extLst mod="1"/>
      </p:sp>
      <p:grpSp>
        <p:nvGrpSpPr>
          <p:cNvPr id="1400078" name="Group 7"/>
          <p:cNvGrpSpPr/>
          <p:nvPr/>
        </p:nvGrpSpPr>
        <p:grpSpPr>
          <a:xfrm>
            <a:off x="1191863" y="1893951"/>
            <a:ext cx="2080165" cy="1761173"/>
            <a:chOff x="1191863" y="1893951"/>
            <a:chExt cx="2080165" cy="1761173"/>
          </a:xfrm>
          <a:solidFill>
            <a:schemeClr val="accent1">
              <a:alpha val="100000"/>
            </a:schemeClr>
          </a:solidFill>
        </p:grpSpPr>
        <p:sp>
          <p:nvSpPr>
            <p:cNvPr id="1400096" name="Freeform 8"/>
            <p:cNvSpPr/>
            <p:nvPr/>
          </p:nvSpPr>
          <p:spPr>
            <a:xfrm>
              <a:off x="1191863" y="1893951"/>
              <a:ext cx="2080165" cy="181642"/>
            </a:xfrm>
            <a:custGeom>
              <a:avLst/>
              <a:gdLst/>
              <a:ahLst/>
              <a:cxnLst/>
              <a:rect l="l" t="t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</a:path>
              </a:pathLst>
            </a:custGeom>
            <a:solidFill>
              <a:srgbClr val="7F7F7F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400097" name="Freeform 9"/>
            <p:cNvSpPr/>
            <p:nvPr/>
          </p:nvSpPr>
          <p:spPr>
            <a:xfrm>
              <a:off x="1357313" y="1938528"/>
              <a:ext cx="1749457" cy="1716596"/>
            </a:xfrm>
            <a:custGeom>
              <a:avLst/>
              <a:gdLst/>
              <a:ahLst/>
              <a:cxnLst/>
              <a:rect l="l" t="t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</a:path>
              </a:pathLst>
            </a:custGeom>
            <a:solidFill>
              <a:srgbClr val="EDCEB5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</p:grpSp>
      <p:sp>
        <p:nvSpPr>
          <p:cNvPr id="1400079" name="AutoShape 10"/>
          <p:cNvSpPr/>
          <p:nvPr/>
        </p:nvSpPr>
        <p:spPr>
          <a:xfrm>
            <a:off x="1569449" y="3788739"/>
            <a:ext cx="1325095" cy="400110"/>
          </a:xfrm>
          <a:prstGeom prst="rect">
            <a:avLst/>
          </a:prstGeom>
          <a:noFill/>
        </p:spPr>
        <p:txBody>
          <a:bodyPr vert="horz" wrap="square" lIns="91440" tIns="45720" rIns="91440" bIns="0" rtlCol="0" anchor="t" anchorCtr="0">
            <a:normAutofit/>
          </a:bodyPr>
          <a:lstStyle/>
          <a:p>
            <a:pPr algn="ctr">
              <a:defRPr/>
            </a:pPr>
            <a:r>
              <a:rPr lang="zh-CN" sz="2000" b="1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第1類型</a:t>
            </a:r>
            <a:endParaRPr lang="en-US" sz="1100"/>
          </a:p>
        </p:txBody>
        <p:extLst/>
      </p:sp>
      <p:grpSp>
        <p:nvGrpSpPr>
          <p:cNvPr id="1400080" name="Group 11"/>
          <p:cNvGrpSpPr/>
          <p:nvPr/>
        </p:nvGrpSpPr>
        <p:grpSpPr>
          <a:xfrm>
            <a:off x="3767899" y="1893951"/>
            <a:ext cx="2080165" cy="1761173"/>
            <a:chOff x="3767899" y="1893951"/>
            <a:chExt cx="2080165" cy="1761173"/>
          </a:xfrm>
          <a:solidFill>
            <a:schemeClr val="accent2">
              <a:alpha val="100000"/>
            </a:schemeClr>
          </a:solidFill>
        </p:grpSpPr>
        <p:sp>
          <p:nvSpPr>
            <p:cNvPr id="1400094" name="Freeform 12"/>
            <p:cNvSpPr/>
            <p:nvPr/>
          </p:nvSpPr>
          <p:spPr>
            <a:xfrm>
              <a:off x="3767899" y="1893951"/>
              <a:ext cx="2080165" cy="181642"/>
            </a:xfrm>
            <a:custGeom>
              <a:avLst/>
              <a:gdLst/>
              <a:ahLst/>
              <a:cxnLst/>
              <a:rect l="l" t="t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</a:path>
              </a:pathLst>
            </a:custGeom>
            <a:solidFill>
              <a:srgbClr val="7F7F7F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400095" name="Freeform 13"/>
            <p:cNvSpPr/>
            <p:nvPr/>
          </p:nvSpPr>
          <p:spPr>
            <a:xfrm>
              <a:off x="3933254" y="1938528"/>
              <a:ext cx="1749457" cy="1716596"/>
            </a:xfrm>
            <a:custGeom>
              <a:avLst/>
              <a:gdLst/>
              <a:ahLst/>
              <a:cxnLst/>
              <a:rect l="l" t="t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</a:path>
              </a:pathLst>
            </a:custGeom>
            <a:solidFill>
              <a:srgbClr val="DCA680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</p:grpSp>
      <p:sp>
        <p:nvSpPr>
          <p:cNvPr id="1400081" name="AutoShape 14"/>
          <p:cNvSpPr/>
          <p:nvPr/>
        </p:nvSpPr>
        <p:spPr>
          <a:xfrm>
            <a:off x="4145451" y="3788739"/>
            <a:ext cx="1325095" cy="400110"/>
          </a:xfrm>
          <a:prstGeom prst="rect">
            <a:avLst/>
          </a:prstGeom>
          <a:noFill/>
        </p:spPr>
        <p:txBody>
          <a:bodyPr vert="horz" wrap="square" lIns="91440" tIns="45720" rIns="91440" bIns="0" rtlCol="0" anchor="t" anchorCtr="0">
            <a:normAutofit/>
          </a:bodyPr>
          <a:lstStyle/>
          <a:p>
            <a:pPr algn="ctr">
              <a:defRPr/>
            </a:pPr>
            <a:r>
              <a:rPr lang="zh-CN" sz="2000" b="1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第2類型</a:t>
            </a:r>
            <a:endParaRPr lang="en-US" sz="1100"/>
          </a:p>
        </p:txBody>
        <p:extLst/>
      </p:sp>
      <p:grpSp>
        <p:nvGrpSpPr>
          <p:cNvPr id="1400082" name="Group 15"/>
          <p:cNvGrpSpPr/>
          <p:nvPr/>
        </p:nvGrpSpPr>
        <p:grpSpPr>
          <a:xfrm>
            <a:off x="6343936" y="1893951"/>
            <a:ext cx="2080165" cy="1761173"/>
            <a:chOff x="6343936" y="1893951"/>
            <a:chExt cx="2080165" cy="1761173"/>
          </a:xfrm>
          <a:solidFill>
            <a:schemeClr val="accent3">
              <a:alpha val="100000"/>
            </a:schemeClr>
          </a:solidFill>
        </p:grpSpPr>
        <p:sp>
          <p:nvSpPr>
            <p:cNvPr id="1400092" name="Freeform 16"/>
            <p:cNvSpPr/>
            <p:nvPr/>
          </p:nvSpPr>
          <p:spPr>
            <a:xfrm>
              <a:off x="6343936" y="1893951"/>
              <a:ext cx="2080165" cy="181642"/>
            </a:xfrm>
            <a:custGeom>
              <a:avLst/>
              <a:gdLst/>
              <a:ahLst/>
              <a:cxnLst/>
              <a:rect l="l" t="t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</a:path>
              </a:pathLst>
            </a:custGeom>
            <a:solidFill>
              <a:srgbClr val="7F7F7F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400093" name="Freeform 17"/>
            <p:cNvSpPr/>
            <p:nvPr/>
          </p:nvSpPr>
          <p:spPr>
            <a:xfrm>
              <a:off x="6509290" y="1938528"/>
              <a:ext cx="1749457" cy="1716596"/>
            </a:xfrm>
            <a:custGeom>
              <a:avLst/>
              <a:gdLst/>
              <a:ahLst/>
              <a:cxnLst/>
              <a:rect l="l" t="t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</a:path>
              </a:pathLst>
            </a:custGeom>
            <a:solidFill>
              <a:srgbClr val="D6AC80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</p:grpSp>
      <p:sp>
        <p:nvSpPr>
          <p:cNvPr id="1400083" name="AutoShape 18"/>
          <p:cNvSpPr/>
          <p:nvPr/>
        </p:nvSpPr>
        <p:spPr>
          <a:xfrm>
            <a:off x="6721453" y="3788739"/>
            <a:ext cx="1325095" cy="400110"/>
          </a:xfrm>
          <a:prstGeom prst="rect">
            <a:avLst/>
          </a:prstGeom>
          <a:noFill/>
        </p:spPr>
        <p:txBody>
          <a:bodyPr vert="horz" wrap="square" lIns="91440" tIns="45720" rIns="91440" bIns="0" rtlCol="0" anchor="t" anchorCtr="0">
            <a:normAutofit/>
          </a:bodyPr>
          <a:lstStyle/>
          <a:p>
            <a:pPr algn="ctr">
              <a:defRPr/>
            </a:pPr>
            <a:r>
              <a:rPr lang="zh-CN" sz="2000" b="1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第3類型</a:t>
            </a:r>
            <a:endParaRPr lang="en-US" sz="1100"/>
          </a:p>
        </p:txBody>
        <p:extLst/>
      </p:sp>
      <p:grpSp>
        <p:nvGrpSpPr>
          <p:cNvPr id="1400084" name="Group 19"/>
          <p:cNvGrpSpPr/>
          <p:nvPr/>
        </p:nvGrpSpPr>
        <p:grpSpPr>
          <a:xfrm>
            <a:off x="8919876" y="1893951"/>
            <a:ext cx="2080165" cy="1761173"/>
            <a:chOff x="8919876" y="1893951"/>
            <a:chExt cx="2080165" cy="1761173"/>
          </a:xfrm>
          <a:solidFill>
            <a:schemeClr val="accent4">
              <a:alpha val="100000"/>
            </a:schemeClr>
          </a:solidFill>
        </p:grpSpPr>
        <p:sp>
          <p:nvSpPr>
            <p:cNvPr id="1400090" name="Freeform 20"/>
            <p:cNvSpPr/>
            <p:nvPr/>
          </p:nvSpPr>
          <p:spPr>
            <a:xfrm>
              <a:off x="8919876" y="1893951"/>
              <a:ext cx="2080165" cy="181642"/>
            </a:xfrm>
            <a:custGeom>
              <a:avLst/>
              <a:gdLst/>
              <a:ahLst/>
              <a:cxnLst/>
              <a:rect l="l" t="t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</a:path>
              </a:pathLst>
            </a:custGeom>
            <a:solidFill>
              <a:srgbClr val="7F7F7F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400091" name="Freeform 21"/>
            <p:cNvSpPr/>
            <p:nvPr/>
          </p:nvSpPr>
          <p:spPr>
            <a:xfrm>
              <a:off x="9085326" y="1938528"/>
              <a:ext cx="1749457" cy="1716596"/>
            </a:xfrm>
            <a:custGeom>
              <a:avLst/>
              <a:gdLst/>
              <a:ahLst/>
              <a:cxnLst/>
              <a:rect l="l" t="t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</a:path>
              </a:pathLst>
            </a:custGeom>
            <a:solidFill>
              <a:srgbClr val="C08472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</p:grpSp>
      <p:sp>
        <p:nvSpPr>
          <p:cNvPr id="1400085" name="AutoShape 22"/>
          <p:cNvSpPr/>
          <p:nvPr/>
        </p:nvSpPr>
        <p:spPr>
          <a:xfrm>
            <a:off x="9297456" y="3788739"/>
            <a:ext cx="1325095" cy="400110"/>
          </a:xfrm>
          <a:prstGeom prst="rect">
            <a:avLst/>
          </a:prstGeom>
          <a:noFill/>
        </p:spPr>
        <p:txBody>
          <a:bodyPr vert="horz" wrap="square" lIns="91440" tIns="45720" rIns="91440" bIns="0" rtlCol="0" anchor="t" anchorCtr="0">
            <a:normAutofit/>
          </a:bodyPr>
          <a:lstStyle/>
          <a:p>
            <a:pPr algn="ctr">
              <a:defRPr/>
            </a:pPr>
            <a:r>
              <a:rPr lang="zh-CN" sz="2000" b="1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第4類型</a:t>
            </a:r>
            <a:endParaRPr lang="en-US" sz="1100"/>
          </a:p>
        </p:txBody>
        <p:extLst/>
      </p:sp>
      <p:sp>
        <p:nvSpPr>
          <p:cNvPr id="1400086" name="AutoShape 23"/>
          <p:cNvSpPr/>
          <p:nvPr/>
        </p:nvSpPr>
        <p:spPr>
          <a:xfrm>
            <a:off x="1315932" y="4304164"/>
            <a:ext cx="1832128" cy="1126462"/>
          </a:xfrm>
          <a:prstGeom prst="rect">
            <a:avLst/>
          </a:prstGeom>
          <a:noFill/>
        </p:spPr>
        <p:txBody>
          <a:bodyPr vert="horz" wrap="square" lIns="91440" tIns="45720" rIns="91440" bIns="0" rtlCol="0" anchor="t" anchorCtr="0">
            <a:normAutofit/>
          </a:bodyPr>
          <a:lstStyle/>
          <a:p>
            <a:pPr algn="just">
              <a:defRPr/>
            </a:pPr>
            <a:r>
              <a:rPr lang="zh-CN" sz="1400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地元産の飼料用米に強いこだわりを持つ畜産農家。</a:t>
            </a:r>
          </a:p>
        </p:txBody>
        <p:extLst/>
      </p:sp>
      <p:sp>
        <p:nvSpPr>
          <p:cNvPr id="1400087" name="AutoShape 24"/>
          <p:cNvSpPr/>
          <p:nvPr/>
        </p:nvSpPr>
        <p:spPr>
          <a:xfrm>
            <a:off x="3891934" y="4304164"/>
            <a:ext cx="1832128" cy="1126462"/>
          </a:xfrm>
          <a:prstGeom prst="rect">
            <a:avLst/>
          </a:prstGeom>
          <a:noFill/>
        </p:spPr>
        <p:txBody>
          <a:bodyPr vert="horz" wrap="square" lIns="91440" tIns="45720" rIns="91440" bIns="0" rtlCol="0" anchor="t" anchorCtr="0">
            <a:normAutofit/>
          </a:bodyPr>
          <a:lstStyle/>
          <a:p>
            <a:pPr algn="just">
              <a:defRPr/>
            </a:pPr>
            <a:r>
              <a:rPr lang="zh-CN" sz="1400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国産米の利用を重視し、備蓄米放出分も活用する層。</a:t>
            </a:r>
          </a:p>
        </p:txBody>
        <p:extLst/>
      </p:sp>
      <p:sp>
        <p:nvSpPr>
          <p:cNvPr id="1400088" name="AutoShape 25"/>
          <p:cNvSpPr/>
          <p:nvPr/>
        </p:nvSpPr>
        <p:spPr>
          <a:xfrm>
            <a:off x="6467936" y="4304164"/>
            <a:ext cx="1832128" cy="1126462"/>
          </a:xfrm>
          <a:prstGeom prst="rect">
            <a:avLst/>
          </a:prstGeom>
          <a:noFill/>
        </p:spPr>
        <p:txBody>
          <a:bodyPr vert="horz" wrap="square" lIns="91440" tIns="45720" rIns="91440" bIns="0" rtlCol="0" anchor="t" anchorCtr="0">
            <a:normAutofit/>
          </a:bodyPr>
          <a:lstStyle/>
          <a:p>
            <a:pPr algn="just">
              <a:defRPr/>
            </a:pPr>
            <a:r>
              <a:rPr lang="zh-CN" sz="1400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国産米とMA米を併用し、安定調達を図る実需者。</a:t>
            </a:r>
          </a:p>
        </p:txBody>
        <p:extLst/>
      </p:sp>
      <p:sp>
        <p:nvSpPr>
          <p:cNvPr id="1400089" name="AutoShape 26"/>
          <p:cNvSpPr/>
          <p:nvPr/>
        </p:nvSpPr>
        <p:spPr>
          <a:xfrm>
            <a:off x="9043938" y="4304164"/>
            <a:ext cx="1832128" cy="1126462"/>
          </a:xfrm>
          <a:prstGeom prst="rect">
            <a:avLst/>
          </a:prstGeom>
          <a:noFill/>
        </p:spPr>
        <p:txBody>
          <a:bodyPr vert="horz" wrap="square" lIns="91440" tIns="45720" rIns="91440" bIns="0" rtlCol="0" anchor="t" anchorCtr="0">
            <a:normAutofit/>
          </a:bodyPr>
          <a:lstStyle/>
          <a:p>
            <a:pPr algn="just">
              <a:defRPr/>
            </a:pPr>
            <a:r>
              <a:rPr lang="zh-CN" sz="1400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価格を最優先し、代替原料を柔軟に利用する層。</a:t>
            </a:r>
          </a:p>
        </p:txBody>
        <p:extLst/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[number:text]"/>
          <p:cNvSpPr/>
          <p:nvPr/>
        </p:nvSpPr>
        <p:spPr>
          <a:xfrm>
            <a:off x="1254600" y="2672640"/>
            <a:ext cx="203760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US" sz="6600" b="1" u="none" strike="noStrike">
                <a:solidFill>
                  <a:srgbClr val="1338FD"/>
                </a:solidFill>
                <a:effectLst/>
                <a:uFillTx/>
                <a:latin typeface="Noto Sans SC"/>
                <a:ea typeface="Noto Sans SC"/>
              </a:rPr>
              <a:t>05</a:t>
            </a:r>
            <a:endParaRPr lang="en-US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[title:text]"/>
          <p:cNvSpPr/>
          <p:nvPr/>
        </p:nvSpPr>
        <p:spPr>
          <a:xfrm>
            <a:off x="4323960" y="2411640"/>
            <a:ext cx="7013880" cy="17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normAutofit/>
          </a:bodyPr>
          <a:lstStyle/>
          <a:p>
            <a:pPr defTabSz="914400">
              <a:lnSpc>
                <a:spcPct val="120000"/>
              </a:lnSpc>
            </a:pPr>
            <a:r>
              <a:rPr lang="zh-CN" sz="4050" b="1" u="none" strike="noStrike">
                <a:solidFill>
                  <a:srgbClr val="1F1F1F"/>
                </a:solidFill>
                <a:effectLst/>
                <a:uFillTx/>
                <a:latin typeface="Noto Sans SC"/>
                <a:ea typeface="Noto Sans SC"/>
              </a:rPr>
              <a:t>耕畜連携と技術開発</a:t>
            </a:r>
            <a:endParaRPr lang="en-US" sz="4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7092556" y="1559288"/>
            <a:ext cx="4492828" cy="4492828"/>
          </a:xfrm>
          <a:prstGeom prst="roundRect">
            <a:avLst/>
          </a:prstGeom>
        </p:spPr>
        <p:extLst/>
      </p:pic>
      <p:sp>
        <p:nvSpPr>
          <p:cNvPr id="5" name="Freeform 5"/>
          <p:cNvSpPr/>
          <p:nvPr/>
        </p:nvSpPr>
        <p:spPr>
          <a:xfrm>
            <a:off x="539110" y="148837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6" name="TextBox 6"/>
          <p:cNvSpPr txBox="1"/>
          <p:nvPr/>
        </p:nvSpPr>
        <p:spPr>
          <a:xfrm>
            <a:off x="739477" y="1370655"/>
            <a:ext cx="1111026" cy="16154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  <p:extLst/>
      </p:sp>
      <p:sp>
        <p:nvSpPr>
          <p:cNvPr id="7" name="Freeform 7"/>
          <p:cNvSpPr/>
          <p:nvPr/>
        </p:nvSpPr>
        <p:spPr>
          <a:xfrm>
            <a:off x="539110" y="320584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8" name="TextBox 8"/>
          <p:cNvSpPr txBox="1"/>
          <p:nvPr/>
        </p:nvSpPr>
        <p:spPr>
          <a:xfrm>
            <a:off x="739477" y="3088125"/>
            <a:ext cx="1111026" cy="16154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  <p:extLst/>
      </p:sp>
      <p:sp>
        <p:nvSpPr>
          <p:cNvPr id="9" name="Freeform 9"/>
          <p:cNvSpPr/>
          <p:nvPr/>
        </p:nvSpPr>
        <p:spPr>
          <a:xfrm>
            <a:off x="539110" y="4984278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10" name="TextBox 10"/>
          <p:cNvSpPr txBox="1"/>
          <p:nvPr/>
        </p:nvSpPr>
        <p:spPr>
          <a:xfrm>
            <a:off x="739477" y="4866556"/>
            <a:ext cx="1111026" cy="161544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775" b="1">
                <a:solidFill>
                  <a:schemeClr val="lt1"/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  <p:extLst/>
      </p:sp>
      <p:sp>
        <p:nvSpPr>
          <p:cNvPr id="11" name="TextBox 11"/>
          <p:cNvSpPr txBox="1"/>
          <p:nvPr/>
        </p:nvSpPr>
        <p:spPr>
          <a:xfrm>
            <a:off x="2248535" y="1715158"/>
            <a:ext cx="4235703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堆肥のペレット化と機械による効率的な散布を推進。</a:t>
            </a:r>
          </a:p>
        </p:txBody>
        <p:extLst/>
      </p:sp>
      <p:sp>
        <p:nvSpPr>
          <p:cNvPr id="12" name="TextBox 12"/>
          <p:cNvSpPr txBox="1"/>
          <p:nvPr/>
        </p:nvSpPr>
        <p:spPr>
          <a:xfrm>
            <a:off x="2248535" y="1250513"/>
            <a:ext cx="4219575" cy="6286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75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堆肥活用</a:t>
            </a:r>
          </a:p>
        </p:txBody>
        <p:extLst/>
      </p:sp>
      <p:sp>
        <p:nvSpPr>
          <p:cNvPr id="13" name="TextBox 13"/>
          <p:cNvSpPr txBox="1"/>
          <p:nvPr/>
        </p:nvSpPr>
        <p:spPr>
          <a:xfrm>
            <a:off x="2248535" y="3368732"/>
            <a:ext cx="4235703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北陸193号、</a:t>
            </a:r>
            <a:r>
              <a:rPr lang="ja-JP" altLang="en-US" sz="15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おおなり</a:t>
            </a:r>
            <a:r>
              <a:rPr lang="en-US" sz="15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、</a:t>
            </a:r>
            <a:r>
              <a:rPr lang="ja-JP" altLang="en-US" sz="15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たかなり等</a:t>
            </a:r>
            <a:r>
              <a:rPr lang="en-US" sz="1500" dirty="0" err="1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の多収品種の普及拡大</a:t>
            </a:r>
            <a:r>
              <a:rPr lang="en-US" sz="1500" dirty="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。</a:t>
            </a:r>
          </a:p>
        </p:txBody>
        <p:extLst mod="1"/>
      </p:sp>
      <p:sp>
        <p:nvSpPr>
          <p:cNvPr id="14" name="TextBox 14"/>
          <p:cNvSpPr txBox="1"/>
          <p:nvPr/>
        </p:nvSpPr>
        <p:spPr>
          <a:xfrm>
            <a:off x="2248535" y="2928472"/>
            <a:ext cx="4219575" cy="6286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75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多収品種</a:t>
            </a:r>
          </a:p>
        </p:txBody>
        <p:extLst/>
      </p:sp>
      <p:sp>
        <p:nvSpPr>
          <p:cNvPr id="15" name="TextBox 15"/>
          <p:cNvSpPr txBox="1"/>
          <p:nvPr/>
        </p:nvSpPr>
        <p:spPr>
          <a:xfrm>
            <a:off x="2248535" y="5134585"/>
            <a:ext cx="4235703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もみ米低温保管や、二次休眠特性を持つ品種の開発。</a:t>
            </a:r>
          </a:p>
        </p:txBody>
        <p:extLst/>
      </p:sp>
      <p:sp>
        <p:nvSpPr>
          <p:cNvPr id="16" name="TextBox 16"/>
          <p:cNvSpPr txBox="1"/>
          <p:nvPr/>
        </p:nvSpPr>
        <p:spPr>
          <a:xfrm>
            <a:off x="2248535" y="4694325"/>
            <a:ext cx="4219575" cy="6286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575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保管と備蓄性</a:t>
            </a:r>
          </a:p>
        </p:txBody>
        <p:extLst/>
      </p:sp>
      <p:sp>
        <p:nvSpPr>
          <p:cNvPr id="400015" name="TextBox 17"/>
          <p:cNvSpPr txBox="1"/>
          <p:nvPr/>
        </p:nvSpPr>
        <p:spPr>
          <a:xfrm>
            <a:off x="316089" y="167322"/>
            <a:ext cx="10442222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r>
              <a:rPr lang="zh-CN" sz="2400" dirty="0">
                <a:solidFill>
                  <a:srgbClr val="7F7F7F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耕畜連携の推進と技術的課題</a:t>
            </a:r>
          </a:p>
        </p:txBody>
        <p:extLst mod="1"/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[number:text]"/>
          <p:cNvSpPr/>
          <p:nvPr/>
        </p:nvSpPr>
        <p:spPr>
          <a:xfrm>
            <a:off x="1254600" y="2672640"/>
            <a:ext cx="203760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US" sz="6600" b="1" u="none" strike="noStrike">
                <a:solidFill>
                  <a:srgbClr val="1338FD"/>
                </a:solidFill>
                <a:effectLst/>
                <a:uFillTx/>
                <a:latin typeface="Noto Sans SC"/>
                <a:ea typeface="Noto Sans SC"/>
              </a:rPr>
              <a:t>06</a:t>
            </a:r>
            <a:endParaRPr lang="en-US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[title:text]"/>
          <p:cNvSpPr/>
          <p:nvPr/>
        </p:nvSpPr>
        <p:spPr>
          <a:xfrm>
            <a:off x="4323960" y="2411640"/>
            <a:ext cx="7013880" cy="17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normAutofit/>
          </a:bodyPr>
          <a:lstStyle/>
          <a:p>
            <a:pPr defTabSz="914400">
              <a:lnSpc>
                <a:spcPct val="120000"/>
              </a:lnSpc>
            </a:pPr>
            <a:r>
              <a:rPr lang="zh-CN" sz="4050" b="1" u="none" strike="noStrike">
                <a:solidFill>
                  <a:srgbClr val="1F1F1F"/>
                </a:solidFill>
                <a:effectLst/>
                <a:uFillTx/>
                <a:latin typeface="Noto Sans SC"/>
                <a:ea typeface="Noto Sans SC"/>
              </a:rPr>
              <a:t>MA米の取り扱いと備蓄政策</a:t>
            </a:r>
            <a:endParaRPr lang="en-US" sz="4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004" name="AutoShape 2"/>
          <p:cNvSpPr/>
          <p:nvPr/>
        </p:nvSpPr>
        <p:spPr>
          <a:xfrm>
            <a:off x="0" y="242221"/>
            <a:ext cx="196948" cy="390825"/>
          </a:xfrm>
          <a:prstGeom prst="rect">
            <a:avLst/>
          </a:prstGeom>
          <a:solidFill>
            <a:schemeClr val="accent4">
              <a:alpha val="10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3" name="TextBox 3"/>
          <p:cNvSpPr txBox="1"/>
          <p:nvPr/>
        </p:nvSpPr>
        <p:spPr>
          <a:xfrm>
            <a:off x="1012430" y="2032025"/>
            <a:ext cx="2995145" cy="112166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MA米の多角的活用</a:t>
            </a:r>
          </a:p>
        </p:txBody>
        <p:extLst/>
      </p:sp>
      <p:sp>
        <p:nvSpPr>
          <p:cNvPr id="4" name="TextBox 4"/>
          <p:cNvSpPr txBox="1"/>
          <p:nvPr/>
        </p:nvSpPr>
        <p:spPr>
          <a:xfrm>
            <a:off x="1012430" y="3022089"/>
            <a:ext cx="2995145" cy="2484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約80万トンのMA米を飼料用・食用の両面で戦略的に活用。</a:t>
            </a:r>
          </a:p>
        </p:txBody>
        <p:extLst/>
      </p:sp>
      <p:sp>
        <p:nvSpPr>
          <p:cNvPr id="5" name="TextBox 5"/>
          <p:cNvSpPr txBox="1"/>
          <p:nvPr/>
        </p:nvSpPr>
        <p:spPr>
          <a:xfrm>
            <a:off x="4564094" y="2032025"/>
            <a:ext cx="2995145" cy="112166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備蓄の民間移行</a:t>
            </a:r>
          </a:p>
        </p:txBody>
        <p:extLst/>
      </p:sp>
      <p:sp>
        <p:nvSpPr>
          <p:cNvPr id="6" name="TextBox 6"/>
          <p:cNvSpPr txBox="1"/>
          <p:nvPr/>
        </p:nvSpPr>
        <p:spPr>
          <a:xfrm>
            <a:off x="4564094" y="3022089"/>
            <a:ext cx="3061033" cy="2484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20万トン規模を回転備蓄型の民間備蓄へ移行させる。</a:t>
            </a:r>
          </a:p>
        </p:txBody>
        <p:extLst/>
      </p:sp>
      <p:sp>
        <p:nvSpPr>
          <p:cNvPr id="7" name="TextBox 7"/>
          <p:cNvSpPr txBox="1"/>
          <p:nvPr/>
        </p:nvSpPr>
        <p:spPr>
          <a:xfrm>
            <a:off x="8329091" y="2032025"/>
            <a:ext cx="2995145" cy="112166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325" b="1">
                <a:solidFill>
                  <a:schemeClr val="accent1"/>
                </a:solidFill>
                <a:latin typeface="Microsoft Yahei"/>
                <a:ea typeface="Microsoft Yahei"/>
                <a:cs typeface="Microsoft Yahei"/>
              </a:rPr>
              <a:t>国の備蓄削減</a:t>
            </a:r>
          </a:p>
        </p:txBody>
        <p:extLst/>
      </p:sp>
      <p:sp>
        <p:nvSpPr>
          <p:cNvPr id="8" name="TextBox 8"/>
          <p:cNvSpPr txBox="1"/>
          <p:nvPr/>
        </p:nvSpPr>
        <p:spPr>
          <a:xfrm>
            <a:off x="8329091" y="3022089"/>
            <a:ext cx="3074211" cy="2484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/>
                </a:solidFill>
                <a:latin typeface="Microsoft Yahei"/>
                <a:ea typeface="Microsoft Yahei"/>
                <a:cs typeface="Microsoft Yahei"/>
              </a:rPr>
              <a:t>国の備蓄水準を100万トンから80万トンへ実質的に削減。</a:t>
            </a:r>
          </a:p>
        </p:txBody>
        <p:extLst/>
      </p:sp>
      <p:sp>
        <p:nvSpPr>
          <p:cNvPr id="400005" name="TextBox 9"/>
          <p:cNvSpPr txBox="1"/>
          <p:nvPr/>
        </p:nvSpPr>
        <p:spPr>
          <a:xfrm>
            <a:off x="126609" y="242221"/>
            <a:ext cx="3977799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/>
            <a:r>
              <a:rPr lang="zh-CN" sz="2000" dirty="0">
                <a:solidFill>
                  <a:schemeClr val="dk1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MA米の活用と備蓄体制の再編</a:t>
            </a:r>
          </a:p>
        </p:txBody>
        <p:extLst mod="1"/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[number:text]"/>
          <p:cNvSpPr/>
          <p:nvPr/>
        </p:nvSpPr>
        <p:spPr>
          <a:xfrm>
            <a:off x="1254600" y="2672640"/>
            <a:ext cx="203760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US" sz="6600" b="1" u="none" strike="noStrike">
                <a:solidFill>
                  <a:srgbClr val="1338FD"/>
                </a:solidFill>
                <a:effectLst/>
                <a:uFillTx/>
                <a:latin typeface="Noto Sans SC"/>
                <a:ea typeface="Noto Sans SC"/>
              </a:rPr>
              <a:t>07</a:t>
            </a:r>
            <a:endParaRPr lang="en-US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[title:text]"/>
          <p:cNvSpPr/>
          <p:nvPr/>
        </p:nvSpPr>
        <p:spPr>
          <a:xfrm>
            <a:off x="4323960" y="2411640"/>
            <a:ext cx="7013880" cy="17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normAutofit/>
          </a:bodyPr>
          <a:lstStyle/>
          <a:p>
            <a:pPr defTabSz="914400">
              <a:lnSpc>
                <a:spcPct val="120000"/>
              </a:lnSpc>
            </a:pPr>
            <a:r>
              <a:rPr lang="zh-CN" sz="4050" b="1" u="none" strike="noStrike">
                <a:solidFill>
                  <a:srgbClr val="1F1F1F"/>
                </a:solidFill>
                <a:effectLst/>
                <a:uFillTx/>
                <a:latin typeface="Noto Sans SC"/>
                <a:ea typeface="Noto Sans SC"/>
              </a:rPr>
              <a:t>今後のスケジュールとまとめ</a:t>
            </a:r>
            <a:endParaRPr lang="en-US" sz="4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75EB7-BC1A-811F-2974-BEF9914F0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[title:text]">
            <a:extLst>
              <a:ext uri="{FF2B5EF4-FFF2-40B4-BE49-F238E27FC236}">
                <a16:creationId xmlns:a16="http://schemas.microsoft.com/office/drawing/2014/main" id="{90AA955A-A996-0CCD-29AC-D3C4E1040E30}"/>
              </a:ext>
            </a:extLst>
          </p:cNvPr>
          <p:cNvSpPr/>
          <p:nvPr/>
        </p:nvSpPr>
        <p:spPr>
          <a:xfrm>
            <a:off x="119336" y="102334"/>
            <a:ext cx="11523307" cy="30233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ja-JP" altLang="en-US" dirty="0"/>
              <a:t>今後のスケジュール</a:t>
            </a:r>
          </a:p>
        </p:txBody>
      </p:sp>
      <p:sp>
        <p:nvSpPr>
          <p:cNvPr id="3" name="[items.1.content:body]">
            <a:extLst>
              <a:ext uri="{FF2B5EF4-FFF2-40B4-BE49-F238E27FC236}">
                <a16:creationId xmlns:a16="http://schemas.microsoft.com/office/drawing/2014/main" id="{AA037CC5-4D39-04E8-63DA-DCA8F840BB00}"/>
              </a:ext>
            </a:extLst>
          </p:cNvPr>
          <p:cNvSpPr/>
          <p:nvPr/>
        </p:nvSpPr>
        <p:spPr>
          <a:xfrm>
            <a:off x="222793" y="989212"/>
            <a:ext cx="5769750" cy="2434998"/>
          </a:xfrm>
          <a:prstGeom prst="roundRect">
            <a:avLst>
              <a:gd name="adj" fmla="val 638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0" rIns="144000" bIns="360000" rtlCol="0" anchor="t">
            <a:normAutofit/>
          </a:bodyPr>
          <a:lstStyle/>
          <a:p>
            <a:pPr algn="l">
              <a:lnSpc>
                <a:spcPct val="120000"/>
              </a:lnSpc>
              <a:spcAft>
                <a:spcPts val="300"/>
              </a:spcAft>
            </a:pPr>
            <a:r>
              <a:rPr kumimoji="1" lang="ja-JP" altLang="en-US" sz="1600" dirty="0">
                <a:solidFill>
                  <a:schemeClr val="tx2"/>
                </a:solidFill>
              </a:rPr>
              <a:t>政策提案の最終取りまとめを行い、対外的に発表予定。</a:t>
            </a:r>
          </a:p>
        </p:txBody>
      </p:sp>
      <p:sp>
        <p:nvSpPr>
          <p:cNvPr id="5" name="[items.1.title:text]">
            <a:extLst>
              <a:ext uri="{FF2B5EF4-FFF2-40B4-BE49-F238E27FC236}">
                <a16:creationId xmlns:a16="http://schemas.microsoft.com/office/drawing/2014/main" id="{4FCBB201-A7C1-6C82-BADC-4CEC69458F41}"/>
              </a:ext>
            </a:extLst>
          </p:cNvPr>
          <p:cNvSpPr/>
          <p:nvPr/>
        </p:nvSpPr>
        <p:spPr>
          <a:xfrm>
            <a:off x="479376" y="759464"/>
            <a:ext cx="5218462" cy="4290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bliqueBottomRight"/>
            <a:lightRig rig="flat" dir="t"/>
          </a:scene3d>
          <a:sp3d extrusionH="317500" contourW="19050" prstMaterial="matte"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kumimoji="1" lang="ja-JP" altLang="en-US" dirty="0">
                <a:solidFill>
                  <a:schemeClr val="tx1"/>
                </a:solidFill>
              </a:rPr>
              <a:t>5月末まで</a:t>
            </a:r>
          </a:p>
        </p:txBody>
      </p:sp>
      <p:sp>
        <p:nvSpPr>
          <p:cNvPr id="6" name="[items.2.content:body]">
            <a:extLst>
              <a:ext uri="{FF2B5EF4-FFF2-40B4-BE49-F238E27FC236}">
                <a16:creationId xmlns:a16="http://schemas.microsoft.com/office/drawing/2014/main" id="{CFFF9D21-46E3-DFC5-22F6-8B1B75923C56}"/>
              </a:ext>
            </a:extLst>
          </p:cNvPr>
          <p:cNvSpPr/>
          <p:nvPr/>
        </p:nvSpPr>
        <p:spPr>
          <a:xfrm>
            <a:off x="6199457" y="989212"/>
            <a:ext cx="5769750" cy="2434998"/>
          </a:xfrm>
          <a:prstGeom prst="roundRect">
            <a:avLst>
              <a:gd name="adj" fmla="val 638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0" rIns="144000" bIns="360000" rtlCol="0" anchor="t">
            <a:normAutofit/>
          </a:bodyPr>
          <a:lstStyle/>
          <a:p>
            <a:pPr algn="l">
              <a:lnSpc>
                <a:spcPct val="120000"/>
              </a:lnSpc>
              <a:spcAft>
                <a:spcPts val="300"/>
              </a:spcAft>
            </a:pPr>
            <a:r>
              <a:rPr kumimoji="1" lang="ja-JP" altLang="en-US" sz="1600" dirty="0">
                <a:solidFill>
                  <a:schemeClr val="tx1"/>
                </a:solidFill>
              </a:rPr>
              <a:t>政府の「骨太の方針」への反映と全国意見交換会の開催。</a:t>
            </a:r>
          </a:p>
        </p:txBody>
      </p:sp>
      <p:sp>
        <p:nvSpPr>
          <p:cNvPr id="7" name="[items.2.title:text]">
            <a:extLst>
              <a:ext uri="{FF2B5EF4-FFF2-40B4-BE49-F238E27FC236}">
                <a16:creationId xmlns:a16="http://schemas.microsoft.com/office/drawing/2014/main" id="{3B617063-C207-E9F3-CFBD-9DCCC4129A88}"/>
              </a:ext>
            </a:extLst>
          </p:cNvPr>
          <p:cNvSpPr/>
          <p:nvPr/>
        </p:nvSpPr>
        <p:spPr>
          <a:xfrm>
            <a:off x="6456040" y="759464"/>
            <a:ext cx="5218462" cy="4290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bliqueBottomRight"/>
            <a:lightRig rig="flat" dir="t"/>
          </a:scene3d>
          <a:sp3d extrusionH="317500" contourW="19050" prstMaterial="matte"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kumimoji="1" lang="ja-JP" altLang="en-US" dirty="0">
                <a:solidFill>
                  <a:schemeClr val="tx1"/>
                </a:solidFill>
              </a:rPr>
              <a:t>6月中</a:t>
            </a:r>
          </a:p>
        </p:txBody>
      </p:sp>
      <p:sp>
        <p:nvSpPr>
          <p:cNvPr id="8" name="[items.3.content:body]">
            <a:extLst>
              <a:ext uri="{FF2B5EF4-FFF2-40B4-BE49-F238E27FC236}">
                <a16:creationId xmlns:a16="http://schemas.microsoft.com/office/drawing/2014/main" id="{4D375D11-2C07-BFD2-1EAF-CAE823366A62}"/>
              </a:ext>
            </a:extLst>
          </p:cNvPr>
          <p:cNvSpPr/>
          <p:nvPr/>
        </p:nvSpPr>
        <p:spPr>
          <a:xfrm>
            <a:off x="222793" y="3919123"/>
            <a:ext cx="5769750" cy="2434998"/>
          </a:xfrm>
          <a:prstGeom prst="roundRect">
            <a:avLst>
              <a:gd name="adj" fmla="val 638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0" rIns="144000" bIns="360000" rtlCol="0" anchor="t">
            <a:normAutofit/>
          </a:bodyPr>
          <a:lstStyle/>
          <a:p>
            <a:pPr algn="l">
              <a:lnSpc>
                <a:spcPct val="120000"/>
              </a:lnSpc>
              <a:spcAft>
                <a:spcPts val="300"/>
              </a:spcAft>
            </a:pPr>
            <a:r>
              <a:rPr kumimoji="1" lang="ja-JP" altLang="en-US" sz="1600" dirty="0">
                <a:solidFill>
                  <a:schemeClr val="tx2"/>
                </a:solidFill>
              </a:rPr>
              <a:t>来年度概算要求に向けた具体的な支援単価の盛り込み。</a:t>
            </a:r>
          </a:p>
        </p:txBody>
      </p:sp>
      <p:sp>
        <p:nvSpPr>
          <p:cNvPr id="9" name="[items.3.title:text]">
            <a:extLst>
              <a:ext uri="{FF2B5EF4-FFF2-40B4-BE49-F238E27FC236}">
                <a16:creationId xmlns:a16="http://schemas.microsoft.com/office/drawing/2014/main" id="{24E99F3B-D1CB-7F32-1679-3386F13BEBE3}"/>
              </a:ext>
            </a:extLst>
          </p:cNvPr>
          <p:cNvSpPr/>
          <p:nvPr/>
        </p:nvSpPr>
        <p:spPr>
          <a:xfrm>
            <a:off x="479376" y="3689375"/>
            <a:ext cx="5218462" cy="4290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bliqueBottomRight"/>
            <a:lightRig rig="flat" dir="t"/>
          </a:scene3d>
          <a:sp3d extrusionH="317500" contourW="19050" prstMaterial="matte"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kumimoji="1" lang="ja-JP" altLang="en-US" dirty="0">
                <a:solidFill>
                  <a:schemeClr val="tx1"/>
                </a:solidFill>
              </a:rPr>
              <a:t>8月中</a:t>
            </a:r>
          </a:p>
        </p:txBody>
      </p:sp>
      <p:sp>
        <p:nvSpPr>
          <p:cNvPr id="13" name="[items.4.content:body]">
            <a:extLst>
              <a:ext uri="{FF2B5EF4-FFF2-40B4-BE49-F238E27FC236}">
                <a16:creationId xmlns:a16="http://schemas.microsoft.com/office/drawing/2014/main" id="{3B3C9E09-9537-37FE-FE20-B071337CD583}"/>
              </a:ext>
            </a:extLst>
          </p:cNvPr>
          <p:cNvSpPr/>
          <p:nvPr/>
        </p:nvSpPr>
        <p:spPr>
          <a:xfrm>
            <a:off x="6199457" y="3919123"/>
            <a:ext cx="5769750" cy="2434998"/>
          </a:xfrm>
          <a:prstGeom prst="roundRect">
            <a:avLst>
              <a:gd name="adj" fmla="val 6382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360000" rIns="144000" bIns="360000" rtlCol="0" anchor="t">
            <a:norm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kumimoji="1" lang="ja-JP" altLang="en-US" sz="1600" dirty="0">
                <a:solidFill>
                  <a:schemeClr val="tx1"/>
                </a:solidFill>
                <a:latin typeface="+mn-ea"/>
              </a:rPr>
              <a:t>農水省による成案作成および施策の着実な実行。</a:t>
            </a:r>
          </a:p>
        </p:txBody>
      </p:sp>
      <p:sp>
        <p:nvSpPr>
          <p:cNvPr id="14" name="[items.4.title:text]">
            <a:extLst>
              <a:ext uri="{FF2B5EF4-FFF2-40B4-BE49-F238E27FC236}">
                <a16:creationId xmlns:a16="http://schemas.microsoft.com/office/drawing/2014/main" id="{039345CD-89BF-5335-71E3-5147F3A93599}"/>
              </a:ext>
            </a:extLst>
          </p:cNvPr>
          <p:cNvSpPr/>
          <p:nvPr/>
        </p:nvSpPr>
        <p:spPr>
          <a:xfrm>
            <a:off x="6456040" y="3689375"/>
            <a:ext cx="5218462" cy="42905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bliqueBottomRight"/>
            <a:lightRig rig="flat" dir="t"/>
          </a:scene3d>
          <a:sp3d extrusionH="317500" contourW="19050" prstMaterial="matte">
            <a:extrusionClr>
              <a:schemeClr val="tx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72000" rtlCol="0" anchor="ctr"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300"/>
              </a:spcAft>
            </a:pPr>
            <a:r>
              <a:rPr kumimoji="1" lang="ja-JP" altLang="en-US" dirty="0">
                <a:solidFill>
                  <a:schemeClr val="tx1"/>
                </a:solidFill>
              </a:rPr>
              <a:t>通年</a:t>
            </a:r>
          </a:p>
        </p:txBody>
      </p:sp>
      <p:sp>
        <p:nvSpPr>
          <p:cNvPr id="15" name="[items.1.index:text]">
            <a:extLst>
              <a:ext uri="{FF2B5EF4-FFF2-40B4-BE49-F238E27FC236}">
                <a16:creationId xmlns:a16="http://schemas.microsoft.com/office/drawing/2014/main" id="{7F7524D3-A94E-5E5C-A82E-B7119C1FEDE6}"/>
              </a:ext>
            </a:extLst>
          </p:cNvPr>
          <p:cNvSpPr txBox="1"/>
          <p:nvPr/>
        </p:nvSpPr>
        <p:spPr>
          <a:xfrm>
            <a:off x="3484891" y="2832228"/>
            <a:ext cx="2608406" cy="7663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  <a:spcAft>
                <a:spcPts val="300"/>
              </a:spcAft>
            </a:pPr>
            <a:r>
              <a:rPr kumimoji="1" lang="en-US" altLang="ja-JP" sz="4000" dirty="0">
                <a:solidFill>
                  <a:schemeClr val="bg1"/>
                </a:solidFill>
                <a:latin typeface="+mn-ea"/>
              </a:rPr>
              <a:t>01</a:t>
            </a:r>
            <a:endParaRPr kumimoji="1" lang="ja-JP" altLang="en-US" sz="4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[items.2.index:text]">
            <a:extLst>
              <a:ext uri="{FF2B5EF4-FFF2-40B4-BE49-F238E27FC236}">
                <a16:creationId xmlns:a16="http://schemas.microsoft.com/office/drawing/2014/main" id="{E1B9C963-31BD-618B-0CEB-A6E61493FD9D}"/>
              </a:ext>
            </a:extLst>
          </p:cNvPr>
          <p:cNvSpPr txBox="1"/>
          <p:nvPr/>
        </p:nvSpPr>
        <p:spPr>
          <a:xfrm>
            <a:off x="9464258" y="2832228"/>
            <a:ext cx="2608406" cy="7663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  <a:spcAft>
                <a:spcPts val="300"/>
              </a:spcAft>
            </a:pPr>
            <a:r>
              <a:rPr kumimoji="1" lang="en-US" altLang="ja-JP" sz="4000" dirty="0">
                <a:solidFill>
                  <a:schemeClr val="bg1"/>
                </a:solidFill>
                <a:latin typeface="+mn-ea"/>
              </a:rPr>
              <a:t>02</a:t>
            </a:r>
            <a:endParaRPr kumimoji="1" lang="ja-JP" altLang="en-US" sz="4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[items.3.index:text]">
            <a:extLst>
              <a:ext uri="{FF2B5EF4-FFF2-40B4-BE49-F238E27FC236}">
                <a16:creationId xmlns:a16="http://schemas.microsoft.com/office/drawing/2014/main" id="{F2965B2B-8917-3865-B316-3D38F2125CAF}"/>
              </a:ext>
            </a:extLst>
          </p:cNvPr>
          <p:cNvSpPr txBox="1"/>
          <p:nvPr/>
        </p:nvSpPr>
        <p:spPr>
          <a:xfrm>
            <a:off x="3484891" y="5758980"/>
            <a:ext cx="2608406" cy="7663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  <a:spcAft>
                <a:spcPts val="300"/>
              </a:spcAft>
            </a:pPr>
            <a:r>
              <a:rPr kumimoji="1" lang="en-US" altLang="ja-JP" sz="4000" dirty="0">
                <a:solidFill>
                  <a:schemeClr val="bg1"/>
                </a:solidFill>
                <a:latin typeface="+mn-ea"/>
              </a:rPr>
              <a:t>03</a:t>
            </a:r>
            <a:endParaRPr kumimoji="1" lang="ja-JP" altLang="en-US" sz="4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[items.4.index:text]">
            <a:extLst>
              <a:ext uri="{FF2B5EF4-FFF2-40B4-BE49-F238E27FC236}">
                <a16:creationId xmlns:a16="http://schemas.microsoft.com/office/drawing/2014/main" id="{6A5CFFAF-DB0F-F92E-3A63-22B495B71061}"/>
              </a:ext>
            </a:extLst>
          </p:cNvPr>
          <p:cNvSpPr txBox="1"/>
          <p:nvPr/>
        </p:nvSpPr>
        <p:spPr>
          <a:xfrm>
            <a:off x="9464258" y="5758980"/>
            <a:ext cx="2608406" cy="7663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>
              <a:lnSpc>
                <a:spcPct val="120000"/>
              </a:lnSpc>
              <a:spcAft>
                <a:spcPts val="300"/>
              </a:spcAft>
            </a:pPr>
            <a:r>
              <a:rPr kumimoji="1" lang="en-US" altLang="ja-JP" sz="4000" dirty="0">
                <a:solidFill>
                  <a:schemeClr val="bg1"/>
                </a:solidFill>
                <a:latin typeface="+mn-ea"/>
              </a:rPr>
              <a:t>04</a:t>
            </a:r>
            <a:endParaRPr kumimoji="1" lang="ja-JP" altLang="en-US" sz="4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5772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C49E5A-BFF8-7D03-DD99-CC87810CB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18" y="0"/>
            <a:ext cx="11166285" cy="923432"/>
          </a:xfrm>
        </p:spPr>
        <p:txBody>
          <a:bodyPr/>
          <a:lstStyle/>
          <a:p>
            <a:r>
              <a:rPr kumimoji="1" lang="ja-JP" altLang="en-US" sz="4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政策提案：基本的な立場と変更点</a:t>
            </a:r>
            <a:endParaRPr kumimoji="1" lang="ja-JP" altLang="en-US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7A5DFDF-43C5-974F-5C9B-A7048A2773AE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93518" y="1091045"/>
            <a:ext cx="12004966" cy="576695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飼料用米の継続と安定供給の位置づけを強化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●食用米の供給不足時に迅速な切替えが可能であるという</a:t>
            </a:r>
            <a:b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安全保障上の役割を、施策の「一丁目一番地」として明確化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●政府の縮小均衡（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30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～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40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万トン）志向に対し、国内飼料需要</a:t>
            </a:r>
            <a:endParaRPr kumimoji="1" lang="en-US" altLang="ja-JP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（約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2,000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万トン）の少なくとも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割（約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200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万トン）を</a:t>
            </a:r>
            <a:endParaRPr kumimoji="1" lang="en-US" altLang="ja-JP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目指す拡大均衡の対案を提示</a:t>
            </a:r>
            <a:endParaRPr kumimoji="1" lang="en-US" altLang="ja-JP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単収向上と超多収品種の普及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●品種開発・普及を政策柱として継続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●単収向上のインセンティブが働く交付金体系への見直し</a:t>
            </a:r>
            <a:endParaRPr kumimoji="1" lang="en-US" altLang="ja-JP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（現行の「足切り上限」撤廃・上限緩和）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5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[toc_title:text]"/>
          <p:cNvSpPr/>
          <p:nvPr/>
        </p:nvSpPr>
        <p:spPr>
          <a:xfrm>
            <a:off x="520920" y="177120"/>
            <a:ext cx="3147120" cy="119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880" tIns="60120" rIns="119880" bIns="60120" anchor="t">
            <a:spAutoFit/>
          </a:bodyPr>
          <a:lstStyle/>
          <a:p>
            <a:pPr defTabSz="1219320">
              <a:lnSpc>
                <a:spcPct val="100000"/>
              </a:lnSpc>
            </a:pPr>
            <a:r>
              <a:rPr lang="zh-CN" sz="7000" b="1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目次</a:t>
            </a:r>
            <a:endParaRPr lang="en-US" sz="7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[sections.1.index:text]"/>
          <p:cNvSpPr/>
          <p:nvPr/>
        </p:nvSpPr>
        <p:spPr>
          <a:xfrm>
            <a:off x="440640" y="1764360"/>
            <a:ext cx="915480" cy="57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219320">
              <a:lnSpc>
                <a:spcPct val="100000"/>
              </a:lnSpc>
              <a:spcBef>
                <a:spcPts val="499"/>
              </a:spcBef>
            </a:pPr>
            <a:r>
              <a:rPr lang="en-US" sz="3740" b="0" u="none" strike="noStrike">
                <a:solidFill>
                  <a:schemeClr val="dk1"/>
                </a:solidFill>
                <a:effectLst/>
                <a:uFillTx/>
                <a:latin typeface="Arial"/>
                <a:ea typeface="Noto Sans SC"/>
              </a:rPr>
              <a:t>1</a:t>
            </a:r>
            <a:endParaRPr lang="en-US" sz="37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[sections.2.index:text]"/>
          <p:cNvSpPr/>
          <p:nvPr/>
        </p:nvSpPr>
        <p:spPr>
          <a:xfrm>
            <a:off x="440640" y="3286080"/>
            <a:ext cx="915480" cy="57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219320">
              <a:lnSpc>
                <a:spcPct val="100000"/>
              </a:lnSpc>
              <a:spcBef>
                <a:spcPts val="499"/>
              </a:spcBef>
            </a:pPr>
            <a:r>
              <a:rPr lang="en-US" sz="3740" b="0" u="none" strike="noStrike">
                <a:solidFill>
                  <a:schemeClr val="dk1"/>
                </a:solidFill>
                <a:effectLst/>
                <a:uFillTx/>
                <a:latin typeface="Arial"/>
                <a:ea typeface="Noto Sans SC"/>
              </a:rPr>
              <a:t>2</a:t>
            </a:r>
            <a:endParaRPr lang="en-US" sz="37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0" name="[sections.3.index:text]"/>
          <p:cNvSpPr/>
          <p:nvPr/>
        </p:nvSpPr>
        <p:spPr>
          <a:xfrm>
            <a:off x="440640" y="4735080"/>
            <a:ext cx="915480" cy="57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219320">
              <a:lnSpc>
                <a:spcPct val="100000"/>
              </a:lnSpc>
              <a:spcBef>
                <a:spcPts val="499"/>
              </a:spcBef>
            </a:pPr>
            <a:r>
              <a:rPr lang="en-US" sz="3740" b="0" u="none" strike="noStrike">
                <a:solidFill>
                  <a:schemeClr val="dk1"/>
                </a:solidFill>
                <a:effectLst/>
                <a:uFillTx/>
                <a:latin typeface="Arial"/>
                <a:ea typeface="Noto Sans SC"/>
              </a:rPr>
              <a:t>3</a:t>
            </a:r>
            <a:endParaRPr lang="en-US" sz="37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[sections.4.index:text]"/>
          <p:cNvSpPr/>
          <p:nvPr/>
        </p:nvSpPr>
        <p:spPr>
          <a:xfrm>
            <a:off x="6752520" y="1764360"/>
            <a:ext cx="814320" cy="57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219320">
              <a:lnSpc>
                <a:spcPct val="100000"/>
              </a:lnSpc>
              <a:spcBef>
                <a:spcPts val="499"/>
              </a:spcBef>
            </a:pPr>
            <a:r>
              <a:rPr lang="en-US" sz="3740" b="0" u="none" strike="noStrike">
                <a:solidFill>
                  <a:schemeClr val="dk1"/>
                </a:solidFill>
                <a:effectLst/>
                <a:uFillTx/>
                <a:latin typeface="Arial"/>
                <a:ea typeface="Noto Sans SC"/>
              </a:rPr>
              <a:t>4</a:t>
            </a:r>
            <a:endParaRPr lang="en-US" sz="37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[sections.5.index:text]"/>
          <p:cNvSpPr/>
          <p:nvPr/>
        </p:nvSpPr>
        <p:spPr>
          <a:xfrm>
            <a:off x="6752520" y="3286080"/>
            <a:ext cx="915480" cy="57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219320">
              <a:lnSpc>
                <a:spcPct val="100000"/>
              </a:lnSpc>
              <a:spcBef>
                <a:spcPts val="499"/>
              </a:spcBef>
            </a:pPr>
            <a:r>
              <a:rPr lang="en-US" sz="3740" b="0" u="none" strike="noStrike">
                <a:solidFill>
                  <a:schemeClr val="dk1"/>
                </a:solidFill>
                <a:effectLst/>
                <a:uFillTx/>
                <a:latin typeface="Arial"/>
                <a:ea typeface="Noto Sans SC"/>
              </a:rPr>
              <a:t>5</a:t>
            </a:r>
            <a:endParaRPr lang="en-US" sz="37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[sections.6.index:text]"/>
          <p:cNvSpPr/>
          <p:nvPr/>
        </p:nvSpPr>
        <p:spPr>
          <a:xfrm>
            <a:off x="6752520" y="4663080"/>
            <a:ext cx="915480" cy="57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219320">
              <a:lnSpc>
                <a:spcPct val="100000"/>
              </a:lnSpc>
              <a:spcBef>
                <a:spcPts val="499"/>
              </a:spcBef>
            </a:pPr>
            <a:r>
              <a:rPr lang="en-US" sz="3740" b="0" u="none" strike="noStrike">
                <a:solidFill>
                  <a:schemeClr val="dk1"/>
                </a:solidFill>
                <a:effectLst/>
                <a:uFillTx/>
                <a:latin typeface="Arial"/>
                <a:ea typeface="Noto Sans SC"/>
              </a:rPr>
              <a:t>6</a:t>
            </a:r>
            <a:endParaRPr lang="en-US" sz="37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[sections.4.title:text]"/>
          <p:cNvSpPr/>
          <p:nvPr/>
        </p:nvSpPr>
        <p:spPr>
          <a:xfrm>
            <a:off x="8357400" y="1910880"/>
            <a:ext cx="37454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219320">
              <a:lnSpc>
                <a:spcPct val="100000"/>
              </a:lnSpc>
              <a:spcBef>
                <a:spcPts val="499"/>
              </a:spcBef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実需者の類型化と支援対象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[sections.5.title:text]"/>
          <p:cNvSpPr/>
          <p:nvPr/>
        </p:nvSpPr>
        <p:spPr>
          <a:xfrm>
            <a:off x="8357400" y="3432600"/>
            <a:ext cx="37454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219320">
              <a:lnSpc>
                <a:spcPct val="100000"/>
              </a:lnSpc>
              <a:spcBef>
                <a:spcPts val="499"/>
              </a:spcBef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耕畜連携と技術開発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[sections.6.title:text]"/>
          <p:cNvSpPr/>
          <p:nvPr/>
        </p:nvSpPr>
        <p:spPr>
          <a:xfrm>
            <a:off x="8357400" y="4881240"/>
            <a:ext cx="374544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219320">
              <a:lnSpc>
                <a:spcPct val="100000"/>
              </a:lnSpc>
              <a:spcBef>
                <a:spcPts val="499"/>
              </a:spcBef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MA米の取り扱いと備蓄政策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[sections.1.title:text]"/>
          <p:cNvSpPr/>
          <p:nvPr/>
        </p:nvSpPr>
        <p:spPr>
          <a:xfrm>
            <a:off x="2073240" y="1910880"/>
            <a:ext cx="370440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219320">
              <a:lnSpc>
                <a:spcPct val="100000"/>
              </a:lnSpc>
              <a:spcBef>
                <a:spcPts val="499"/>
              </a:spcBef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会議概要と目的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[sections.2.title:text]"/>
          <p:cNvSpPr/>
          <p:nvPr/>
        </p:nvSpPr>
        <p:spPr>
          <a:xfrm>
            <a:off x="2073240" y="3454560"/>
            <a:ext cx="370440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219320">
              <a:lnSpc>
                <a:spcPct val="100000"/>
              </a:lnSpc>
              <a:spcBef>
                <a:spcPts val="499"/>
              </a:spcBef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飼料用米政策の最新動向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9" name="[sections.3.title:text]"/>
          <p:cNvSpPr/>
          <p:nvPr/>
        </p:nvSpPr>
        <p:spPr>
          <a:xfrm>
            <a:off x="2073240" y="4881240"/>
            <a:ext cx="370440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 defTabSz="1219320">
              <a:lnSpc>
                <a:spcPct val="100000"/>
              </a:lnSpc>
              <a:spcBef>
                <a:spcPts val="499"/>
              </a:spcBef>
            </a:pPr>
            <a:r>
              <a:rPr lang="zh-CN" sz="2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政策提案の主要な柱</a:t>
            </a:r>
            <a:endParaRPr lang="en-U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AB9D7D-3B91-1111-B38D-FC402673376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76643" y="1381991"/>
            <a:ext cx="11114329" cy="335626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交付金・価格の再設計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●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現行交付金単価：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167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円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/kg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（玄米）＝約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万円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/60kg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●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食用米の生産コスト目安：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俵（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60kg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）あたり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16,800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円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●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物価状況を踏まえ、</a:t>
            </a:r>
            <a:endParaRPr kumimoji="1" lang="en-US" altLang="ja-JP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飼料用米の安全網水準を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1.3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万～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1.4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万円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/60kg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へ再設定提案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●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複数年契約の継続・拡大で安定供給を担保</a:t>
            </a: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3C8524F-33B1-2335-BDA3-00FB7147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23432"/>
          </a:xfrm>
        </p:spPr>
        <p:txBody>
          <a:bodyPr/>
          <a:lstStyle/>
          <a:p>
            <a:r>
              <a:rPr kumimoji="1" lang="ja-JP" altLang="en-US" sz="4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政策提案：基本的な立場と変更点</a:t>
            </a:r>
            <a:endParaRPr kumimoji="1" lang="ja-JP" altLang="en-US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13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7F9959-16B7-FE53-07F5-8E767334F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"/>
            <a:ext cx="12192000" cy="978627"/>
          </a:xfrm>
        </p:spPr>
        <p:txBody>
          <a:bodyPr/>
          <a:lstStyle/>
          <a:p>
            <a:r>
              <a:rPr kumimoji="1" lang="ja-JP" altLang="en-US" sz="4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政策提案：基本的な立場と変更点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71C86C-4E09-33E6-3D6B-549F7BA4019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128" y="997527"/>
            <a:ext cx="11845636" cy="435096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耕畜連携の実装強化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●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牛糞のみ優遇する従来設計を是正し、鶏糞・豚糞も含む堆肥還元</a:t>
            </a:r>
            <a:endParaRPr kumimoji="1" lang="en-US" altLang="ja-JP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を政策上正当に位置づけ</a:t>
            </a:r>
            <a:endParaRPr kumimoji="1" lang="en-US" altLang="ja-JP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ja-JP" altLang="en-US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●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ペレット化・機械散布の普及により臭気・通報リスクを抑制し、</a:t>
            </a:r>
            <a:endParaRPr kumimoji="1" lang="en-US" altLang="ja-JP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現場実装を加速</a:t>
            </a:r>
            <a:endParaRPr kumimoji="1" lang="en-US" altLang="ja-JP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ja-JP" altLang="en-US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●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化学肥料（尿素・リン酸等）供給難・高騰への代替策として</a:t>
            </a:r>
            <a:endParaRPr kumimoji="1" lang="en-US" altLang="ja-JP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有機堆肥還元を拡充</a:t>
            </a:r>
          </a:p>
          <a:p>
            <a:pPr marL="0" indent="0">
              <a:buNone/>
            </a:pP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213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10EBBE-BD69-B1BF-A61C-8B4A37B31A4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93963" y="997526"/>
            <a:ext cx="11804073" cy="567343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設備投資の保護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●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過去の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60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～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80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万トン規模に対応して実施された設備投資が</a:t>
            </a:r>
            <a:endParaRPr kumimoji="1" lang="en-US" altLang="ja-JP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無駄にならないよう、急激な縮小を避ける政策運用を要請</a:t>
            </a:r>
          </a:p>
          <a:p>
            <a:pPr marL="0" indent="0">
              <a:buNone/>
            </a:pPr>
            <a:endParaRPr kumimoji="1" lang="en-US" altLang="ja-JP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消費者目線の論点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飼料用米の健康機能性や国産畜産物の品質向上への寄与を明示し、</a:t>
            </a:r>
            <a:endParaRPr kumimoji="1" lang="en-US" altLang="ja-JP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社会的理解を醸成</a:t>
            </a:r>
            <a:endParaRPr kumimoji="1" lang="en-US" altLang="ja-JP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ja-JP" altLang="en-US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輸出用米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基本計画で増加方針（</a:t>
            </a:r>
            <a:r>
              <a:rPr kumimoji="1" lang="en-US" altLang="ja-JP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30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万トン超）だが、本会では主要論点ではなく、</a:t>
            </a:r>
            <a:endParaRPr kumimoji="1" lang="en-US" altLang="ja-JP" sz="28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sz="28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国内供給・単収向上施策を優先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5FEBFF44-7575-7B7A-3851-32D1F5AC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"/>
            <a:ext cx="12192000" cy="978627"/>
          </a:xfrm>
        </p:spPr>
        <p:txBody>
          <a:bodyPr/>
          <a:lstStyle/>
          <a:p>
            <a:r>
              <a:rPr kumimoji="1" lang="ja-JP" altLang="en-US" sz="4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政策提案：基本的な立場と変更点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8908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017" name="TextBox 2"/>
          <p:cNvSpPr txBox="1"/>
          <p:nvPr/>
        </p:nvSpPr>
        <p:spPr>
          <a:xfrm>
            <a:off x="447883" y="161569"/>
            <a:ext cx="10148108" cy="461665"/>
          </a:xfrm>
          <a:prstGeom prst="rect">
            <a:avLst/>
          </a:prstGeom>
          <a:noFill/>
        </p:spPr>
        <p:txBody>
          <a:bodyPr vert="horz" wrap="square" lIns="91440" tIns="45720" rIns="9144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zh-CN" sz="2400" dirty="0">
                <a:solidFill>
                  <a:srgbClr val="7F7F7F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まとめ - 重要な主張ポイント</a:t>
            </a:r>
          </a:p>
        </p:txBody>
        <p:extLst mod="1"/>
      </p:sp>
      <p:sp>
        <p:nvSpPr>
          <p:cNvPr id="1200018" name="TextBox 3"/>
          <p:cNvSpPr txBox="1"/>
          <p:nvPr/>
        </p:nvSpPr>
        <p:spPr>
          <a:xfrm>
            <a:off x="1180172" y="461996"/>
            <a:ext cx="3382575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 fontScale="85000" lnSpcReduction="10000"/>
          </a:bodyPr>
          <a:lstStyle/>
          <a:p>
            <a:pPr algn="l">
              <a:defRPr/>
            </a:pPr>
            <a:endParaRPr lang="en-US" sz="1100"/>
          </a:p>
        </p:txBody>
        <p:extLst mod="1"/>
      </p:sp>
      <p:grpSp>
        <p:nvGrpSpPr>
          <p:cNvPr id="1200076" name="Group 7"/>
          <p:cNvGrpSpPr/>
          <p:nvPr/>
        </p:nvGrpSpPr>
        <p:grpSpPr>
          <a:xfrm>
            <a:off x="9860852" y="4221861"/>
            <a:ext cx="1107948" cy="1120712"/>
            <a:chOff x="9860852" y="4221861"/>
            <a:chExt cx="1107948" cy="1120712"/>
          </a:xfrm>
          <a:solidFill>
            <a:srgbClr val="EDCEB5">
              <a:alpha val="100000"/>
            </a:srgbClr>
          </a:solidFill>
        </p:grpSpPr>
        <p:sp>
          <p:nvSpPr>
            <p:cNvPr id="1200102" name="Freeform 8"/>
            <p:cNvSpPr/>
            <p:nvPr/>
          </p:nvSpPr>
          <p:spPr>
            <a:xfrm>
              <a:off x="10630566" y="4221861"/>
              <a:ext cx="170688" cy="164211"/>
            </a:xfrm>
            <a:custGeom>
              <a:avLst/>
              <a:gdLst/>
              <a:ahLst/>
              <a:cxnLst/>
              <a:rect l="l" t="t" r="r" b="b"/>
              <a:pathLst>
                <a:path w="29" h="28">
                  <a:moveTo>
                    <a:pt x="5" y="28"/>
                  </a:moveTo>
                  <a:cubicBezTo>
                    <a:pt x="6" y="28"/>
                    <a:pt x="7" y="28"/>
                    <a:pt x="8" y="2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9" y="5"/>
                    <a:pt x="29" y="3"/>
                    <a:pt x="28" y="1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3"/>
                    <a:pt x="0" y="25"/>
                    <a:pt x="2" y="27"/>
                  </a:cubicBezTo>
                  <a:cubicBezTo>
                    <a:pt x="3" y="28"/>
                    <a:pt x="4" y="28"/>
                    <a:pt x="5" y="28"/>
                  </a:cubicBezTo>
                </a:path>
              </a:pathLst>
            </a:custGeom>
            <a:solidFill>
              <a:srgbClr val="EDCEB5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200103" name="Freeform 9"/>
            <p:cNvSpPr/>
            <p:nvPr/>
          </p:nvSpPr>
          <p:spPr>
            <a:xfrm>
              <a:off x="10807732" y="4389311"/>
              <a:ext cx="161068" cy="164211"/>
            </a:xfrm>
            <a:custGeom>
              <a:avLst/>
              <a:gdLst/>
              <a:ahLst/>
              <a:cxnLst/>
              <a:rect l="l" t="t" r="r" b="b"/>
              <a:pathLst>
                <a:path w="28" h="28">
                  <a:moveTo>
                    <a:pt x="27" y="1"/>
                  </a:moveTo>
                  <a:cubicBezTo>
                    <a:pt x="25" y="0"/>
                    <a:pt x="23" y="0"/>
                    <a:pt x="21" y="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6"/>
                    <a:pt x="1" y="27"/>
                  </a:cubicBezTo>
                  <a:cubicBezTo>
                    <a:pt x="2" y="28"/>
                    <a:pt x="3" y="28"/>
                    <a:pt x="4" y="28"/>
                  </a:cubicBezTo>
                  <a:cubicBezTo>
                    <a:pt x="5" y="28"/>
                    <a:pt x="6" y="28"/>
                    <a:pt x="7" y="2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5"/>
                    <a:pt x="28" y="3"/>
                    <a:pt x="27" y="1"/>
                  </a:cubicBezTo>
                </a:path>
              </a:pathLst>
            </a:custGeom>
            <a:solidFill>
              <a:srgbClr val="EDCEB5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200104" name="Freeform 10"/>
            <p:cNvSpPr/>
            <p:nvPr/>
          </p:nvSpPr>
          <p:spPr>
            <a:xfrm>
              <a:off x="9860852" y="4292727"/>
              <a:ext cx="1049846" cy="1049846"/>
            </a:xfrm>
            <a:custGeom>
              <a:avLst/>
              <a:gdLst/>
              <a:ahLst/>
              <a:cxnLst/>
              <a:rect l="l" t="t" r="r" b="b"/>
              <a:pathLst>
                <a:path w="180" h="180">
                  <a:moveTo>
                    <a:pt x="170" y="74"/>
                  </a:moveTo>
                  <a:cubicBezTo>
                    <a:pt x="165" y="74"/>
                    <a:pt x="165" y="74"/>
                    <a:pt x="165" y="74"/>
                  </a:cubicBezTo>
                  <a:cubicBezTo>
                    <a:pt x="163" y="61"/>
                    <a:pt x="157" y="50"/>
                    <a:pt x="149" y="40"/>
                  </a:cubicBezTo>
                  <a:cubicBezTo>
                    <a:pt x="165" y="24"/>
                    <a:pt x="165" y="24"/>
                    <a:pt x="165" y="24"/>
                  </a:cubicBezTo>
                  <a:cubicBezTo>
                    <a:pt x="168" y="21"/>
                    <a:pt x="168" y="16"/>
                    <a:pt x="165" y="13"/>
                  </a:cubicBezTo>
                  <a:cubicBezTo>
                    <a:pt x="162" y="10"/>
                    <a:pt x="157" y="10"/>
                    <a:pt x="154" y="13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8" y="30"/>
                    <a:pt x="139" y="31"/>
                    <a:pt x="140" y="32"/>
                  </a:cubicBezTo>
                  <a:cubicBezTo>
                    <a:pt x="140" y="32"/>
                    <a:pt x="141" y="33"/>
                    <a:pt x="141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34"/>
                    <a:pt x="142" y="34"/>
                    <a:pt x="142" y="34"/>
                  </a:cubicBezTo>
                  <a:cubicBezTo>
                    <a:pt x="142" y="34"/>
                    <a:pt x="143" y="35"/>
                    <a:pt x="143" y="35"/>
                  </a:cubicBezTo>
                  <a:cubicBezTo>
                    <a:pt x="144" y="35"/>
                    <a:pt x="144" y="36"/>
                    <a:pt x="144" y="36"/>
                  </a:cubicBezTo>
                  <a:cubicBezTo>
                    <a:pt x="145" y="36"/>
                    <a:pt x="145" y="37"/>
                    <a:pt x="146" y="37"/>
                  </a:cubicBezTo>
                  <a:cubicBezTo>
                    <a:pt x="146" y="37"/>
                    <a:pt x="146" y="37"/>
                    <a:pt x="146" y="38"/>
                  </a:cubicBezTo>
                  <a:cubicBezTo>
                    <a:pt x="146" y="38"/>
                    <a:pt x="147" y="38"/>
                    <a:pt x="147" y="39"/>
                  </a:cubicBezTo>
                  <a:cubicBezTo>
                    <a:pt x="148" y="39"/>
                    <a:pt x="148" y="40"/>
                    <a:pt x="149" y="41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1" y="58"/>
                    <a:pt x="129" y="59"/>
                    <a:pt x="127" y="59"/>
                  </a:cubicBezTo>
                  <a:cubicBezTo>
                    <a:pt x="126" y="59"/>
                    <a:pt x="125" y="59"/>
                    <a:pt x="125" y="59"/>
                  </a:cubicBezTo>
                  <a:cubicBezTo>
                    <a:pt x="124" y="59"/>
                    <a:pt x="124" y="59"/>
                    <a:pt x="124" y="60"/>
                  </a:cubicBezTo>
                  <a:cubicBezTo>
                    <a:pt x="118" y="66"/>
                    <a:pt x="118" y="66"/>
                    <a:pt x="118" y="66"/>
                  </a:cubicBezTo>
                  <a:cubicBezTo>
                    <a:pt x="123" y="72"/>
                    <a:pt x="127" y="81"/>
                    <a:pt x="127" y="90"/>
                  </a:cubicBezTo>
                  <a:cubicBezTo>
                    <a:pt x="127" y="110"/>
                    <a:pt x="110" y="127"/>
                    <a:pt x="90" y="127"/>
                  </a:cubicBezTo>
                  <a:cubicBezTo>
                    <a:pt x="70" y="127"/>
                    <a:pt x="53" y="110"/>
                    <a:pt x="53" y="90"/>
                  </a:cubicBezTo>
                  <a:cubicBezTo>
                    <a:pt x="53" y="70"/>
                    <a:pt x="70" y="53"/>
                    <a:pt x="90" y="53"/>
                  </a:cubicBezTo>
                  <a:cubicBezTo>
                    <a:pt x="98" y="53"/>
                    <a:pt x="106" y="56"/>
                    <a:pt x="112" y="61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9" y="54"/>
                    <a:pt x="119" y="54"/>
                    <a:pt x="119" y="53"/>
                  </a:cubicBezTo>
                  <a:cubicBezTo>
                    <a:pt x="118" y="51"/>
                    <a:pt x="119" y="48"/>
                    <a:pt x="121" y="46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28" y="22"/>
                    <a:pt x="118" y="17"/>
                    <a:pt x="106" y="15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5"/>
                    <a:pt x="102" y="0"/>
                    <a:pt x="96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8" y="0"/>
                    <a:pt x="74" y="5"/>
                    <a:pt x="74" y="10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65" y="17"/>
                    <a:pt x="56" y="20"/>
                    <a:pt x="48" y="25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1" y="18"/>
                    <a:pt x="35" y="18"/>
                    <a:pt x="31" y="2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0" y="33"/>
                    <a:pt x="19" y="35"/>
                    <a:pt x="19" y="38"/>
                  </a:cubicBezTo>
                  <a:cubicBezTo>
                    <a:pt x="19" y="40"/>
                    <a:pt x="20" y="43"/>
                    <a:pt x="22" y="45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6"/>
                    <a:pt x="17" y="65"/>
                    <a:pt x="15" y="74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4" y="74"/>
                    <a:pt x="0" y="78"/>
                    <a:pt x="0" y="8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6"/>
                    <a:pt x="10" y="106"/>
                  </a:cubicBezTo>
                  <a:cubicBezTo>
                    <a:pt x="15" y="106"/>
                    <a:pt x="15" y="106"/>
                    <a:pt x="15" y="106"/>
                  </a:cubicBezTo>
                  <a:cubicBezTo>
                    <a:pt x="17" y="115"/>
                    <a:pt x="20" y="124"/>
                    <a:pt x="25" y="132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20" y="137"/>
                    <a:pt x="19" y="140"/>
                    <a:pt x="19" y="142"/>
                  </a:cubicBezTo>
                  <a:cubicBezTo>
                    <a:pt x="19" y="145"/>
                    <a:pt x="20" y="147"/>
                    <a:pt x="22" y="149"/>
                  </a:cubicBezTo>
                  <a:cubicBezTo>
                    <a:pt x="31" y="158"/>
                    <a:pt x="31" y="158"/>
                    <a:pt x="31" y="158"/>
                  </a:cubicBezTo>
                  <a:cubicBezTo>
                    <a:pt x="33" y="160"/>
                    <a:pt x="35" y="161"/>
                    <a:pt x="38" y="161"/>
                  </a:cubicBezTo>
                  <a:cubicBezTo>
                    <a:pt x="40" y="161"/>
                    <a:pt x="43" y="160"/>
                    <a:pt x="45" y="158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56" y="160"/>
                    <a:pt x="65" y="163"/>
                    <a:pt x="74" y="165"/>
                  </a:cubicBezTo>
                  <a:cubicBezTo>
                    <a:pt x="74" y="170"/>
                    <a:pt x="74" y="170"/>
                    <a:pt x="74" y="170"/>
                  </a:cubicBezTo>
                  <a:cubicBezTo>
                    <a:pt x="74" y="176"/>
                    <a:pt x="78" y="180"/>
                    <a:pt x="84" y="180"/>
                  </a:cubicBezTo>
                  <a:cubicBezTo>
                    <a:pt x="96" y="180"/>
                    <a:pt x="96" y="180"/>
                    <a:pt x="96" y="180"/>
                  </a:cubicBezTo>
                  <a:cubicBezTo>
                    <a:pt x="102" y="180"/>
                    <a:pt x="106" y="176"/>
                    <a:pt x="106" y="170"/>
                  </a:cubicBezTo>
                  <a:cubicBezTo>
                    <a:pt x="106" y="165"/>
                    <a:pt x="106" y="165"/>
                    <a:pt x="106" y="165"/>
                  </a:cubicBezTo>
                  <a:cubicBezTo>
                    <a:pt x="115" y="163"/>
                    <a:pt x="124" y="160"/>
                    <a:pt x="132" y="155"/>
                  </a:cubicBezTo>
                  <a:cubicBezTo>
                    <a:pt x="135" y="158"/>
                    <a:pt x="135" y="158"/>
                    <a:pt x="135" y="158"/>
                  </a:cubicBezTo>
                  <a:cubicBezTo>
                    <a:pt x="139" y="162"/>
                    <a:pt x="145" y="162"/>
                    <a:pt x="149" y="158"/>
                  </a:cubicBezTo>
                  <a:cubicBezTo>
                    <a:pt x="158" y="149"/>
                    <a:pt x="158" y="149"/>
                    <a:pt x="158" y="149"/>
                  </a:cubicBezTo>
                  <a:cubicBezTo>
                    <a:pt x="160" y="147"/>
                    <a:pt x="161" y="145"/>
                    <a:pt x="161" y="142"/>
                  </a:cubicBezTo>
                  <a:cubicBezTo>
                    <a:pt x="161" y="140"/>
                    <a:pt x="160" y="137"/>
                    <a:pt x="158" y="135"/>
                  </a:cubicBezTo>
                  <a:cubicBezTo>
                    <a:pt x="155" y="132"/>
                    <a:pt x="155" y="132"/>
                    <a:pt x="155" y="132"/>
                  </a:cubicBezTo>
                  <a:cubicBezTo>
                    <a:pt x="160" y="124"/>
                    <a:pt x="163" y="115"/>
                    <a:pt x="165" y="106"/>
                  </a:cubicBezTo>
                  <a:cubicBezTo>
                    <a:pt x="170" y="106"/>
                    <a:pt x="170" y="106"/>
                    <a:pt x="170" y="106"/>
                  </a:cubicBezTo>
                  <a:cubicBezTo>
                    <a:pt x="175" y="106"/>
                    <a:pt x="180" y="102"/>
                    <a:pt x="180" y="96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8"/>
                    <a:pt x="175" y="74"/>
                    <a:pt x="170" y="74"/>
                  </a:cubicBezTo>
                </a:path>
              </a:pathLst>
            </a:custGeom>
            <a:solidFill>
              <a:srgbClr val="EDCEB5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200105" name="Freeform 11"/>
            <p:cNvSpPr/>
            <p:nvPr/>
          </p:nvSpPr>
          <p:spPr>
            <a:xfrm>
              <a:off x="10218325" y="4646962"/>
              <a:ext cx="338138" cy="341376"/>
            </a:xfrm>
            <a:custGeom>
              <a:avLst/>
              <a:gdLst/>
              <a:ahLst/>
              <a:cxnLst/>
              <a:rect l="l" t="t" r="r" b="b"/>
              <a:pathLst>
                <a:path w="58" h="58">
                  <a:moveTo>
                    <a:pt x="45" y="5"/>
                  </a:moveTo>
                  <a:cubicBezTo>
                    <a:pt x="41" y="2"/>
                    <a:pt x="3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22"/>
                    <a:pt x="55" y="16"/>
                    <a:pt x="51" y="1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9" y="32"/>
                    <a:pt x="28" y="33"/>
                    <a:pt x="27" y="33"/>
                  </a:cubicBezTo>
                  <a:cubicBezTo>
                    <a:pt x="26" y="33"/>
                    <a:pt x="25" y="32"/>
                    <a:pt x="25" y="31"/>
                  </a:cubicBezTo>
                  <a:cubicBezTo>
                    <a:pt x="23" y="30"/>
                    <a:pt x="23" y="27"/>
                    <a:pt x="25" y="26"/>
                  </a:cubicBezTo>
                  <a:lnTo>
                    <a:pt x="45" y="5"/>
                  </a:lnTo>
                </a:path>
              </a:pathLst>
            </a:custGeom>
            <a:solidFill>
              <a:srgbClr val="EDCEB5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</p:grpSp>
      <p:sp>
        <p:nvSpPr>
          <p:cNvPr id="1200077" name="Freeform 12"/>
          <p:cNvSpPr/>
          <p:nvPr/>
        </p:nvSpPr>
        <p:spPr>
          <a:xfrm>
            <a:off x="6292810" y="1774765"/>
            <a:ext cx="4642324" cy="1828799"/>
          </a:xfrm>
          <a:custGeom>
            <a:avLst/>
            <a:gdLst/>
            <a:ahLst/>
            <a:cxnLst/>
            <a:rect l="l" t="t" r="r" b="b"/>
            <a:pathLst>
              <a:path w="3021" h="1171">
                <a:moveTo>
                  <a:pt x="3021" y="1171"/>
                </a:moveTo>
                <a:lnTo>
                  <a:pt x="0" y="1171"/>
                </a:lnTo>
                <a:lnTo>
                  <a:pt x="0" y="0"/>
                </a:lnTo>
                <a:lnTo>
                  <a:pt x="3021" y="0"/>
                </a:ln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  <p:extLst mod="1"/>
      </p:sp>
      <p:sp>
        <p:nvSpPr>
          <p:cNvPr id="1200078" name="Freeform 13"/>
          <p:cNvSpPr/>
          <p:nvPr/>
        </p:nvSpPr>
        <p:spPr>
          <a:xfrm>
            <a:off x="1223288" y="1774765"/>
            <a:ext cx="4642324" cy="1828799"/>
          </a:xfrm>
          <a:custGeom>
            <a:avLst/>
            <a:gdLst/>
            <a:ahLst/>
            <a:cxnLst/>
            <a:rect l="l" t="t" r="r" b="b"/>
            <a:pathLst>
              <a:path w="3021" h="1171">
                <a:moveTo>
                  <a:pt x="0" y="1171"/>
                </a:moveTo>
                <a:lnTo>
                  <a:pt x="3021" y="1171"/>
                </a:lnTo>
                <a:lnTo>
                  <a:pt x="3021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  <p:extLst mod="1"/>
      </p:sp>
      <p:sp>
        <p:nvSpPr>
          <p:cNvPr id="1200079" name="AutoShape 14"/>
          <p:cNvSpPr/>
          <p:nvPr/>
        </p:nvSpPr>
        <p:spPr>
          <a:xfrm>
            <a:off x="2536492" y="2574893"/>
            <a:ext cx="3003164" cy="70358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l">
              <a:spcBef>
                <a:spcPts val="2499"/>
              </a:spcBef>
              <a:defRPr/>
            </a:pPr>
            <a:r>
              <a:rPr lang="zh-CN" sz="1400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国産飼料原料の自給率向上は、国の安全保障上必須。</a:t>
            </a:r>
          </a:p>
        </p:txBody>
        <p:extLst/>
      </p:sp>
      <p:sp>
        <p:nvSpPr>
          <p:cNvPr id="1200080" name="AutoShape 15"/>
          <p:cNvSpPr/>
          <p:nvPr/>
        </p:nvSpPr>
        <p:spPr>
          <a:xfrm>
            <a:off x="2536492" y="2103025"/>
            <a:ext cx="2525374" cy="4016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/>
          <a:p>
            <a:pPr algn="l">
              <a:defRPr/>
            </a:pPr>
            <a:r>
              <a:rPr lang="zh-CN" sz="2000" b="1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食料安全保障</a:t>
            </a:r>
            <a:endParaRPr lang="en-US" sz="1100"/>
          </a:p>
        </p:txBody>
        <p:extLst mod="1"/>
      </p:sp>
      <p:grpSp>
        <p:nvGrpSpPr>
          <p:cNvPr id="1200081" name="Group 16"/>
          <p:cNvGrpSpPr/>
          <p:nvPr/>
        </p:nvGrpSpPr>
        <p:grpSpPr>
          <a:xfrm>
            <a:off x="1481423" y="2103025"/>
            <a:ext cx="741331" cy="1123474"/>
            <a:chOff x="1481423" y="2103025"/>
            <a:chExt cx="741331" cy="1123474"/>
          </a:xfrm>
          <a:solidFill>
            <a:srgbClr val="C08472">
              <a:alpha val="100000"/>
            </a:srgbClr>
          </a:solidFill>
        </p:grpSpPr>
        <p:sp>
          <p:nvSpPr>
            <p:cNvPr id="1200098" name="Freeform 17"/>
            <p:cNvSpPr/>
            <p:nvPr/>
          </p:nvSpPr>
          <p:spPr>
            <a:xfrm>
              <a:off x="1481423" y="2103025"/>
              <a:ext cx="741331" cy="718471"/>
            </a:xfrm>
            <a:custGeom>
              <a:avLst/>
              <a:gdLst/>
              <a:ahLst/>
              <a:cxnLst/>
              <a:rect l="l" t="t" r="r" b="b"/>
              <a:pathLst>
                <a:path w="127" h="123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5"/>
                    <a:pt x="11" y="105"/>
                    <a:pt x="29" y="117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17"/>
                    <a:pt x="98" y="117"/>
                    <a:pt x="98" y="117"/>
                  </a:cubicBezTo>
                  <a:cubicBezTo>
                    <a:pt x="116" y="105"/>
                    <a:pt x="127" y="85"/>
                    <a:pt x="127" y="64"/>
                  </a:cubicBezTo>
                  <a:cubicBezTo>
                    <a:pt x="127" y="29"/>
                    <a:pt x="99" y="0"/>
                    <a:pt x="64" y="0"/>
                  </a:cubicBezTo>
                  <a:close/>
                  <a:moveTo>
                    <a:pt x="71" y="30"/>
                  </a:moveTo>
                  <a:cubicBezTo>
                    <a:pt x="33" y="24"/>
                    <a:pt x="27" y="65"/>
                    <a:pt x="27" y="66"/>
                  </a:cubicBezTo>
                  <a:cubicBezTo>
                    <a:pt x="26" y="68"/>
                    <a:pt x="25" y="70"/>
                    <a:pt x="23" y="70"/>
                  </a:cubicBezTo>
                  <a:cubicBezTo>
                    <a:pt x="22" y="70"/>
                    <a:pt x="22" y="70"/>
                    <a:pt x="22" y="70"/>
                  </a:cubicBezTo>
                  <a:cubicBezTo>
                    <a:pt x="20" y="70"/>
                    <a:pt x="18" y="67"/>
                    <a:pt x="19" y="65"/>
                  </a:cubicBezTo>
                  <a:cubicBezTo>
                    <a:pt x="19" y="65"/>
                    <a:pt x="20" y="53"/>
                    <a:pt x="28" y="41"/>
                  </a:cubicBezTo>
                  <a:cubicBezTo>
                    <a:pt x="35" y="30"/>
                    <a:pt x="48" y="18"/>
                    <a:pt x="72" y="22"/>
                  </a:cubicBezTo>
                  <a:cubicBezTo>
                    <a:pt x="74" y="22"/>
                    <a:pt x="76" y="24"/>
                    <a:pt x="75" y="26"/>
                  </a:cubicBezTo>
                  <a:cubicBezTo>
                    <a:pt x="75" y="28"/>
                    <a:pt x="73" y="30"/>
                    <a:pt x="71" y="30"/>
                  </a:cubicBezTo>
                  <a:close/>
                </a:path>
              </a:pathLst>
            </a:custGeom>
            <a:solidFill>
              <a:srgbClr val="C08472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200099" name="AutoShape 18"/>
            <p:cNvSpPr/>
            <p:nvPr/>
          </p:nvSpPr>
          <p:spPr>
            <a:xfrm>
              <a:off x="1651254" y="2870454"/>
              <a:ext cx="401669" cy="39148"/>
            </a:xfrm>
            <a:prstGeom prst="rect">
              <a:avLst/>
            </a:prstGeom>
            <a:solidFill>
              <a:srgbClr val="C08472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200100" name="Freeform 19"/>
            <p:cNvSpPr/>
            <p:nvPr/>
          </p:nvSpPr>
          <p:spPr>
            <a:xfrm>
              <a:off x="1651254" y="3050096"/>
              <a:ext cx="401669" cy="176403"/>
            </a:xfrm>
            <a:custGeom>
              <a:avLst/>
              <a:gdLst/>
              <a:ahLst/>
              <a:cxnLst/>
              <a:rect l="l" t="t" r="r" b="b"/>
              <a:pathLst>
                <a:path w="69" h="30">
                  <a:moveTo>
                    <a:pt x="0" y="2"/>
                  </a:moveTo>
                  <a:cubicBezTo>
                    <a:pt x="0" y="9"/>
                    <a:pt x="6" y="15"/>
                    <a:pt x="13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23"/>
                    <a:pt x="24" y="30"/>
                    <a:pt x="35" y="30"/>
                  </a:cubicBezTo>
                  <a:cubicBezTo>
                    <a:pt x="45" y="30"/>
                    <a:pt x="54" y="23"/>
                    <a:pt x="54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63" y="15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</a:path>
              </a:pathLst>
            </a:custGeom>
            <a:solidFill>
              <a:srgbClr val="C08472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200101" name="AutoShape 20"/>
            <p:cNvSpPr/>
            <p:nvPr/>
          </p:nvSpPr>
          <p:spPr>
            <a:xfrm>
              <a:off x="1651254" y="2961894"/>
              <a:ext cx="401669" cy="42482"/>
            </a:xfrm>
            <a:prstGeom prst="rect">
              <a:avLst/>
            </a:prstGeom>
            <a:solidFill>
              <a:srgbClr val="C08472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</p:grpSp>
      <p:grpSp>
        <p:nvGrpSpPr>
          <p:cNvPr id="1200082" name="Group 21"/>
          <p:cNvGrpSpPr/>
          <p:nvPr/>
        </p:nvGrpSpPr>
        <p:grpSpPr>
          <a:xfrm>
            <a:off x="9975533" y="2126837"/>
            <a:ext cx="813244" cy="1123474"/>
            <a:chOff x="9975533" y="2126837"/>
            <a:chExt cx="813244" cy="1123474"/>
          </a:xfrm>
          <a:solidFill>
            <a:srgbClr val="D6AC80">
              <a:alpha val="100000"/>
            </a:srgbClr>
          </a:solidFill>
        </p:grpSpPr>
        <p:sp>
          <p:nvSpPr>
            <p:cNvPr id="1200095" name="Freeform 22"/>
            <p:cNvSpPr/>
            <p:nvPr/>
          </p:nvSpPr>
          <p:spPr>
            <a:xfrm>
              <a:off x="9975533" y="2126837"/>
              <a:ext cx="813244" cy="1123474"/>
            </a:xfrm>
            <a:custGeom>
              <a:avLst/>
              <a:gdLst/>
              <a:ahLst/>
              <a:cxnLst/>
              <a:rect l="l" t="t" r="r" b="b"/>
              <a:pathLst>
                <a:path w="139" h="192">
                  <a:moveTo>
                    <a:pt x="128" y="25"/>
                  </a:moveTo>
                  <a:cubicBezTo>
                    <a:pt x="128" y="17"/>
                    <a:pt x="128" y="17"/>
                    <a:pt x="12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9" y="16"/>
                    <a:pt x="139" y="16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9" y="1"/>
                    <a:pt x="138" y="0"/>
                    <a:pt x="13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" y="17"/>
                    <a:pt x="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52"/>
                    <a:pt x="24" y="77"/>
                    <a:pt x="44" y="88"/>
                  </a:cubicBezTo>
                  <a:cubicBezTo>
                    <a:pt x="45" y="90"/>
                    <a:pt x="49" y="95"/>
                    <a:pt x="48" y="99"/>
                  </a:cubicBezTo>
                  <a:cubicBezTo>
                    <a:pt x="48" y="101"/>
                    <a:pt x="47" y="103"/>
                    <a:pt x="45" y="104"/>
                  </a:cubicBezTo>
                  <a:cubicBezTo>
                    <a:pt x="24" y="115"/>
                    <a:pt x="11" y="140"/>
                    <a:pt x="11" y="168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1" y="176"/>
                    <a:pt x="0" y="177"/>
                    <a:pt x="0" y="177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2"/>
                    <a:pt x="1" y="192"/>
                    <a:pt x="1" y="192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38" y="192"/>
                    <a:pt x="139" y="192"/>
                    <a:pt x="139" y="191"/>
                  </a:cubicBezTo>
                  <a:cubicBezTo>
                    <a:pt x="139" y="177"/>
                    <a:pt x="139" y="177"/>
                    <a:pt x="139" y="177"/>
                  </a:cubicBezTo>
                  <a:cubicBezTo>
                    <a:pt x="139" y="177"/>
                    <a:pt x="138" y="176"/>
                    <a:pt x="138" y="176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8" y="140"/>
                    <a:pt x="115" y="115"/>
                    <a:pt x="94" y="104"/>
                  </a:cubicBezTo>
                  <a:cubicBezTo>
                    <a:pt x="92" y="103"/>
                    <a:pt x="91" y="101"/>
                    <a:pt x="91" y="99"/>
                  </a:cubicBezTo>
                  <a:cubicBezTo>
                    <a:pt x="91" y="95"/>
                    <a:pt x="94" y="90"/>
                    <a:pt x="95" y="88"/>
                  </a:cubicBezTo>
                  <a:cubicBezTo>
                    <a:pt x="115" y="77"/>
                    <a:pt x="128" y="52"/>
                    <a:pt x="128" y="25"/>
                  </a:cubicBezTo>
                  <a:close/>
                  <a:moveTo>
                    <a:pt x="83" y="100"/>
                  </a:moveTo>
                  <a:cubicBezTo>
                    <a:pt x="83" y="104"/>
                    <a:pt x="86" y="108"/>
                    <a:pt x="89" y="111"/>
                  </a:cubicBezTo>
                  <a:cubicBezTo>
                    <a:pt x="89" y="111"/>
                    <a:pt x="90" y="111"/>
                    <a:pt x="90" y="111"/>
                  </a:cubicBezTo>
                  <a:cubicBezTo>
                    <a:pt x="108" y="121"/>
                    <a:pt x="120" y="143"/>
                    <a:pt x="120" y="168"/>
                  </a:cubicBezTo>
                  <a:cubicBezTo>
                    <a:pt x="120" y="173"/>
                    <a:pt x="120" y="173"/>
                    <a:pt x="120" y="173"/>
                  </a:cubicBezTo>
                  <a:cubicBezTo>
                    <a:pt x="19" y="173"/>
                    <a:pt x="19" y="173"/>
                    <a:pt x="19" y="173"/>
                  </a:cubicBezTo>
                  <a:cubicBezTo>
                    <a:pt x="19" y="168"/>
                    <a:pt x="19" y="168"/>
                    <a:pt x="19" y="168"/>
                  </a:cubicBezTo>
                  <a:cubicBezTo>
                    <a:pt x="19" y="143"/>
                    <a:pt x="31" y="121"/>
                    <a:pt x="49" y="111"/>
                  </a:cubicBezTo>
                  <a:cubicBezTo>
                    <a:pt x="49" y="111"/>
                    <a:pt x="50" y="111"/>
                    <a:pt x="50" y="111"/>
                  </a:cubicBezTo>
                  <a:cubicBezTo>
                    <a:pt x="54" y="108"/>
                    <a:pt x="56" y="104"/>
                    <a:pt x="56" y="100"/>
                  </a:cubicBezTo>
                  <a:cubicBezTo>
                    <a:pt x="57" y="92"/>
                    <a:pt x="52" y="85"/>
                    <a:pt x="50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31" y="72"/>
                    <a:pt x="19" y="49"/>
                    <a:pt x="19" y="25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20" y="20"/>
                    <a:pt x="120" y="20"/>
                    <a:pt x="120" y="20"/>
                  </a:cubicBezTo>
                  <a:cubicBezTo>
                    <a:pt x="120" y="25"/>
                    <a:pt x="120" y="25"/>
                    <a:pt x="120" y="25"/>
                  </a:cubicBezTo>
                  <a:cubicBezTo>
                    <a:pt x="120" y="49"/>
                    <a:pt x="108" y="72"/>
                    <a:pt x="91" y="81"/>
                  </a:cubicBezTo>
                  <a:cubicBezTo>
                    <a:pt x="90" y="82"/>
                    <a:pt x="90" y="82"/>
                    <a:pt x="89" y="82"/>
                  </a:cubicBezTo>
                  <a:cubicBezTo>
                    <a:pt x="87" y="85"/>
                    <a:pt x="82" y="92"/>
                    <a:pt x="83" y="100"/>
                  </a:cubicBezTo>
                  <a:close/>
                </a:path>
              </a:pathLst>
            </a:custGeom>
            <a:solidFill>
              <a:srgbClr val="D6AC80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200096" name="Freeform 23"/>
            <p:cNvSpPr/>
            <p:nvPr/>
          </p:nvSpPr>
          <p:spPr>
            <a:xfrm>
              <a:off x="10262901" y="2414207"/>
              <a:ext cx="303752" cy="235172"/>
            </a:xfrm>
            <a:custGeom>
              <a:avLst/>
              <a:gdLst/>
              <a:ahLst/>
              <a:cxnLst/>
              <a:rect l="l" t="t" r="r" b="b"/>
              <a:pathLst>
                <a:path w="52" h="40">
                  <a:moveTo>
                    <a:pt x="52" y="1"/>
                  </a:moveTo>
                  <a:cubicBezTo>
                    <a:pt x="52" y="1"/>
                    <a:pt x="52" y="0"/>
                    <a:pt x="52" y="0"/>
                  </a:cubicBezTo>
                  <a:cubicBezTo>
                    <a:pt x="52" y="0"/>
                    <a:pt x="51" y="0"/>
                    <a:pt x="51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3" y="20"/>
                    <a:pt x="5" y="22"/>
                    <a:pt x="7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6" y="31"/>
                    <a:pt x="18" y="35"/>
                    <a:pt x="20" y="40"/>
                  </a:cubicBezTo>
                  <a:cubicBezTo>
                    <a:pt x="20" y="40"/>
                    <a:pt x="20" y="40"/>
                    <a:pt x="21" y="40"/>
                  </a:cubicBezTo>
                  <a:cubicBezTo>
                    <a:pt x="21" y="40"/>
                    <a:pt x="21" y="40"/>
                    <a:pt x="22" y="40"/>
                  </a:cubicBezTo>
                  <a:cubicBezTo>
                    <a:pt x="23" y="35"/>
                    <a:pt x="25" y="31"/>
                    <a:pt x="29" y="27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41" y="19"/>
                    <a:pt x="48" y="11"/>
                    <a:pt x="52" y="1"/>
                  </a:cubicBezTo>
                </a:path>
              </a:pathLst>
            </a:custGeom>
            <a:solidFill>
              <a:srgbClr val="D6AC80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200097" name="Freeform 24"/>
            <p:cNvSpPr/>
            <p:nvPr/>
          </p:nvSpPr>
          <p:spPr>
            <a:xfrm>
              <a:off x="10174700" y="2747391"/>
              <a:ext cx="421291" cy="329851"/>
            </a:xfrm>
            <a:custGeom>
              <a:avLst/>
              <a:gdLst/>
              <a:ahLst/>
              <a:cxnLst/>
              <a:rect l="l" t="t" r="r" b="b"/>
              <a:pathLst>
                <a:path w="72" h="56">
                  <a:moveTo>
                    <a:pt x="47" y="14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1" y="10"/>
                    <a:pt x="38" y="5"/>
                    <a:pt x="37" y="1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33" y="5"/>
                    <a:pt x="30" y="10"/>
                    <a:pt x="25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1" y="21"/>
                    <a:pt x="2" y="37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1" y="56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71" y="56"/>
                    <a:pt x="71" y="56"/>
                    <a:pt x="71" y="55"/>
                  </a:cubicBezTo>
                  <a:cubicBezTo>
                    <a:pt x="72" y="55"/>
                    <a:pt x="72" y="55"/>
                    <a:pt x="72" y="55"/>
                  </a:cubicBezTo>
                  <a:cubicBezTo>
                    <a:pt x="70" y="37"/>
                    <a:pt x="60" y="21"/>
                    <a:pt x="48" y="15"/>
                  </a:cubicBezTo>
                  <a:lnTo>
                    <a:pt x="47" y="14"/>
                  </a:lnTo>
                </a:path>
              </a:pathLst>
            </a:custGeom>
            <a:solidFill>
              <a:srgbClr val="D6AC80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</p:grpSp>
      <p:sp>
        <p:nvSpPr>
          <p:cNvPr id="1200083" name="AutoShape 25"/>
          <p:cNvSpPr/>
          <p:nvPr/>
        </p:nvSpPr>
        <p:spPr>
          <a:xfrm>
            <a:off x="6647100" y="2574893"/>
            <a:ext cx="3003164" cy="70358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r">
              <a:spcBef>
                <a:spcPts val="2499"/>
              </a:spcBef>
              <a:defRPr/>
            </a:pPr>
            <a:r>
              <a:rPr lang="zh-CN" sz="1400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主食用米と同水準の所得を確保できる支援体系を追求。</a:t>
            </a:r>
          </a:p>
        </p:txBody>
        <p:extLst/>
      </p:sp>
      <p:sp>
        <p:nvSpPr>
          <p:cNvPr id="1200084" name="AutoShape 26"/>
          <p:cNvSpPr/>
          <p:nvPr/>
        </p:nvSpPr>
        <p:spPr>
          <a:xfrm>
            <a:off x="7124890" y="2123739"/>
            <a:ext cx="2525374" cy="4016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/>
          <a:p>
            <a:pPr algn="r">
              <a:defRPr/>
            </a:pPr>
            <a:r>
              <a:rPr lang="zh-CN" sz="2000" b="1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所得確保</a:t>
            </a:r>
            <a:endParaRPr lang="en-US" sz="1100"/>
          </a:p>
        </p:txBody>
        <p:extLst/>
      </p:sp>
      <p:sp>
        <p:nvSpPr>
          <p:cNvPr id="1200085" name="Freeform 27"/>
          <p:cNvSpPr/>
          <p:nvPr/>
        </p:nvSpPr>
        <p:spPr>
          <a:xfrm>
            <a:off x="6292810" y="3880964"/>
            <a:ext cx="4642324" cy="1828799"/>
          </a:xfrm>
          <a:custGeom>
            <a:avLst/>
            <a:gdLst/>
            <a:ahLst/>
            <a:cxnLst/>
            <a:rect l="l" t="t" r="r" b="b"/>
            <a:pathLst>
              <a:path w="3021" h="1171">
                <a:moveTo>
                  <a:pt x="3021" y="1171"/>
                </a:moveTo>
                <a:lnTo>
                  <a:pt x="0" y="1171"/>
                </a:lnTo>
                <a:lnTo>
                  <a:pt x="0" y="0"/>
                </a:lnTo>
                <a:lnTo>
                  <a:pt x="3021" y="0"/>
                </a:ln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  <p:extLst mod="1"/>
      </p:sp>
      <p:sp>
        <p:nvSpPr>
          <p:cNvPr id="1200086" name="Freeform 28"/>
          <p:cNvSpPr/>
          <p:nvPr/>
        </p:nvSpPr>
        <p:spPr>
          <a:xfrm>
            <a:off x="1223288" y="3880964"/>
            <a:ext cx="4642324" cy="1828799"/>
          </a:xfrm>
          <a:custGeom>
            <a:avLst/>
            <a:gdLst/>
            <a:ahLst/>
            <a:cxnLst/>
            <a:rect l="l" t="t" r="r" b="b"/>
            <a:pathLst>
              <a:path w="3021" h="1171">
                <a:moveTo>
                  <a:pt x="0" y="1171"/>
                </a:moveTo>
                <a:lnTo>
                  <a:pt x="3021" y="1171"/>
                </a:lnTo>
                <a:lnTo>
                  <a:pt x="3021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chemeClr val="accent1">
                <a:lumMod val="75000"/>
              </a:schemeClr>
            </a:solidFill>
            <a:prstDash val="solid"/>
          </a:ln>
        </p:spPr>
        <p:txBody>
          <a:bodyPr/>
          <a:lstStyle/>
          <a:p>
            <a:endParaRPr lang="ja-JP" altLang="en-US"/>
          </a:p>
        </p:txBody>
        <p:extLst mod="1"/>
      </p:sp>
      <p:sp>
        <p:nvSpPr>
          <p:cNvPr id="1200087" name="AutoShape 29"/>
          <p:cNvSpPr/>
          <p:nvPr/>
        </p:nvSpPr>
        <p:spPr>
          <a:xfrm>
            <a:off x="2536492" y="4681092"/>
            <a:ext cx="3003164" cy="70358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l">
              <a:spcBef>
                <a:spcPts val="2499"/>
              </a:spcBef>
              <a:defRPr/>
            </a:pPr>
            <a:r>
              <a:rPr lang="zh-CN" sz="1400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飼料用米は主食用米不足時の需給調整弁として機能。</a:t>
            </a:r>
          </a:p>
        </p:txBody>
        <p:extLst/>
      </p:sp>
      <p:sp>
        <p:nvSpPr>
          <p:cNvPr id="1200088" name="AutoShape 30"/>
          <p:cNvSpPr/>
          <p:nvPr/>
        </p:nvSpPr>
        <p:spPr>
          <a:xfrm>
            <a:off x="2536492" y="4229938"/>
            <a:ext cx="2525374" cy="4016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/>
          <a:p>
            <a:pPr algn="l">
              <a:defRPr/>
            </a:pPr>
            <a:r>
              <a:rPr lang="zh-CN" sz="2000" b="1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セーフティネット</a:t>
            </a:r>
            <a:endParaRPr lang="en-US" sz="1100"/>
          </a:p>
        </p:txBody>
        <p:extLst/>
      </p:sp>
      <p:sp>
        <p:nvSpPr>
          <p:cNvPr id="1200089" name="AutoShape 31"/>
          <p:cNvSpPr/>
          <p:nvPr/>
        </p:nvSpPr>
        <p:spPr>
          <a:xfrm>
            <a:off x="6647100" y="4681092"/>
            <a:ext cx="3003164" cy="703582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/>
          <a:p>
            <a:pPr algn="r">
              <a:spcBef>
                <a:spcPts val="2499"/>
              </a:spcBef>
              <a:defRPr/>
            </a:pPr>
            <a:r>
              <a:rPr lang="zh-CN" sz="1400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生産者支援を通じて、日本の水田機能を次世代へ繋ぐ。</a:t>
            </a:r>
          </a:p>
        </p:txBody>
        <p:extLst/>
      </p:sp>
      <p:sp>
        <p:nvSpPr>
          <p:cNvPr id="1200090" name="AutoShape 32"/>
          <p:cNvSpPr/>
          <p:nvPr/>
        </p:nvSpPr>
        <p:spPr>
          <a:xfrm>
            <a:off x="7124890" y="4229938"/>
            <a:ext cx="2525374" cy="4016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rmAutofit/>
          </a:bodyPr>
          <a:lstStyle/>
          <a:p>
            <a:pPr algn="r">
              <a:defRPr/>
            </a:pPr>
            <a:r>
              <a:rPr lang="zh-CN" sz="2000" b="1">
                <a:solidFill>
                  <a:srgbClr val="595959">
                    <a:alpha val="100000"/>
                  </a:srgbClr>
                </a:solidFill>
                <a:latin typeface="汉仪中宋S"/>
                <a:ea typeface="汉仪中宋S"/>
                <a:cs typeface="汉仪中宋S"/>
              </a:rPr>
              <a:t>水田維持</a:t>
            </a:r>
            <a:endParaRPr lang="en-US" sz="1100"/>
          </a:p>
        </p:txBody>
        <p:extLst/>
      </p:sp>
      <p:grpSp>
        <p:nvGrpSpPr>
          <p:cNvPr id="1200091" name="Group 33"/>
          <p:cNvGrpSpPr/>
          <p:nvPr/>
        </p:nvGrpSpPr>
        <p:grpSpPr>
          <a:xfrm>
            <a:off x="1419225" y="4304347"/>
            <a:ext cx="865632" cy="858108"/>
            <a:chOff x="1419225" y="4304347"/>
            <a:chExt cx="865632" cy="858108"/>
          </a:xfrm>
          <a:solidFill>
            <a:srgbClr val="DCA680">
              <a:alpha val="100000"/>
            </a:srgbClr>
          </a:solidFill>
        </p:grpSpPr>
        <p:sp>
          <p:nvSpPr>
            <p:cNvPr id="1200092" name="AutoShape 34"/>
            <p:cNvSpPr/>
            <p:nvPr/>
          </p:nvSpPr>
          <p:spPr>
            <a:xfrm>
              <a:off x="1527143" y="4575334"/>
              <a:ext cx="130492" cy="57721"/>
            </a:xfrm>
            <a:prstGeom prst="rect">
              <a:avLst/>
            </a:prstGeom>
            <a:solidFill>
              <a:srgbClr val="DCA680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200093" name="Freeform 35"/>
            <p:cNvSpPr/>
            <p:nvPr/>
          </p:nvSpPr>
          <p:spPr>
            <a:xfrm>
              <a:off x="1587341" y="4841272"/>
              <a:ext cx="524447" cy="321183"/>
            </a:xfrm>
            <a:custGeom>
              <a:avLst/>
              <a:gdLst/>
              <a:ahLst/>
              <a:cxnLst/>
              <a:rect l="l" t="t" r="r" b="b"/>
              <a:pathLst>
                <a:path w="117" h="71">
                  <a:moveTo>
                    <a:pt x="0" y="71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1"/>
                  </a:lnTo>
                  <a:close/>
                  <a:moveTo>
                    <a:pt x="20" y="19"/>
                  </a:moveTo>
                  <a:cubicBezTo>
                    <a:pt x="95" y="19"/>
                    <a:pt x="95" y="19"/>
                    <a:pt x="95" y="19"/>
                  </a:cubicBezTo>
                  <a:cubicBezTo>
                    <a:pt x="97" y="19"/>
                    <a:pt x="99" y="21"/>
                    <a:pt x="99" y="23"/>
                  </a:cubicBezTo>
                  <a:cubicBezTo>
                    <a:pt x="99" y="25"/>
                    <a:pt x="97" y="27"/>
                    <a:pt x="95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8" y="27"/>
                    <a:pt x="16" y="25"/>
                    <a:pt x="16" y="23"/>
                  </a:cubicBezTo>
                  <a:cubicBezTo>
                    <a:pt x="16" y="21"/>
                    <a:pt x="18" y="19"/>
                    <a:pt x="20" y="19"/>
                  </a:cubicBezTo>
                  <a:close/>
                  <a:moveTo>
                    <a:pt x="20" y="42"/>
                  </a:moveTo>
                  <a:cubicBezTo>
                    <a:pt x="95" y="42"/>
                    <a:pt x="95" y="42"/>
                    <a:pt x="95" y="42"/>
                  </a:cubicBezTo>
                  <a:cubicBezTo>
                    <a:pt x="97" y="42"/>
                    <a:pt x="99" y="44"/>
                    <a:pt x="99" y="46"/>
                  </a:cubicBezTo>
                  <a:cubicBezTo>
                    <a:pt x="99" y="48"/>
                    <a:pt x="97" y="50"/>
                    <a:pt x="95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8" y="50"/>
                    <a:pt x="16" y="48"/>
                    <a:pt x="16" y="46"/>
                  </a:cubicBezTo>
                  <a:cubicBezTo>
                    <a:pt x="16" y="44"/>
                    <a:pt x="18" y="42"/>
                    <a:pt x="20" y="42"/>
                  </a:cubicBezTo>
                  <a:close/>
                </a:path>
              </a:pathLst>
            </a:custGeom>
            <a:solidFill>
              <a:srgbClr val="DCA680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  <p:sp>
          <p:nvSpPr>
            <p:cNvPr id="1200094" name="Freeform 36"/>
            <p:cNvSpPr/>
            <p:nvPr/>
          </p:nvSpPr>
          <p:spPr>
            <a:xfrm>
              <a:off x="1419225" y="4304347"/>
              <a:ext cx="865632" cy="662369"/>
            </a:xfrm>
            <a:custGeom>
              <a:avLst/>
              <a:gdLst/>
              <a:ahLst/>
              <a:cxnLst/>
              <a:rect l="l" t="t" r="r" b="b"/>
              <a:pathLst>
                <a:path w="192" h="147">
                  <a:moveTo>
                    <a:pt x="178" y="33"/>
                  </a:moveTo>
                  <a:cubicBezTo>
                    <a:pt x="158" y="33"/>
                    <a:pt x="158" y="33"/>
                    <a:pt x="158" y="33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6" y="33"/>
                    <a:pt x="0" y="39"/>
                    <a:pt x="0" y="46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1"/>
                    <a:pt x="6" y="147"/>
                    <a:pt x="14" y="147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162" y="111"/>
                    <a:pt x="162" y="111"/>
                    <a:pt x="162" y="111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78" y="147"/>
                    <a:pt x="178" y="147"/>
                    <a:pt x="178" y="147"/>
                  </a:cubicBezTo>
                  <a:cubicBezTo>
                    <a:pt x="185" y="147"/>
                    <a:pt x="192" y="141"/>
                    <a:pt x="192" y="133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39"/>
                    <a:pt x="185" y="33"/>
                    <a:pt x="178" y="33"/>
                  </a:cubicBezTo>
                  <a:close/>
                  <a:moveTo>
                    <a:pt x="41" y="9"/>
                  </a:moveTo>
                  <a:cubicBezTo>
                    <a:pt x="150" y="9"/>
                    <a:pt x="150" y="9"/>
                    <a:pt x="150" y="9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9"/>
                  </a:lnTo>
                  <a:close/>
                  <a:moveTo>
                    <a:pt x="61" y="81"/>
                  </a:moveTo>
                  <a:cubicBezTo>
                    <a:pt x="16" y="81"/>
                    <a:pt x="16" y="81"/>
                    <a:pt x="16" y="81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61" y="52"/>
                    <a:pt x="61" y="52"/>
                    <a:pt x="61" y="52"/>
                  </a:cubicBezTo>
                  <a:lnTo>
                    <a:pt x="61" y="81"/>
                  </a:lnTo>
                  <a:close/>
                  <a:moveTo>
                    <a:pt x="146" y="70"/>
                  </a:moveTo>
                  <a:cubicBezTo>
                    <a:pt x="81" y="70"/>
                    <a:pt x="81" y="70"/>
                    <a:pt x="81" y="70"/>
                  </a:cubicBezTo>
                  <a:cubicBezTo>
                    <a:pt x="79" y="70"/>
                    <a:pt x="77" y="69"/>
                    <a:pt x="77" y="66"/>
                  </a:cubicBezTo>
                  <a:cubicBezTo>
                    <a:pt x="77" y="64"/>
                    <a:pt x="79" y="62"/>
                    <a:pt x="81" y="62"/>
                  </a:cubicBezTo>
                  <a:cubicBezTo>
                    <a:pt x="146" y="62"/>
                    <a:pt x="146" y="62"/>
                    <a:pt x="146" y="62"/>
                  </a:cubicBezTo>
                  <a:cubicBezTo>
                    <a:pt x="148" y="62"/>
                    <a:pt x="150" y="64"/>
                    <a:pt x="150" y="66"/>
                  </a:cubicBezTo>
                  <a:cubicBezTo>
                    <a:pt x="150" y="69"/>
                    <a:pt x="148" y="70"/>
                    <a:pt x="146" y="70"/>
                  </a:cubicBezTo>
                  <a:close/>
                </a:path>
              </a:pathLst>
            </a:custGeom>
            <a:solidFill>
              <a:srgbClr val="DCA680">
                <a:alpha val="100000"/>
              </a:srgbClr>
            </a:solidFill>
          </p:spPr>
          <p:txBody>
            <a:bodyPr/>
            <a:lstStyle/>
            <a:p>
              <a:endParaRPr lang="ja-JP" altLang="en-US"/>
            </a:p>
          </p:txBody>
          <p:extLst/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9F3A66-1BB9-CB6D-DEA3-00404CA3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8082"/>
          </a:xfrm>
        </p:spPr>
        <p:txBody>
          <a:bodyPr/>
          <a:lstStyle/>
          <a:p>
            <a:r>
              <a:rPr lang="en-US" altLang="ja-JP" sz="4400" b="1" kern="0" dirty="0">
                <a:solidFill>
                  <a:srgbClr val="000066"/>
                </a:solidFill>
                <a:effectLst/>
                <a:latin typeface="ＭＳ Ｐゴシック" panose="020B0600070205080204" pitchFamily="50" charset="-128"/>
                <a:ea typeface="游明朝" panose="02020400000000000000" pitchFamily="18" charset="-128"/>
                <a:cs typeface="ＭＳ Ｐゴシック" panose="020B0600070205080204" pitchFamily="50" charset="-128"/>
              </a:rPr>
              <a:t>External Environment: </a:t>
            </a:r>
            <a:br>
              <a:rPr lang="en-US" altLang="ja-JP" sz="4400" b="1" kern="0" dirty="0">
                <a:solidFill>
                  <a:srgbClr val="000066"/>
                </a:solidFill>
                <a:effectLst/>
                <a:latin typeface="ＭＳ Ｐゴシック" panose="020B0600070205080204" pitchFamily="50" charset="-128"/>
                <a:ea typeface="游明朝" panose="02020400000000000000" pitchFamily="18" charset="-128"/>
                <a:cs typeface="ＭＳ Ｐゴシック" panose="020B0600070205080204" pitchFamily="50" charset="-128"/>
              </a:rPr>
            </a:br>
            <a:r>
              <a:rPr lang="en-US" altLang="ja-JP" sz="4400" b="1" kern="0" dirty="0">
                <a:solidFill>
                  <a:srgbClr val="000066"/>
                </a:solidFill>
                <a:effectLst/>
                <a:latin typeface="ＭＳ Ｐゴシック" panose="020B0600070205080204" pitchFamily="50" charset="-128"/>
                <a:ea typeface="游明朝" panose="02020400000000000000" pitchFamily="18" charset="-128"/>
                <a:cs typeface="ＭＳ Ｐゴシック" panose="020B0600070205080204" pitchFamily="50" charset="-128"/>
              </a:rPr>
              <a:t>MM</a:t>
            </a:r>
            <a:r>
              <a:rPr lang="ja-JP" altLang="ja-JP" sz="4400" b="1" kern="0" dirty="0">
                <a:solidFill>
                  <a:srgbClr val="000066"/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米・備蓄の扱いと懸念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D1B603-546D-1B30-A2DA-6AEB9386B68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45473" y="1482660"/>
            <a:ext cx="11876809" cy="5375340"/>
          </a:xfrm>
        </p:spPr>
        <p:txBody>
          <a:bodyPr/>
          <a:lstStyle/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ja-JP" altLang="ja-JP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農水省の最新スタンス（説明資料に基づく）</a:t>
            </a:r>
            <a:endParaRPr lang="en-US" altLang="ja-JP" kern="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ＭＳ Ｐゴシック" panose="020B0600070205080204" pitchFamily="50" charset="-128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endParaRPr lang="en-US" altLang="ja-JP" sz="2400" kern="1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ja-JP" altLang="en-US" sz="2400" kern="10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●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飼料用米は継続支援。</a:t>
            </a:r>
            <a:endParaRPr lang="en-US" altLang="ja-JP" sz="2800" kern="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ＭＳ Ｐゴシック" panose="020B0600070205080204" pitchFamily="50" charset="-128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ja-JP" altLang="en-US" kern="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　　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ただし「全量支援」はせず、実需者側の性格に応じて対象を限定</a:t>
            </a:r>
            <a:endParaRPr lang="en-US" altLang="ja-JP" sz="2800" kern="10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ja-JP" altLang="en-US" kern="1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　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実需者を</a:t>
            </a:r>
            <a:r>
              <a:rPr lang="en-US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4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類型で整理</a:t>
            </a:r>
            <a:endParaRPr lang="ja-JP" altLang="ja-JP" sz="2800" kern="10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600200" lvl="3" indent="-228600" algn="l"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地元産飼料用米に強くこだわる畜産（本格的耕畜連携）</a:t>
            </a:r>
            <a:endParaRPr lang="ja-JP" altLang="ja-JP" sz="2800" kern="10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600200" lvl="3" indent="-228600" algn="l"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国産重視で、備蓄米放出も活用</a:t>
            </a:r>
            <a:endParaRPr lang="ja-JP" altLang="ja-JP" sz="2800" kern="10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600200" lvl="3" indent="-228600" algn="l"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国産重視だが不足時は</a:t>
            </a:r>
            <a:r>
              <a:rPr lang="en-US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MA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米（最低輸入米）も併用</a:t>
            </a:r>
            <a:endParaRPr lang="ja-JP" altLang="ja-JP" sz="2800" kern="10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1600200" lvl="3" indent="-228600" algn="l">
              <a:buSzPts val="1000"/>
              <a:buFont typeface="Wingdings" panose="05000000000000000000" pitchFamily="2" charset="2"/>
              <a:buChar char=""/>
              <a:tabLst>
                <a:tab pos="1828800" algn="l"/>
              </a:tabLst>
            </a:pP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飼料費節減目的で価格次第で国産を採用（輸入代替）</a:t>
            </a:r>
            <a:endParaRPr lang="ja-JP" altLang="ja-JP" sz="2800" kern="10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914400" lvl="2" indent="0" algn="l">
              <a:buSzPts val="1000"/>
              <a:buNone/>
              <a:tabLst>
                <a:tab pos="1371600" algn="l"/>
              </a:tabLst>
            </a:pPr>
            <a:r>
              <a:rPr lang="ja-JP" altLang="en-US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　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支援対象は主に</a:t>
            </a:r>
            <a:r>
              <a:rPr lang="en-US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1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～</a:t>
            </a:r>
            <a:r>
              <a:rPr lang="en-US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3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類型。需要量見込みは</a:t>
            </a:r>
            <a:r>
              <a:rPr lang="en-US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30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～</a:t>
            </a:r>
            <a:r>
              <a:rPr lang="en-US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40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万トン</a:t>
            </a:r>
            <a:endParaRPr lang="en-US" altLang="ja-JP" sz="2800" kern="1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0" lvl="2" indent="0" algn="l">
              <a:buSzPts val="1000"/>
              <a:buNone/>
              <a:tabLst>
                <a:tab pos="1371600" algn="l"/>
              </a:tabLst>
            </a:pPr>
            <a:r>
              <a:rPr lang="ja-JP" altLang="en-US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9637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B54327B-D0F8-6F4F-1897-1473C933F29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127" y="1825560"/>
            <a:ext cx="11980718" cy="3089340"/>
          </a:xfrm>
        </p:spPr>
        <p:txBody>
          <a:bodyPr/>
          <a:lstStyle/>
          <a:p>
            <a:pPr marL="0" lvl="2" indent="0" algn="l">
              <a:buSzPts val="1000"/>
              <a:buNone/>
              <a:tabLst>
                <a:tab pos="1371600" algn="l"/>
              </a:tabLst>
            </a:pPr>
            <a:r>
              <a:rPr lang="ja-JP" altLang="en-US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　●</a:t>
            </a:r>
            <a:r>
              <a:rPr lang="en-US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MM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米（最低輸入米）・政府備蓄米の飼料への振替量（計</a:t>
            </a:r>
            <a:r>
              <a:rPr lang="en-US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62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万トン）</a:t>
            </a:r>
            <a:endParaRPr lang="en-US" altLang="ja-JP" sz="2800" kern="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ＭＳ Ｐゴシック" panose="020B0600070205080204" pitchFamily="50" charset="-128"/>
            </a:endParaRPr>
          </a:p>
          <a:p>
            <a:pPr marL="0" lvl="2" indent="0" algn="l">
              <a:buSzPts val="1000"/>
              <a:buNone/>
              <a:tabLst>
                <a:tab pos="1371600" algn="l"/>
              </a:tabLst>
            </a:pPr>
            <a:r>
              <a:rPr lang="ja-JP" altLang="en-US" sz="2800" kern="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　　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が、国産飼料用米（</a:t>
            </a:r>
            <a:r>
              <a:rPr lang="en-US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52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万トン）を上回るとの整理を提示</a:t>
            </a:r>
            <a:endParaRPr lang="en-US" altLang="ja-JP" kern="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ＭＳ Ｐゴシック" panose="020B0600070205080204" pitchFamily="50" charset="-128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endParaRPr lang="en-US" altLang="ja-JP" kern="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ＭＳ Ｐゴシック" panose="020B0600070205080204" pitchFamily="50" charset="-128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ja-JP" altLang="en-US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　●</a:t>
            </a:r>
            <a:r>
              <a:rPr lang="ja-JP" altLang="ja-JP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懸念・対案</a:t>
            </a:r>
            <a:endParaRPr lang="ja-JP" altLang="ja-JP" kern="10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輸入米依存が飼料基盤の国産化を阻害するリスク</a:t>
            </a:r>
            <a:endParaRPr lang="ja-JP" altLang="ja-JP" sz="2800" kern="10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MM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米の品質課題（精米由来でタンパク低・脂肪酸劣化）から、食用転用への反対を明確化。やむを得ず輸入するなら玄米化を要請</a:t>
            </a:r>
            <a:endParaRPr lang="ja-JP" altLang="ja-JP" sz="2800" kern="10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742950" lvl="1" indent="-285750" algn="l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備蓄再編の議論（政府</a:t>
            </a:r>
            <a:r>
              <a:rPr lang="en-US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60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万トン＋民間</a:t>
            </a:r>
            <a:r>
              <a:rPr lang="en-US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20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万トン、回転備蓄化・</a:t>
            </a:r>
            <a:r>
              <a:rPr lang="en-US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3</a:t>
            </a: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年循環等）に対し、財政効率と食料安保の整合を検証した上で、国産飼料基盤維持を最優先</a:t>
            </a:r>
            <a:endParaRPr kumimoji="1" lang="ja-JP" altLang="en-US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0B6AA17-E616-63C6-8430-5AD2B7DA8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278082"/>
          </a:xfrm>
        </p:spPr>
        <p:txBody>
          <a:bodyPr/>
          <a:lstStyle/>
          <a:p>
            <a:r>
              <a:rPr lang="en-US" altLang="ja-JP" sz="4400" b="1" kern="0" dirty="0">
                <a:solidFill>
                  <a:srgbClr val="000066"/>
                </a:solidFill>
                <a:effectLst/>
                <a:latin typeface="ＭＳ Ｐゴシック" panose="020B0600070205080204" pitchFamily="50" charset="-128"/>
                <a:ea typeface="游明朝" panose="02020400000000000000" pitchFamily="18" charset="-128"/>
                <a:cs typeface="ＭＳ Ｐゴシック" panose="020B0600070205080204" pitchFamily="50" charset="-128"/>
              </a:rPr>
              <a:t>External Environment: </a:t>
            </a:r>
            <a:br>
              <a:rPr lang="en-US" altLang="ja-JP" sz="4400" b="1" kern="0" dirty="0">
                <a:solidFill>
                  <a:srgbClr val="000066"/>
                </a:solidFill>
                <a:effectLst/>
                <a:latin typeface="ＭＳ Ｐゴシック" panose="020B0600070205080204" pitchFamily="50" charset="-128"/>
                <a:ea typeface="游明朝" panose="02020400000000000000" pitchFamily="18" charset="-128"/>
                <a:cs typeface="ＭＳ Ｐゴシック" panose="020B0600070205080204" pitchFamily="50" charset="-128"/>
              </a:rPr>
            </a:br>
            <a:r>
              <a:rPr lang="en-US" altLang="ja-JP" sz="4400" b="1" kern="0" dirty="0">
                <a:solidFill>
                  <a:srgbClr val="000066"/>
                </a:solidFill>
                <a:effectLst/>
                <a:latin typeface="ＭＳ Ｐゴシック" panose="020B0600070205080204" pitchFamily="50" charset="-128"/>
                <a:ea typeface="游明朝" panose="02020400000000000000" pitchFamily="18" charset="-128"/>
                <a:cs typeface="ＭＳ Ｐゴシック" panose="020B0600070205080204" pitchFamily="50" charset="-128"/>
              </a:rPr>
              <a:t>MM</a:t>
            </a:r>
            <a:r>
              <a:rPr lang="ja-JP" altLang="ja-JP" sz="4400" b="1" kern="0" dirty="0">
                <a:solidFill>
                  <a:srgbClr val="000066"/>
                </a:solidFill>
                <a:effectLst/>
                <a:latin typeface="游明朝" panose="02020400000000000000" pitchFamily="18" charset="-128"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米・備蓄の扱いと懸念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3137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003E28-6790-2458-9427-BA157DE8B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0" y="0"/>
            <a:ext cx="12192000" cy="1039092"/>
          </a:xfrm>
        </p:spPr>
        <p:txBody>
          <a:bodyPr/>
          <a:lstStyle/>
          <a:p>
            <a:r>
              <a:rPr lang="ja-JP" altLang="ja-JP" b="1" kern="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コミュニケーション・メディア計画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1553CE-4677-F30D-32CF-1DCCE89DEE48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35082" y="1039092"/>
            <a:ext cx="11731337" cy="5382490"/>
          </a:xfrm>
        </p:spPr>
        <p:txBody>
          <a:bodyPr/>
          <a:lstStyle/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ja-JP" altLang="ja-JP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読売新聞の取材は「内部情報提供」スタンスで、</a:t>
            </a:r>
            <a:r>
              <a:rPr lang="ja-JP" altLang="en-US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来週</a:t>
            </a:r>
            <a:r>
              <a:rPr lang="ja-JP" altLang="ja-JP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火曜日対応</a:t>
            </a:r>
            <a:endParaRPr lang="en-US" altLang="ja-JP" kern="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ＭＳ Ｐゴシック" panose="020B0600070205080204" pitchFamily="50" charset="-128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endParaRPr lang="en-US" altLang="ja-JP" kern="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ＭＳ Ｐゴシック" panose="020B0600070205080204" pitchFamily="50" charset="-128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ja-JP" altLang="ja-JP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ニュースリリースによる対外発表は</a:t>
            </a:r>
            <a:r>
              <a:rPr lang="en-US" altLang="ja-JP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5</a:t>
            </a:r>
            <a:r>
              <a:rPr lang="ja-JP" altLang="ja-JP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月下旬に設定。</a:t>
            </a:r>
            <a:endParaRPr lang="en-US" altLang="ja-JP" sz="2400" kern="1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endParaRPr lang="en-US" altLang="ja-JP" sz="2400" kern="10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取材では本会の主張（食用米の安全保障に資する飼料用米の安定供給、単収向上・交付金見直し、耕畜連携の拡充）をわかりやすく提示</a:t>
            </a:r>
            <a:endParaRPr lang="en-US" altLang="ja-JP" kern="1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endParaRPr lang="en-US" altLang="ja-JP" sz="2800" kern="10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媒体特性に配慮し、農水省の改革姿勢を応援しつつ、財務省の過度な抑制志向に対しては建設的な対案を示す</a:t>
            </a:r>
            <a:endParaRPr lang="en-US" altLang="ja-JP" kern="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ＭＳ Ｐゴシック" panose="020B0600070205080204" pitchFamily="50" charset="-128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endParaRPr lang="en-US" altLang="ja-JP" sz="2800" kern="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ＭＳ Ｐゴシック" panose="020B0600070205080204" pitchFamily="50" charset="-128"/>
            </a:endParaRPr>
          </a:p>
          <a:p>
            <a:pPr marL="0" lvl="0" indent="0" algn="l">
              <a:buSzPts val="1000"/>
              <a:buNone/>
              <a:tabLst>
                <a:tab pos="457200" algn="l"/>
              </a:tabLst>
            </a:pPr>
            <a:r>
              <a:rPr lang="ja-JP" altLang="ja-JP" sz="2800" kern="0" dirty="0">
                <a:solidFill>
                  <a:srgbClr val="000066"/>
                </a:solidFill>
                <a:effectLst/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ＭＳ Ｐゴシック" panose="020B0600070205080204" pitchFamily="50" charset="-128"/>
              </a:rPr>
              <a:t>読売に対しては先行報道を促し、社会的議論の喚起を狙う</a:t>
            </a:r>
            <a:endParaRPr lang="ja-JP" altLang="ja-JP" sz="2800" kern="100" dirty="0">
              <a:solidFill>
                <a:srgbClr val="000066"/>
              </a:solidFill>
              <a:effectLst/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191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22E474-59BC-DF73-F18C-A8E52E73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8742"/>
          </a:xfrm>
        </p:spPr>
        <p:txBody>
          <a:bodyPr/>
          <a:lstStyle/>
          <a:p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確認事項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20813E7-3D40-BA58-E5A2-EBC786B7DAE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83127" y="713732"/>
            <a:ext cx="12001500" cy="614426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案を連休前～連休明けにかけて加筆整理し、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月下旬にニュースリリースで発表する。</a:t>
            </a:r>
          </a:p>
          <a:p>
            <a:pPr marL="0" indent="0">
              <a:buNone/>
            </a:pPr>
            <a:endParaRPr kumimoji="1" lang="en-US" altLang="ja-JP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読売の取材は内部ブリーフィングとして柔軟に応じ、公式リリースは別タイミングとする。</a:t>
            </a:r>
          </a:p>
          <a:p>
            <a:pPr marL="0" indent="0">
              <a:buNone/>
            </a:pPr>
            <a:endParaRPr kumimoji="1" lang="en-US" altLang="ja-JP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政策提案の柱に「単収インセンティブ付与」「耕畜連携（鶏・豚糞堆肥含む）の正統化」「複数年契約の拡充」「交付金安全網の再設定（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1.3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万～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1.4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万円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/60kg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）」を明記する。</a:t>
            </a:r>
          </a:p>
          <a:p>
            <a:pPr marL="0" indent="0">
              <a:buNone/>
            </a:pPr>
            <a:endParaRPr kumimoji="1" lang="en-US" altLang="ja-JP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生産量目標について政府の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30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～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40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万トンに対し、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200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万トンを展望する拡大均衡の対案を準備する。</a:t>
            </a:r>
          </a:p>
          <a:p>
            <a:pPr marL="0" indent="0">
              <a:buNone/>
            </a:pP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MM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米の食用転用に反対し、品質面の課題と外交・法制の論点整理を進める。</a:t>
            </a:r>
          </a:p>
          <a:p>
            <a:pPr marL="0" indent="0">
              <a:buNone/>
            </a:pP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372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C2A4D3-7312-98A0-AAF4-D0CAAA43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"/>
            <a:ext cx="12192000" cy="833155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リスクと懸念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03F88B-D77F-67F1-E582-0DBF315B01A0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36813" y="852054"/>
            <a:ext cx="11918373" cy="587086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政府が支援対象を耕畜連携の事前契約に限定した場合、</a:t>
            </a:r>
            <a:b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地域差や全農スキーム下の事業者が不利になる可能性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対応策：契約の標準化・ガイドライン化、</a:t>
            </a:r>
            <a:endParaRPr kumimoji="1" lang="en-US" altLang="ja-JP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地域での連携支援スキーム整備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交付金上限維持・単収インセンティブ不十分による生産者の</a:t>
            </a:r>
            <a:b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モチベーション低下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対応策：上限緩和・歩留まり連動の加点設計、成果連動の追加支払い</a:t>
            </a:r>
            <a:endParaRPr kumimoji="1" lang="en-US" altLang="ja-JP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輸入米・備蓄依存の強化による国内飼料基盤弱体化と設備投資の毀損</a:t>
            </a:r>
            <a:b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対応策：国産比率の下限設定、設備償却考慮の支援継続、</a:t>
            </a:r>
            <a:b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　　　急減回避の移行措置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価格の不安定化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（備蓄米価格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22,000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円の指標化に伴う市場調整の不確実性）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対応策：直接支払いと最低価格の明確化、契約価格ガイドの提示</a:t>
            </a:r>
          </a:p>
          <a:p>
            <a:pPr marL="0" indent="0">
              <a:buNone/>
            </a:pP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4150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9D818A-E299-B06F-B167-8490E5F6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"/>
            <a:ext cx="12192000" cy="947455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統合に役立つ研究と技術的知見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3C4F403-6A91-BBD5-A623-9CFB77361E8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31618" y="1077414"/>
            <a:ext cx="11928763" cy="576168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多収・高栄養性品種の評価と育種の加速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北陸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193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：二次休眠性があるため備蓄適性が高い可能性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オオナリ・タカナリ：タンパク質が高め（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9%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台）、</a:t>
            </a:r>
            <a:b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増体・産卵成績に好影響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◆二次休眠誘導の技術検討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除草剤施用（候補：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SU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剤、ベンゾビシクロン等）による</a:t>
            </a:r>
            <a:b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休眠深化の可能性を試験設計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水管理（中干し回避・登熟期までの効かせ方）と休眠性の関係を検証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◆堆肥還元の現場実装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ペレット化・機械散布で臭気苦情を低減し、</a:t>
            </a:r>
            <a:b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ブロードキャスター散布の効率化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鶏糞・豚糞を含む混合堆肥の適正化と政策上の承認</a:t>
            </a:r>
          </a:p>
          <a:p>
            <a:pPr marL="0" indent="0">
              <a:buNone/>
            </a:pPr>
            <a:endParaRPr kumimoji="1" lang="ja-JP" altLang="en-US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691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[number:text]"/>
          <p:cNvSpPr/>
          <p:nvPr/>
        </p:nvSpPr>
        <p:spPr>
          <a:xfrm>
            <a:off x="1254600" y="2672640"/>
            <a:ext cx="203760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US" sz="6600" b="1" u="none" strike="noStrike">
                <a:solidFill>
                  <a:srgbClr val="1338FD"/>
                </a:solidFill>
                <a:effectLst/>
                <a:uFillTx/>
                <a:latin typeface="Noto Sans SC"/>
                <a:ea typeface="Noto Sans SC"/>
              </a:rPr>
              <a:t>01</a:t>
            </a:r>
            <a:endParaRPr lang="en-US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[title:text]"/>
          <p:cNvSpPr/>
          <p:nvPr/>
        </p:nvSpPr>
        <p:spPr>
          <a:xfrm>
            <a:off x="4323960" y="2411640"/>
            <a:ext cx="7013880" cy="17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normAutofit/>
          </a:bodyPr>
          <a:lstStyle/>
          <a:p>
            <a:pPr defTabSz="914400">
              <a:lnSpc>
                <a:spcPct val="120000"/>
              </a:lnSpc>
            </a:pPr>
            <a:r>
              <a:rPr lang="zh-CN" sz="4050" b="1" u="none" strike="noStrike">
                <a:solidFill>
                  <a:srgbClr val="1F1F1F"/>
                </a:solidFill>
                <a:effectLst/>
                <a:uFillTx/>
                <a:latin typeface="Noto Sans SC"/>
                <a:ea typeface="Noto Sans SC"/>
              </a:rPr>
              <a:t>会議概要と目的</a:t>
            </a:r>
            <a:endParaRPr lang="en-US" sz="4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11DBE6-08E5-63A1-3D71-3ADF2428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518"/>
            <a:ext cx="12192000" cy="897136"/>
          </a:xfrm>
        </p:spPr>
        <p:txBody>
          <a:bodyPr/>
          <a:lstStyle/>
          <a:p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今後の重要な節目</a:t>
            </a:r>
            <a:endParaRPr kumimoji="1" lang="ja-JP" altLang="en-US" dirty="0">
              <a:solidFill>
                <a:srgbClr val="000066"/>
              </a:solidFill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A38E0C-C534-ACEB-3A84-3F8DCC62F5E3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62791" y="1004678"/>
            <a:ext cx="11714018" cy="585332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連休前：本日の主な発言の文字化を完了し、差し戻しコメントを収集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6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～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7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日：第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案の加筆修正版ドラフトを全体共有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10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日頃：要求案の対外提出（農水省成案前に本会の立場を明確にする）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月下旬：ニュースリリースで政策提案を公表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6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月：全国意見交換会に向けて説明資料・論点整理を準備</a:t>
            </a: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</a:t>
            </a:r>
            <a:r>
              <a:rPr kumimoji="1" lang="en-US" altLang="ja-JP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8</a:t>
            </a:r>
            <a:r>
              <a:rPr kumimoji="1" lang="ja-JP" altLang="en-US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月：概算要求の単価提示に合わせ、対案の再発出・補強資料作成</a:t>
            </a:r>
            <a:endParaRPr kumimoji="1" lang="en-US" altLang="ja-JP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◆次回理事会：</a:t>
            </a:r>
            <a:r>
              <a:rPr kumimoji="1" lang="en-US" altLang="ja-JP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</a:t>
            </a: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</a:t>
            </a:r>
            <a:r>
              <a:rPr kumimoji="1" lang="en-US" altLang="ja-JP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18</a:t>
            </a: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日（月）</a:t>
            </a:r>
            <a:r>
              <a:rPr kumimoji="1" lang="en-US" altLang="ja-JP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15:00</a:t>
            </a: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に開催（場所手配・案内送付）</a:t>
            </a:r>
            <a:endParaRPr kumimoji="1" lang="en-US" altLang="ja-JP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kumimoji="1" lang="en-US" altLang="ja-JP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https://us02web.zoom.us/meetings/84660711905/invitations?signature=1_RBHVr_9IRigO5Bnm1nJDbqAaf8ZEXQJhCr0wsy_OI</a:t>
            </a:r>
          </a:p>
          <a:p>
            <a:pPr marL="0" indent="0">
              <a:buNone/>
            </a:pPr>
            <a:endParaRPr kumimoji="1" lang="en-US" altLang="ja-JP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ja-JP" altLang="en-US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marL="0" indent="0">
              <a:buNone/>
            </a:pPr>
            <a:endParaRPr kumimoji="1" lang="ja-JP" altLang="en-US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98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5C633F-56A8-449E-C670-5D69D402E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46" y="18900"/>
            <a:ext cx="12216245" cy="521427"/>
          </a:xfrm>
        </p:spPr>
        <p:txBody>
          <a:bodyPr/>
          <a:lstStyle/>
          <a:p>
            <a:r>
              <a:rPr kumimoji="1" lang="ja-JP" altLang="en-US" sz="32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事務局対応事項</a:t>
            </a:r>
            <a:endParaRPr kumimoji="1" lang="ja-JP" altLang="en-US" sz="32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EE2183-8017-EECD-1F3B-5ADA2DE77DBC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0" y="540327"/>
            <a:ext cx="12119264" cy="6556665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若狭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 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ウェブの「政策提案第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案」差し替えの最終確認と共有リンクの周知。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事務局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 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本日の主要発言の文字化を連休前に完了し、参加者へ送付。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谷口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 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畜産経営経済研究会（明日）の議論結果を整理し、提案第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案へ反映。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野岡先生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 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読売記者との火曜日取材に対応し、内部ブリーフの要点を共有。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政策チーム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 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交付金安全網の再設定案（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1.3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～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1.4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万円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/60kg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）と単収インセンティブ設計を具体化。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技術チーム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 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堆肥還元の普及手法（ペレット化・機械散布）のガイドドラフト作成。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育種・研究チーム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 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北陸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193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／大成／高成の備蓄性・栄養性評価、二次休眠誘導の除草剤試験計画を策定。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広報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 5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月下旬公開のニュースリリース案を作成（農水省応援スタンス、財務省抑制志向への対案を明確化）。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運営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 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次回理事会（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5/18 15:00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）の会場予約と案内送付。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政策チーム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 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生産量目標の対案（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200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万トン）と財政影響試算のドラフト作成。</a:t>
            </a:r>
          </a:p>
          <a:p>
            <a:pPr marL="0" indent="0">
              <a:buNone/>
            </a:pP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法制検討</a:t>
            </a:r>
            <a:r>
              <a:rPr kumimoji="1" lang="en-US" altLang="ja-JP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: MMI</a:t>
            </a:r>
            <a:r>
              <a:rPr kumimoji="1" lang="ja-JP" altLang="en-US" sz="2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（最低輸入米）の食用転用に関する法的・外交的論点整理と反対声明案の準備。</a:t>
            </a:r>
          </a:p>
        </p:txBody>
      </p:sp>
    </p:spTree>
    <p:extLst>
      <p:ext uri="{BB962C8B-B14F-4D97-AF65-F5344CB8AC3E}">
        <p14:creationId xmlns:p14="http://schemas.microsoft.com/office/powerpoint/2010/main" val="40599001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[closing_text:text]"/>
          <p:cNvSpPr/>
          <p:nvPr/>
        </p:nvSpPr>
        <p:spPr>
          <a:xfrm>
            <a:off x="4170977" y="5985165"/>
            <a:ext cx="4943160" cy="56469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sz="2700" b="0" u="none" strike="noStrike" dirty="0">
                <a:solidFill>
                  <a:srgbClr val="1F1F1F"/>
                </a:solidFill>
                <a:effectLst/>
                <a:uFillTx/>
                <a:latin typeface="Noto Sans SC"/>
                <a:ea typeface="Noto Sans SC"/>
              </a:rPr>
              <a:t>ありがとうございました</a:t>
            </a:r>
            <a:endParaRPr lang="en-US" sz="27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6783564-DA5B-138D-1A92-D43EFFAD7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59" y="105988"/>
            <a:ext cx="8623993" cy="57544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002" name="AutoShape 2"/>
          <p:cNvSpPr/>
          <p:nvPr/>
        </p:nvSpPr>
        <p:spPr>
          <a:xfrm>
            <a:off x="6086985" y="1447326"/>
            <a:ext cx="4842667" cy="4825246"/>
          </a:xfrm>
          <a:prstGeom prst="roundRect">
            <a:avLst>
              <a:gd name="adj" fmla="val 7070"/>
            </a:avLst>
          </a:prstGeom>
          <a:solidFill>
            <a:schemeClr val="lt2">
              <a:alpha val="8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1200003" name="AutoShape 3"/>
          <p:cNvSpPr/>
          <p:nvPr/>
        </p:nvSpPr>
        <p:spPr>
          <a:xfrm>
            <a:off x="1024528" y="1447326"/>
            <a:ext cx="4842667" cy="4825246"/>
          </a:xfrm>
          <a:prstGeom prst="roundRect">
            <a:avLst>
              <a:gd name="adj" fmla="val 7070"/>
            </a:avLst>
          </a:prstGeom>
          <a:solidFill>
            <a:schemeClr val="lt2">
              <a:alpha val="8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1200004" name="AutoShape 4"/>
          <p:cNvSpPr/>
          <p:nvPr/>
        </p:nvSpPr>
        <p:spPr>
          <a:xfrm>
            <a:off x="5103500" y="1583806"/>
            <a:ext cx="651613" cy="6516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1200005" name="Freeform 5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noFill/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120000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会議概要と目的</a:t>
            </a:r>
          </a:p>
        </p:txBody>
        <p:extLst/>
      </p:sp>
      <p:sp>
        <p:nvSpPr>
          <p:cNvPr id="1200007" name="TextBox 7"/>
          <p:cNvSpPr txBox="1"/>
          <p:nvPr/>
        </p:nvSpPr>
        <p:spPr>
          <a:xfrm>
            <a:off x="1532938" y="1682727"/>
            <a:ext cx="335260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開催目的</a:t>
            </a:r>
          </a:p>
        </p:txBody>
        <p:extLst/>
      </p:sp>
      <p:sp>
        <p:nvSpPr>
          <p:cNvPr id="1200008" name="TextBox 8"/>
          <p:cNvSpPr txBox="1"/>
          <p:nvPr/>
        </p:nvSpPr>
        <p:spPr>
          <a:xfrm>
            <a:off x="1532938" y="2559668"/>
            <a:ext cx="3943350" cy="3504350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政策提案の検討を行い、最終的な取りまとめを実施する。</a:t>
            </a:r>
          </a:p>
        </p:txBody>
        <p:extLst/>
      </p:sp>
      <p:sp>
        <p:nvSpPr>
          <p:cNvPr id="1200009" name="TextBox 9"/>
          <p:cNvSpPr txBox="1"/>
          <p:nvPr/>
        </p:nvSpPr>
        <p:spPr>
          <a:xfrm>
            <a:off x="6536643" y="1664446"/>
            <a:ext cx="33528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主要議題</a:t>
            </a:r>
          </a:p>
        </p:txBody>
        <p:extLst/>
      </p:sp>
      <p:sp>
        <p:nvSpPr>
          <p:cNvPr id="1200010" name="TextBox 10"/>
          <p:cNvSpPr txBox="1"/>
          <p:nvPr/>
        </p:nvSpPr>
        <p:spPr>
          <a:xfrm>
            <a:off x="6536643" y="2480793"/>
            <a:ext cx="3943350" cy="3504350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飼料用米支援の継続、耕畜連携の深化、および交付金体系の抜本的な見直し。</a:t>
            </a:r>
          </a:p>
        </p:txBody>
        <p:extLst/>
      </p:sp>
      <p:sp>
        <p:nvSpPr>
          <p:cNvPr id="1200011" name="AutoShape 11"/>
          <p:cNvSpPr/>
          <p:nvPr/>
        </p:nvSpPr>
        <p:spPr>
          <a:xfrm>
            <a:off x="10069239" y="1580463"/>
            <a:ext cx="651613" cy="6516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1200012" name="Freeform 12"/>
          <p:cNvSpPr/>
          <p:nvPr/>
        </p:nvSpPr>
        <p:spPr>
          <a:xfrm>
            <a:off x="0" y="0"/>
            <a:ext cx="0" cy="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noFill/>
        </p:spPr>
        <p:txBody>
          <a:bodyPr/>
          <a:lstStyle/>
          <a:p>
            <a:endParaRPr lang="ja-JP" altLang="en-US"/>
          </a:p>
        </p:txBody>
        <p:extLst/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E6590C-232F-1603-8789-F4F94F7D3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会議概要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4F586C-957B-CDCA-695E-DB5BE7B1806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22117" y="1825560"/>
            <a:ext cx="11461173" cy="4350960"/>
          </a:xfrm>
        </p:spPr>
        <p:txBody>
          <a:bodyPr/>
          <a:lstStyle/>
          <a:p>
            <a:r>
              <a:rPr kumimoji="1" lang="ja-JP" altLang="en-US" sz="32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本会議の主目的は「水田政策見直しに向けた政策提案第</a:t>
            </a:r>
            <a:r>
              <a:rPr kumimoji="1" lang="en-US" altLang="ja-JP" sz="32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kumimoji="1" lang="ja-JP" altLang="en-US" sz="32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案」の内容確認・整理と、外部発表（取材対応・ニュースリリース）の方針すり合わせ。</a:t>
            </a:r>
            <a:endParaRPr kumimoji="1" lang="en-US" altLang="ja-JP" sz="32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32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ウェブ掲載資料は第</a:t>
            </a:r>
            <a:r>
              <a:rPr kumimoji="1" lang="en-US" altLang="ja-JP" sz="32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</a:t>
            </a:r>
            <a:r>
              <a:rPr kumimoji="1" lang="ja-JP" altLang="en-US" sz="32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案から第</a:t>
            </a:r>
            <a:r>
              <a:rPr kumimoji="1" lang="en-US" altLang="ja-JP" sz="32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kumimoji="1" lang="ja-JP" altLang="en-US" sz="32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案へ差し替え済みで、大きな変更はなく、参考資料の配置を後段へ移動した程度。</a:t>
            </a:r>
            <a:endParaRPr kumimoji="1" lang="en-US" altLang="ja-JP" sz="3200" dirty="0">
              <a:solidFill>
                <a:srgbClr val="000066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32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</a:t>
            </a:r>
            <a:r>
              <a:rPr kumimoji="1" lang="en-US" altLang="ja-JP" sz="32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2</a:t>
            </a:r>
            <a:r>
              <a:rPr kumimoji="1" lang="ja-JP" altLang="en-US" sz="32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案を最終化し、連休前～連休明けにかけて加筆修正、</a:t>
            </a:r>
            <a:r>
              <a:rPr kumimoji="1" lang="en-US" altLang="ja-JP" sz="32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5</a:t>
            </a:r>
            <a:r>
              <a:rPr kumimoji="1" lang="ja-JP" altLang="en-US" sz="3200" dirty="0">
                <a:solidFill>
                  <a:srgbClr val="000066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月下旬に対外発表する方針で一致。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9222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[number:text]"/>
          <p:cNvSpPr/>
          <p:nvPr/>
        </p:nvSpPr>
        <p:spPr>
          <a:xfrm>
            <a:off x="1254600" y="2672640"/>
            <a:ext cx="203760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US" sz="6600" b="1" u="none" strike="noStrike">
                <a:solidFill>
                  <a:srgbClr val="1338FD"/>
                </a:solidFill>
                <a:effectLst/>
                <a:uFillTx/>
                <a:latin typeface="Noto Sans SC"/>
                <a:ea typeface="Noto Sans SC"/>
              </a:rPr>
              <a:t>02</a:t>
            </a:r>
            <a:endParaRPr lang="en-US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[title:text]"/>
          <p:cNvSpPr/>
          <p:nvPr/>
        </p:nvSpPr>
        <p:spPr>
          <a:xfrm>
            <a:off x="4323960" y="2411640"/>
            <a:ext cx="7013880" cy="17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normAutofit/>
          </a:bodyPr>
          <a:lstStyle/>
          <a:p>
            <a:pPr defTabSz="914400">
              <a:lnSpc>
                <a:spcPct val="120000"/>
              </a:lnSpc>
            </a:pPr>
            <a:r>
              <a:rPr lang="zh-CN" sz="4050" b="1" u="none" strike="noStrike">
                <a:solidFill>
                  <a:srgbClr val="1F1F1F"/>
                </a:solidFill>
                <a:effectLst/>
                <a:uFillTx/>
                <a:latin typeface="Noto Sans SC"/>
                <a:ea typeface="Noto Sans SC"/>
              </a:rPr>
              <a:t>飼料用米政策の最新動向</a:t>
            </a:r>
            <a:endParaRPr lang="en-US" sz="4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002" name="AutoShape 2"/>
          <p:cNvSpPr/>
          <p:nvPr/>
        </p:nvSpPr>
        <p:spPr>
          <a:xfrm>
            <a:off x="1374316" y="3045252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>
                  <a:alpha val="100000"/>
                </a:schemeClr>
              </a:gs>
              <a:gs pos="100000">
                <a:schemeClr val="lt2">
                  <a:alpha val="100000"/>
                </a:schemeClr>
              </a:gs>
            </a:gsLst>
            <a:lin ang="0"/>
          </a:gra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2200003" name="AutoShape 3"/>
          <p:cNvSpPr/>
          <p:nvPr/>
        </p:nvSpPr>
        <p:spPr>
          <a:xfrm>
            <a:off x="1374316" y="4823279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2200004" name="AutoShape 4"/>
          <p:cNvSpPr/>
          <p:nvPr/>
        </p:nvSpPr>
        <p:spPr>
          <a:xfrm>
            <a:off x="1374316" y="1267225"/>
            <a:ext cx="9429750" cy="1656361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>
                  <a:alpha val="100000"/>
                </a:schemeClr>
              </a:gs>
              <a:gs pos="100000">
                <a:schemeClr val="lt1">
                  <a:alpha val="100000"/>
                </a:schemeClr>
              </a:gs>
            </a:gsLst>
            <a:lin ang="0"/>
          </a:gra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2200005" name="AutoShape 5"/>
          <p:cNvSpPr/>
          <p:nvPr/>
        </p:nvSpPr>
        <p:spPr>
          <a:xfrm>
            <a:off x="987242" y="5246342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2200006" name="Freeform 6"/>
          <p:cNvSpPr/>
          <p:nvPr/>
        </p:nvSpPr>
        <p:spPr>
          <a:xfrm>
            <a:off x="1115389" y="5374489"/>
            <a:ext cx="553940" cy="5539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90033" y="152400"/>
                </a:moveTo>
                <a:cubicBezTo>
                  <a:pt x="190033" y="90992"/>
                  <a:pt x="221771" y="56493"/>
                  <a:pt x="221771" y="56493"/>
                </a:cubicBezTo>
                <a:cubicBezTo>
                  <a:pt x="221771" y="56493"/>
                  <a:pt x="193758" y="33766"/>
                  <a:pt x="151924" y="33766"/>
                </a:cubicBezTo>
                <a:cubicBezTo>
                  <a:pt x="110090" y="33766"/>
                  <a:pt x="82067" y="56512"/>
                  <a:pt x="82067" y="56512"/>
                </a:cubicBezTo>
                <a:cubicBezTo>
                  <a:pt x="82067" y="56512"/>
                  <a:pt x="114376" y="82753"/>
                  <a:pt x="114376" y="152400"/>
                </a:cubicBezTo>
                <a:cubicBezTo>
                  <a:pt x="114376" y="219608"/>
                  <a:pt x="81858" y="248145"/>
                  <a:pt x="81858" y="248145"/>
                </a:cubicBezTo>
                <a:cubicBezTo>
                  <a:pt x="81858" y="248145"/>
                  <a:pt x="115662" y="271034"/>
                  <a:pt x="151924" y="271034"/>
                </a:cubicBezTo>
                <a:cubicBezTo>
                  <a:pt x="189043" y="271034"/>
                  <a:pt x="221799" y="248269"/>
                  <a:pt x="221799" y="248269"/>
                </a:cubicBezTo>
                <a:cubicBezTo>
                  <a:pt x="221799" y="248269"/>
                  <a:pt x="190033" y="218503"/>
                  <a:pt x="190033" y="152400"/>
                </a:cubicBezTo>
                <a:close/>
              </a:path>
              <a:path w="304800" h="304800">
                <a:moveTo>
                  <a:pt x="74095" y="62789"/>
                </a:moveTo>
                <a:cubicBezTo>
                  <a:pt x="74095" y="62789"/>
                  <a:pt x="34633" y="86839"/>
                  <a:pt x="34633" y="152800"/>
                </a:cubicBezTo>
                <a:cubicBezTo>
                  <a:pt x="34633" y="218751"/>
                  <a:pt x="74533" y="240335"/>
                  <a:pt x="74533" y="240335"/>
                </a:cubicBezTo>
                <a:cubicBezTo>
                  <a:pt x="74533" y="240335"/>
                  <a:pt x="103613" y="218742"/>
                  <a:pt x="103613" y="152800"/>
                </a:cubicBezTo>
                <a:cubicBezTo>
                  <a:pt x="103613" y="86839"/>
                  <a:pt x="74095" y="62789"/>
                  <a:pt x="74095" y="62789"/>
                </a:cubicBezTo>
                <a:close/>
              </a:path>
              <a:path w="304800" h="304800">
                <a:moveTo>
                  <a:pt x="229753" y="64570"/>
                </a:moveTo>
                <a:cubicBezTo>
                  <a:pt x="229753" y="64570"/>
                  <a:pt x="200244" y="86839"/>
                  <a:pt x="200244" y="152800"/>
                </a:cubicBezTo>
                <a:cubicBezTo>
                  <a:pt x="200244" y="218751"/>
                  <a:pt x="229305" y="240335"/>
                  <a:pt x="229305" y="240335"/>
                </a:cubicBezTo>
                <a:cubicBezTo>
                  <a:pt x="229305" y="240335"/>
                  <a:pt x="270158" y="218742"/>
                  <a:pt x="270158" y="152800"/>
                </a:cubicBezTo>
                <a:cubicBezTo>
                  <a:pt x="270158" y="86839"/>
                  <a:pt x="229753" y="64570"/>
                  <a:pt x="229753" y="64570"/>
                </a:cubicBezTo>
              </a:path>
            </a:pathLst>
          </a:custGeom>
          <a:solidFill>
            <a:schemeClr val="dk1">
              <a:alpha val="10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2200007" name="AutoShape 7"/>
          <p:cNvSpPr/>
          <p:nvPr/>
        </p:nvSpPr>
        <p:spPr>
          <a:xfrm>
            <a:off x="10373288" y="3468315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2200008" name="AutoShape 8"/>
          <p:cNvSpPr/>
          <p:nvPr/>
        </p:nvSpPr>
        <p:spPr>
          <a:xfrm>
            <a:off x="987242" y="1690288"/>
            <a:ext cx="810236" cy="81023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2200009" name="Freeform 9"/>
          <p:cNvSpPr/>
          <p:nvPr/>
        </p:nvSpPr>
        <p:spPr>
          <a:xfrm>
            <a:off x="1171659" y="1892749"/>
            <a:ext cx="405314" cy="40531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73841" y="122930"/>
                </a:moveTo>
                <a:cubicBezTo>
                  <a:pt x="179718" y="102937"/>
                  <a:pt x="177232" y="81020"/>
                  <a:pt x="166392" y="62665"/>
                </a:cubicBezTo>
                <a:cubicBezTo>
                  <a:pt x="166630" y="62998"/>
                  <a:pt x="62770" y="167697"/>
                  <a:pt x="62027" y="167040"/>
                </a:cubicBezTo>
                <a:cubicBezTo>
                  <a:pt x="80077" y="177698"/>
                  <a:pt x="101994" y="180699"/>
                  <a:pt x="121720" y="175193"/>
                </a:cubicBezTo>
                <a:cubicBezTo>
                  <a:pt x="121577" y="174689"/>
                  <a:pt x="173422" y="122853"/>
                  <a:pt x="173841" y="122930"/>
                </a:cubicBezTo>
                <a:close/>
              </a:path>
              <a:path w="304800" h="304800">
                <a:moveTo>
                  <a:pt x="155315" y="45968"/>
                </a:moveTo>
                <a:cubicBezTo>
                  <a:pt x="141322" y="32175"/>
                  <a:pt x="121301" y="22822"/>
                  <a:pt x="100127" y="22822"/>
                </a:cubicBezTo>
                <a:cubicBezTo>
                  <a:pt x="57331" y="22822"/>
                  <a:pt x="22631" y="57607"/>
                  <a:pt x="22631" y="100508"/>
                </a:cubicBezTo>
                <a:cubicBezTo>
                  <a:pt x="22631" y="121444"/>
                  <a:pt x="32156" y="141713"/>
                  <a:pt x="45587" y="155686"/>
                </a:cubicBezTo>
                <a:cubicBezTo>
                  <a:pt x="45615" y="155686"/>
                  <a:pt x="154657" y="46863"/>
                  <a:pt x="155315" y="45968"/>
                </a:cubicBezTo>
                <a:close/>
              </a:path>
              <a:path w="304800" h="304800">
                <a:moveTo>
                  <a:pt x="264909" y="252089"/>
                </a:moveTo>
                <a:cubicBezTo>
                  <a:pt x="264909" y="252089"/>
                  <a:pt x="267443" y="230200"/>
                  <a:pt x="261128" y="223885"/>
                </a:cubicBezTo>
                <a:cubicBezTo>
                  <a:pt x="260709" y="223466"/>
                  <a:pt x="188300" y="135065"/>
                  <a:pt x="188300" y="135065"/>
                </a:cubicBezTo>
                <a:lnTo>
                  <a:pt x="134417" y="188947"/>
                </a:lnTo>
                <a:lnTo>
                  <a:pt x="222818" y="262185"/>
                </a:lnTo>
                <a:cubicBezTo>
                  <a:pt x="228714" y="268919"/>
                  <a:pt x="251441" y="265557"/>
                  <a:pt x="251441" y="265557"/>
                </a:cubicBezTo>
                <a:lnTo>
                  <a:pt x="269538" y="281978"/>
                </a:lnTo>
                <a:lnTo>
                  <a:pt x="282169" y="269348"/>
                </a:lnTo>
                <a:lnTo>
                  <a:pt x="264909" y="252089"/>
                </a:lnTo>
              </a:path>
            </a:pathLst>
          </a:custGeom>
          <a:solidFill>
            <a:schemeClr val="dk1">
              <a:alpha val="10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2200010" name="Freeform 10"/>
          <p:cNvSpPr/>
          <p:nvPr/>
        </p:nvSpPr>
        <p:spPr>
          <a:xfrm>
            <a:off x="10569897" y="3661311"/>
            <a:ext cx="424244" cy="42424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106680"/>
                </a:moveTo>
                <a:lnTo>
                  <a:pt x="189586" y="139598"/>
                </a:lnTo>
                <a:cubicBezTo>
                  <a:pt x="194310" y="146761"/>
                  <a:pt x="204978" y="152400"/>
                  <a:pt x="213512" y="152400"/>
                </a:cubicBezTo>
                <a:lnTo>
                  <a:pt x="259080" y="152400"/>
                </a:lnTo>
                <a:lnTo>
                  <a:pt x="259080" y="121920"/>
                </a:lnTo>
                <a:lnTo>
                  <a:pt x="213360" y="121920"/>
                </a:lnTo>
                <a:lnTo>
                  <a:pt x="191414" y="89002"/>
                </a:lnTo>
                <a:cubicBezTo>
                  <a:pt x="185452" y="80686"/>
                  <a:pt x="178394" y="73628"/>
                  <a:pt x="170345" y="67847"/>
                </a:cubicBezTo>
                <a:lnTo>
                  <a:pt x="170069" y="67666"/>
                </a:lnTo>
                <a:lnTo>
                  <a:pt x="149952" y="54254"/>
                </a:lnTo>
                <a:cubicBezTo>
                  <a:pt x="146104" y="51911"/>
                  <a:pt x="141446" y="50521"/>
                  <a:pt x="136465" y="50521"/>
                </a:cubicBezTo>
                <a:cubicBezTo>
                  <a:pt x="131912" y="50521"/>
                  <a:pt x="127635" y="51683"/>
                  <a:pt x="123911" y="53721"/>
                </a:cubicBezTo>
                <a:lnTo>
                  <a:pt x="124044" y="53654"/>
                </a:lnTo>
                <a:lnTo>
                  <a:pt x="60950" y="91450"/>
                </a:lnTo>
                <a:lnTo>
                  <a:pt x="60950" y="167650"/>
                </a:lnTo>
                <a:lnTo>
                  <a:pt x="91430" y="167650"/>
                </a:lnTo>
                <a:lnTo>
                  <a:pt x="91430" y="106690"/>
                </a:lnTo>
                <a:lnTo>
                  <a:pt x="121910" y="91450"/>
                </a:lnTo>
                <a:lnTo>
                  <a:pt x="76190" y="304810"/>
                </a:lnTo>
                <a:lnTo>
                  <a:pt x="106670" y="304810"/>
                </a:lnTo>
                <a:lnTo>
                  <a:pt x="142484" y="188224"/>
                </a:lnTo>
                <a:lnTo>
                  <a:pt x="167630" y="213370"/>
                </a:lnTo>
                <a:lnTo>
                  <a:pt x="167630" y="304810"/>
                </a:lnTo>
                <a:lnTo>
                  <a:pt x="198110" y="304810"/>
                </a:lnTo>
                <a:lnTo>
                  <a:pt x="198110" y="182890"/>
                </a:lnTo>
                <a:lnTo>
                  <a:pt x="156962" y="141742"/>
                </a:lnTo>
                <a:lnTo>
                  <a:pt x="167630" y="106690"/>
                </a:lnTo>
                <a:close/>
              </a:path>
              <a:path w="304800" h="304800">
                <a:moveTo>
                  <a:pt x="182880" y="60960"/>
                </a:moveTo>
                <a:cubicBezTo>
                  <a:pt x="199711" y="60960"/>
                  <a:pt x="213360" y="47311"/>
                  <a:pt x="213360" y="30480"/>
                </a:cubicBezTo>
                <a:cubicBezTo>
                  <a:pt x="213360" y="13649"/>
                  <a:pt x="199711" y="0"/>
                  <a:pt x="182880" y="0"/>
                </a:cubicBezTo>
                <a:lnTo>
                  <a:pt x="182880" y="0"/>
                </a:lnTo>
                <a:cubicBezTo>
                  <a:pt x="166049" y="0"/>
                  <a:pt x="152400" y="13649"/>
                  <a:pt x="152400" y="30480"/>
                </a:cubicBezTo>
                <a:cubicBezTo>
                  <a:pt x="152400" y="47311"/>
                  <a:pt x="166049" y="60960"/>
                  <a:pt x="182880" y="60960"/>
                </a:cubicBezTo>
                <a:lnTo>
                  <a:pt x="182880" y="60960"/>
                </a:lnTo>
              </a:path>
            </a:pathLst>
          </a:custGeom>
          <a:solidFill>
            <a:schemeClr val="dk1">
              <a:alpha val="10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22000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飼料用米政策の最新動向</a:t>
            </a:r>
          </a:p>
        </p:txBody>
        <p:extLst/>
      </p:sp>
      <p:sp>
        <p:nvSpPr>
          <p:cNvPr id="2200012" name="TextBox 12"/>
          <p:cNvSpPr txBox="1"/>
          <p:nvPr/>
        </p:nvSpPr>
        <p:spPr>
          <a:xfrm>
            <a:off x="1986545" y="1423391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継続方針</a:t>
            </a:r>
          </a:p>
        </p:txBody>
        <p:extLst/>
      </p:sp>
      <p:sp>
        <p:nvSpPr>
          <p:cNvPr id="2200013" name="TextBox 13"/>
          <p:cNvSpPr txBox="1"/>
          <p:nvPr/>
        </p:nvSpPr>
        <p:spPr>
          <a:xfrm>
            <a:off x="1986545" y="1881734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農水省として、飼料用米への支援を継続する方向で調整。</a:t>
            </a:r>
          </a:p>
        </p:txBody>
        <p:extLst/>
      </p:sp>
      <p:sp>
        <p:nvSpPr>
          <p:cNvPr id="2200014" name="TextBox 14"/>
          <p:cNvSpPr txBox="1"/>
          <p:nvPr/>
        </p:nvSpPr>
        <p:spPr>
          <a:xfrm>
            <a:off x="1931680" y="3229780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生産目標</a:t>
            </a:r>
          </a:p>
        </p:txBody>
        <p:extLst/>
      </p:sp>
      <p:sp>
        <p:nvSpPr>
          <p:cNvPr id="2200015" name="TextBox 15"/>
          <p:cNvSpPr txBox="1"/>
          <p:nvPr/>
        </p:nvSpPr>
        <p:spPr>
          <a:xfrm>
            <a:off x="1931680" y="3688123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生産規模を30～40万トンに絞り込み、効率化を図る。</a:t>
            </a:r>
          </a:p>
        </p:txBody>
        <p:extLst/>
      </p:sp>
      <p:sp>
        <p:nvSpPr>
          <p:cNvPr id="2200016" name="TextBox 16"/>
          <p:cNvSpPr txBox="1"/>
          <p:nvPr/>
        </p:nvSpPr>
        <p:spPr>
          <a:xfrm>
            <a:off x="1931680" y="4882435"/>
            <a:ext cx="8201025" cy="5715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重点支援</a:t>
            </a:r>
          </a:p>
        </p:txBody>
        <p:extLst/>
      </p:sp>
      <p:sp>
        <p:nvSpPr>
          <p:cNvPr id="2200017" name="TextBox 17"/>
          <p:cNvSpPr txBox="1"/>
          <p:nvPr/>
        </p:nvSpPr>
        <p:spPr>
          <a:xfrm>
            <a:off x="1931680" y="5340777"/>
            <a:ext cx="8201025" cy="7810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事前契約を締結している実需者への供給を最優先に支援。</a:t>
            </a:r>
          </a:p>
        </p:txBody>
        <p:extLst/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[number:text]"/>
          <p:cNvSpPr/>
          <p:nvPr/>
        </p:nvSpPr>
        <p:spPr>
          <a:xfrm>
            <a:off x="1254600" y="2672640"/>
            <a:ext cx="203760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en-US" sz="6600" b="1" u="none" strike="noStrike">
                <a:solidFill>
                  <a:srgbClr val="1338FD"/>
                </a:solidFill>
                <a:effectLst/>
                <a:uFillTx/>
                <a:latin typeface="Noto Sans SC"/>
                <a:ea typeface="Noto Sans SC"/>
              </a:rPr>
              <a:t>03</a:t>
            </a:r>
            <a:endParaRPr lang="en-US" sz="6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[title:text]"/>
          <p:cNvSpPr/>
          <p:nvPr/>
        </p:nvSpPr>
        <p:spPr>
          <a:xfrm>
            <a:off x="4323960" y="2411640"/>
            <a:ext cx="7013880" cy="1797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480" tIns="57240" rIns="114480" bIns="57240" anchor="ctr">
            <a:normAutofit/>
          </a:bodyPr>
          <a:lstStyle/>
          <a:p>
            <a:pPr defTabSz="914400">
              <a:lnSpc>
                <a:spcPct val="120000"/>
              </a:lnSpc>
            </a:pPr>
            <a:r>
              <a:rPr lang="zh-CN" sz="4050" b="1" u="none" strike="noStrike">
                <a:solidFill>
                  <a:srgbClr val="1F1F1F"/>
                </a:solidFill>
                <a:effectLst/>
                <a:uFillTx/>
                <a:latin typeface="Noto Sans SC"/>
                <a:ea typeface="Noto Sans SC"/>
              </a:rPr>
              <a:t>政策提案の主要な柱</a:t>
            </a:r>
            <a:endParaRPr lang="en-US" sz="4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002" name="Freeform 2"/>
          <p:cNvSpPr/>
          <p:nvPr/>
        </p:nvSpPr>
        <p:spPr>
          <a:xfrm>
            <a:off x="685800" y="3470427"/>
            <a:ext cx="2664657" cy="74295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21366" y="0"/>
                </a:moveTo>
                <a:lnTo>
                  <a:pt x="14583" y="27688"/>
                </a:lnTo>
                <a:lnTo>
                  <a:pt x="1694" y="27688"/>
                </a:lnTo>
                <a:cubicBezTo>
                  <a:pt x="755" y="27688"/>
                  <a:pt x="0" y="29755"/>
                  <a:pt x="0" y="32305"/>
                </a:cubicBezTo>
                <a:lnTo>
                  <a:pt x="0" y="115383"/>
                </a:lnTo>
                <a:cubicBezTo>
                  <a:pt x="0" y="117933"/>
                  <a:pt x="755" y="119994"/>
                  <a:pt x="1694" y="119994"/>
                </a:cubicBezTo>
                <a:lnTo>
                  <a:pt x="118300" y="119994"/>
                </a:lnTo>
                <a:cubicBezTo>
                  <a:pt x="119238" y="119994"/>
                  <a:pt x="119994" y="117933"/>
                  <a:pt x="119994" y="115383"/>
                </a:cubicBezTo>
                <a:lnTo>
                  <a:pt x="119994" y="32305"/>
                </a:lnTo>
                <a:cubicBezTo>
                  <a:pt x="120000" y="29755"/>
                  <a:pt x="119238" y="27688"/>
                  <a:pt x="118300" y="27688"/>
                </a:cubicBezTo>
                <a:lnTo>
                  <a:pt x="28155" y="27688"/>
                </a:lnTo>
                <a:lnTo>
                  <a:pt x="21366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 vert="horz" wrap="square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  <p:extLst mod="1"/>
      </p:sp>
      <p:sp>
        <p:nvSpPr>
          <p:cNvPr id="2100003" name="TextBox 3"/>
          <p:cNvSpPr txBox="1"/>
          <p:nvPr/>
        </p:nvSpPr>
        <p:spPr>
          <a:xfrm>
            <a:off x="828999" y="3725628"/>
            <a:ext cx="2393270" cy="400454"/>
          </a:xfrm>
          <a:prstGeom prst="rect">
            <a:avLst/>
          </a:prstGeom>
        </p:spPr>
        <p:txBody>
          <a:bodyPr vert="horz" wrap="square" lIns="0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 dirty="0" err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インセンティブ強化</a:t>
            </a:r>
            <a:endParaRPr lang="en-US" sz="2000" dirty="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  <p:extLst mod="1"/>
      </p:sp>
      <p:sp>
        <p:nvSpPr>
          <p:cNvPr id="2100004" name="TextBox 4"/>
          <p:cNvSpPr txBox="1"/>
          <p:nvPr/>
        </p:nvSpPr>
        <p:spPr>
          <a:xfrm>
            <a:off x="970539" y="1432707"/>
            <a:ext cx="2931336" cy="1886527"/>
          </a:xfrm>
          <a:prstGeom prst="rect">
            <a:avLst/>
          </a:prstGeom>
        </p:spPr>
        <p:txBody>
          <a:bodyPr vert="horz" wrap="square" lIns="0" tIns="33052" rIns="66008" bIns="33052" rtlCol="0" anchor="b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単収向上を促すため、交付金の上限設定を見直す。</a:t>
            </a:r>
          </a:p>
        </p:txBody>
        <p:extLst/>
      </p:sp>
      <p:sp>
        <p:nvSpPr>
          <p:cNvPr id="2100005" name="TextBox 5"/>
          <p:cNvSpPr txBox="1"/>
          <p:nvPr/>
        </p:nvSpPr>
        <p:spPr>
          <a:xfrm>
            <a:off x="6040982" y="1432707"/>
            <a:ext cx="2931336" cy="1886527"/>
          </a:xfrm>
          <a:prstGeom prst="rect">
            <a:avLst/>
          </a:prstGeom>
        </p:spPr>
        <p:txBody>
          <a:bodyPr vert="horz" wrap="square" lIns="0" tIns="33052" rIns="66008" bIns="33052" rtlCol="0" anchor="b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実需者に対する確実かつ安定的な供給体制を構築。</a:t>
            </a:r>
          </a:p>
        </p:txBody>
        <p:extLst/>
      </p:sp>
      <p:sp>
        <p:nvSpPr>
          <p:cNvPr id="2100006" name="TextBox 6"/>
          <p:cNvSpPr txBox="1"/>
          <p:nvPr/>
        </p:nvSpPr>
        <p:spPr>
          <a:xfrm>
            <a:off x="3494241" y="4509295"/>
            <a:ext cx="2931336" cy="1833299"/>
          </a:xfrm>
          <a:prstGeom prst="rect">
            <a:avLst/>
          </a:prstGeom>
        </p:spPr>
        <p:txBody>
          <a:bodyPr vert="horz" wrap="square" lIns="0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堆肥還元の促進。鶏・豚の糞尿も対象に加える。</a:t>
            </a:r>
          </a:p>
        </p:txBody>
        <p:extLst/>
      </p:sp>
      <p:sp>
        <p:nvSpPr>
          <p:cNvPr id="2100007" name="TextBox 7"/>
          <p:cNvSpPr txBox="1"/>
          <p:nvPr/>
        </p:nvSpPr>
        <p:spPr>
          <a:xfrm>
            <a:off x="8564684" y="4509295"/>
            <a:ext cx="2931336" cy="1833299"/>
          </a:xfrm>
          <a:prstGeom prst="rect">
            <a:avLst/>
          </a:prstGeom>
        </p:spPr>
        <p:txBody>
          <a:bodyPr vert="horz" wrap="square" lIns="0" tIns="33052" rIns="66008" bIns="33052" rtlCol="0"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現行の167円/kgから、さらなる引き上げを要求。</a:t>
            </a:r>
          </a:p>
        </p:txBody>
        <p:extLst/>
      </p:sp>
      <p:sp>
        <p:nvSpPr>
          <p:cNvPr id="2100008" name="TextBox 8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政策提案の4つの柱</a:t>
            </a:r>
          </a:p>
        </p:txBody>
        <p:extLst/>
      </p:sp>
      <p:sp>
        <p:nvSpPr>
          <p:cNvPr id="2100009" name="Freeform 9"/>
          <p:cNvSpPr/>
          <p:nvPr/>
        </p:nvSpPr>
        <p:spPr>
          <a:xfrm>
            <a:off x="3518762" y="3644014"/>
            <a:ext cx="2380679" cy="74295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1694" y="0"/>
                </a:moveTo>
                <a:cubicBezTo>
                  <a:pt x="755" y="0"/>
                  <a:pt x="0" y="2061"/>
                  <a:pt x="0" y="4611"/>
                </a:cubicBezTo>
                <a:lnTo>
                  <a:pt x="0" y="87688"/>
                </a:lnTo>
                <a:cubicBezTo>
                  <a:pt x="0" y="90238"/>
                  <a:pt x="755" y="92305"/>
                  <a:pt x="1694" y="92305"/>
                </a:cubicBezTo>
                <a:lnTo>
                  <a:pt x="14594" y="92305"/>
                </a:lnTo>
                <a:lnTo>
                  <a:pt x="21383" y="119994"/>
                </a:lnTo>
                <a:lnTo>
                  <a:pt x="28177" y="92305"/>
                </a:lnTo>
                <a:lnTo>
                  <a:pt x="118300" y="92305"/>
                </a:lnTo>
                <a:cubicBezTo>
                  <a:pt x="119238" y="92305"/>
                  <a:pt x="119994" y="90238"/>
                  <a:pt x="119994" y="87688"/>
                </a:cubicBezTo>
                <a:lnTo>
                  <a:pt x="119994" y="4611"/>
                </a:lnTo>
                <a:cubicBezTo>
                  <a:pt x="120000" y="2061"/>
                  <a:pt x="119238" y="0"/>
                  <a:pt x="118300" y="0"/>
                </a:cubicBezTo>
                <a:lnTo>
                  <a:pt x="1694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2100010" name="Freeform 10"/>
          <p:cNvSpPr/>
          <p:nvPr/>
        </p:nvSpPr>
        <p:spPr>
          <a:xfrm>
            <a:off x="6040982" y="3470427"/>
            <a:ext cx="2379917" cy="74295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21366" y="0"/>
                </a:moveTo>
                <a:lnTo>
                  <a:pt x="14583" y="27688"/>
                </a:lnTo>
                <a:lnTo>
                  <a:pt x="1694" y="27688"/>
                </a:lnTo>
                <a:cubicBezTo>
                  <a:pt x="755" y="27688"/>
                  <a:pt x="0" y="29755"/>
                  <a:pt x="0" y="32305"/>
                </a:cubicBezTo>
                <a:lnTo>
                  <a:pt x="0" y="115383"/>
                </a:lnTo>
                <a:cubicBezTo>
                  <a:pt x="0" y="117933"/>
                  <a:pt x="755" y="119994"/>
                  <a:pt x="1694" y="119994"/>
                </a:cubicBezTo>
                <a:lnTo>
                  <a:pt x="118300" y="119994"/>
                </a:lnTo>
                <a:cubicBezTo>
                  <a:pt x="119238" y="119994"/>
                  <a:pt x="119994" y="117933"/>
                  <a:pt x="119994" y="115383"/>
                </a:cubicBezTo>
                <a:lnTo>
                  <a:pt x="119994" y="32305"/>
                </a:lnTo>
                <a:cubicBezTo>
                  <a:pt x="120000" y="29755"/>
                  <a:pt x="119238" y="27688"/>
                  <a:pt x="118300" y="27688"/>
                </a:cubicBezTo>
                <a:lnTo>
                  <a:pt x="28155" y="27688"/>
                </a:lnTo>
                <a:lnTo>
                  <a:pt x="21366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2100011" name="Freeform 11"/>
          <p:cNvSpPr/>
          <p:nvPr/>
        </p:nvSpPr>
        <p:spPr>
          <a:xfrm>
            <a:off x="8589205" y="3634489"/>
            <a:ext cx="2380679" cy="742950"/>
          </a:xfrm>
          <a:custGeom>
            <a:avLst/>
            <a:gdLst/>
            <a:ahLst/>
            <a:cxnLst/>
            <a:rect l="l" t="t" r="r" b="b"/>
            <a:pathLst>
              <a:path w="120000" h="120000">
                <a:moveTo>
                  <a:pt x="1694" y="0"/>
                </a:moveTo>
                <a:cubicBezTo>
                  <a:pt x="755" y="0"/>
                  <a:pt x="0" y="2061"/>
                  <a:pt x="0" y="4611"/>
                </a:cubicBezTo>
                <a:lnTo>
                  <a:pt x="0" y="87688"/>
                </a:lnTo>
                <a:cubicBezTo>
                  <a:pt x="0" y="90238"/>
                  <a:pt x="755" y="92305"/>
                  <a:pt x="1694" y="92305"/>
                </a:cubicBezTo>
                <a:lnTo>
                  <a:pt x="14594" y="92305"/>
                </a:lnTo>
                <a:lnTo>
                  <a:pt x="21383" y="119994"/>
                </a:lnTo>
                <a:lnTo>
                  <a:pt x="28177" y="92305"/>
                </a:lnTo>
                <a:lnTo>
                  <a:pt x="118300" y="92305"/>
                </a:lnTo>
                <a:cubicBezTo>
                  <a:pt x="119238" y="92305"/>
                  <a:pt x="119994" y="90238"/>
                  <a:pt x="119994" y="87688"/>
                </a:cubicBezTo>
                <a:lnTo>
                  <a:pt x="119994" y="4611"/>
                </a:lnTo>
                <a:cubicBezTo>
                  <a:pt x="120000" y="2061"/>
                  <a:pt x="119238" y="0"/>
                  <a:pt x="118300" y="0"/>
                </a:cubicBezTo>
                <a:lnTo>
                  <a:pt x="1694" y="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  <p:txBody>
          <a:bodyPr/>
          <a:lstStyle/>
          <a:p>
            <a:endParaRPr lang="ja-JP" altLang="en-US"/>
          </a:p>
        </p:txBody>
        <p:extLst/>
      </p:sp>
      <p:sp>
        <p:nvSpPr>
          <p:cNvPr id="2100012" name="TextBox 12"/>
          <p:cNvSpPr txBox="1"/>
          <p:nvPr/>
        </p:nvSpPr>
        <p:spPr>
          <a:xfrm>
            <a:off x="3618755" y="3725628"/>
            <a:ext cx="2142593" cy="400454"/>
          </a:xfrm>
          <a:prstGeom prst="rect">
            <a:avLst/>
          </a:prstGeom>
        </p:spPr>
        <p:txBody>
          <a:bodyPr vert="horz" wrap="square" lIns="0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耕畜連携の推進</a:t>
            </a:r>
          </a:p>
        </p:txBody>
        <p:extLst/>
      </p:sp>
      <p:sp>
        <p:nvSpPr>
          <p:cNvPr id="2100013" name="TextBox 13"/>
          <p:cNvSpPr txBox="1"/>
          <p:nvPr/>
        </p:nvSpPr>
        <p:spPr>
          <a:xfrm>
            <a:off x="6159644" y="3725628"/>
            <a:ext cx="2142593" cy="400454"/>
          </a:xfrm>
          <a:prstGeom prst="rect">
            <a:avLst/>
          </a:prstGeom>
        </p:spPr>
        <p:txBody>
          <a:bodyPr vert="horz" wrap="square" lIns="0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安定供給体制</a:t>
            </a:r>
          </a:p>
        </p:txBody>
        <p:extLst/>
      </p:sp>
      <p:sp>
        <p:nvSpPr>
          <p:cNvPr id="2100014" name="TextBox 14"/>
          <p:cNvSpPr txBox="1"/>
          <p:nvPr/>
        </p:nvSpPr>
        <p:spPr>
          <a:xfrm>
            <a:off x="8708248" y="3725628"/>
            <a:ext cx="2142593" cy="400454"/>
          </a:xfrm>
          <a:prstGeom prst="rect">
            <a:avLst/>
          </a:prstGeom>
        </p:spPr>
        <p:txBody>
          <a:bodyPr vert="horz" wrap="square" lIns="0" tIns="33052" rIns="66008" bIns="33052" rtlCol="0" anchor="ctr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単価見直し</a:t>
            </a:r>
          </a:p>
        </p:txBody>
        <p:extLst/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1F1F1F"/>
      </a:dk1>
      <a:lt1>
        <a:srgbClr val="F7F7F7"/>
      </a:lt1>
      <a:dk2>
        <a:srgbClr val="1F1F1F"/>
      </a:dk2>
      <a:lt2>
        <a:srgbClr val="CEDFEF"/>
      </a:lt2>
      <a:accent1>
        <a:srgbClr val="6EA8D0"/>
      </a:accent1>
      <a:accent2>
        <a:srgbClr val="6EA8D0"/>
      </a:accent2>
      <a:accent3>
        <a:srgbClr val="3C7DA9"/>
      </a:accent3>
      <a:accent4>
        <a:srgbClr val="5194C3"/>
      </a:accent4>
      <a:accent5>
        <a:srgbClr val="78C2D1"/>
      </a:accent5>
      <a:accent6>
        <a:srgbClr val="4289CF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</a:majorFont>
      <a:minorFont>
        <a:latin typeface="等线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2352</Words>
  <Application>Microsoft Office PowerPoint</Application>
  <PresentationFormat>ワイド画面</PresentationFormat>
  <Paragraphs>238</Paragraphs>
  <Slides>32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9" baseType="lpstr">
      <vt:lpstr>等线</vt:lpstr>
      <vt:lpstr>等线 Light</vt:lpstr>
      <vt:lpstr>HG創英角ｺﾞｼｯｸUB</vt:lpstr>
      <vt:lpstr>Microsoft Yahei</vt:lpstr>
      <vt:lpstr>Microsoft Yahei</vt:lpstr>
      <vt:lpstr>ＭＳ Ｐゴシック</vt:lpstr>
      <vt:lpstr>ＭＳ ゴシック</vt:lpstr>
      <vt:lpstr>Noto Sans SC</vt:lpstr>
      <vt:lpstr>游ゴシック</vt:lpstr>
      <vt:lpstr>游明朝</vt:lpstr>
      <vt:lpstr>汉仪中宋S</vt:lpstr>
      <vt:lpstr>Arial</vt:lpstr>
      <vt:lpstr>Courier New</vt:lpstr>
      <vt:lpstr>Symbol</vt:lpstr>
      <vt:lpstr>Times New Roman</vt:lpstr>
      <vt:lpstr>Wingdings</vt:lpstr>
      <vt:lpstr>Office 主题​​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会議概要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政府政策の背景とスケジュール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政策提案：基本的な立場と変更点</vt:lpstr>
      <vt:lpstr>政策提案：基本的な立場と変更点</vt:lpstr>
      <vt:lpstr>政策提案：基本的な立場と変更点</vt:lpstr>
      <vt:lpstr>政策提案：基本的な立場と変更点</vt:lpstr>
      <vt:lpstr>PowerPoint プレゼンテーション</vt:lpstr>
      <vt:lpstr>External Environment:  MM米・備蓄の扱いと懸念</vt:lpstr>
      <vt:lpstr>External Environment:  MM米・備蓄の扱いと懸念</vt:lpstr>
      <vt:lpstr>コミュニケーション・メディア計画</vt:lpstr>
      <vt:lpstr>確認事項</vt:lpstr>
      <vt:lpstr>リスクと懸念</vt:lpstr>
      <vt:lpstr>統合に役立つ研究と技術的知見</vt:lpstr>
      <vt:lpstr>今後の重要な節目</vt:lpstr>
      <vt:lpstr>事務局対応事項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Notta</dc:creator>
  <dc:description/>
  <cp:lastModifiedBy>若狹 良治</cp:lastModifiedBy>
  <cp:revision>9</cp:revision>
  <dcterms:created xsi:type="dcterms:W3CDTF">2025-10-20T11:38:53Z</dcterms:created>
  <dcterms:modified xsi:type="dcterms:W3CDTF">2026-05-03T02:26:56Z</dcterms:modified>
  <dc:language>zh-CN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aefe5dac65c2dc1c793a87ca7c09d937_1772176957_6a855a6ba5e8b5f31ce1c5c7c9a1ef9c","ReservedCode1":"25dbcb946e60751ce8e6216213462554617351ce44963d4419bda403276b0f35","ContentPropagator":"001191110000802100433B10001","PropagateID":"aefe5dac65c2dc1c793a87ca7c09d937_1772176957_6a855a6ba5e8b5f31ce1c5c7c9a1ef9c","ReservedCode2":"25dbcb946e60751ce8e6216213462554617351ce44963d4419bda403276b0f35"}</vt:lpwstr>
  </property>
  <property fmtid="{D5CDD505-2E9C-101B-9397-08002B2CF9AE}" pid="3" name="PresentationFormat">
    <vt:lpwstr>宽屏</vt:lpwstr>
  </property>
</Properties>
</file>