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5" r:id="rId4"/>
    <p:sldId id="279" r:id="rId5"/>
    <p:sldId id="274" r:id="rId6"/>
    <p:sldId id="280" r:id="rId7"/>
    <p:sldId id="277" r:id="rId8"/>
    <p:sldId id="278" r:id="rId9"/>
    <p:sldId id="273" r:id="rId10"/>
    <p:sldId id="276" r:id="rId11"/>
    <p:sldId id="259" r:id="rId12"/>
    <p:sldId id="264" r:id="rId13"/>
    <p:sldId id="266" r:id="rId14"/>
    <p:sldId id="267" r:id="rId15"/>
    <p:sldId id="268" r:id="rId16"/>
    <p:sldId id="271" r:id="rId17"/>
    <p:sldId id="257" r:id="rId18"/>
    <p:sldId id="258" r:id="rId19"/>
    <p:sldId id="260" r:id="rId20"/>
    <p:sldId id="261" r:id="rId21"/>
    <p:sldId id="262" r:id="rId22"/>
    <p:sldId id="263" r:id="rId23"/>
    <p:sldId id="265" r:id="rId24"/>
    <p:sldId id="269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54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72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59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769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3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26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74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29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49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92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26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EA912-572E-4A98-908F-3F30AA201B2F}" type="datetimeFigureOut">
              <a:rPr kumimoji="1" lang="ja-JP" altLang="en-US" smtClean="0"/>
              <a:t>2026/4/2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9DF9B-5369-47FA-9614-875DA70749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79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C32DF5-5BCB-AE46-5F75-51F925993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" y="-1054"/>
            <a:ext cx="4572000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249AF05-03E5-4031-455C-4EB70A7C5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01352"/>
            <a:ext cx="4572000" cy="343005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7E621AA-B165-F7CB-5AEB-EBD30C68A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94" y="3427946"/>
            <a:ext cx="4572001" cy="343005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77B2BA2-203C-0AF8-7547-E10B2D677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4" y="3532909"/>
            <a:ext cx="3266314" cy="3325091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A69DE023-DC34-C27F-D505-63750BB2E938}"/>
              </a:ext>
            </a:extLst>
          </p:cNvPr>
          <p:cNvSpPr txBox="1">
            <a:spLocks/>
          </p:cNvSpPr>
          <p:nvPr/>
        </p:nvSpPr>
        <p:spPr>
          <a:xfrm>
            <a:off x="1" y="682865"/>
            <a:ext cx="9143999" cy="6660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九州農政局管内　表彰式　宮崎拠点・大分拠点</a:t>
            </a:r>
          </a:p>
        </p:txBody>
      </p:sp>
    </p:spTree>
    <p:extLst>
      <p:ext uri="{BB962C8B-B14F-4D97-AF65-F5344CB8AC3E}">
        <p14:creationId xmlns:p14="http://schemas.microsoft.com/office/powerpoint/2010/main" val="2494425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35BA55-5599-23F9-204F-5D3F403A0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64" y="0"/>
            <a:ext cx="4549536" cy="34160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F47A4B-10D9-79EC-2F99-D77C2A5C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" y="3954"/>
            <a:ext cx="4561467" cy="3425046"/>
          </a:xfrm>
          <a:prstGeom prst="rect">
            <a:avLst/>
          </a:prstGeom>
        </p:spPr>
      </p:pic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DAA9F65E-CB98-9B9F-1208-896390B386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412015"/>
              </p:ext>
            </p:extLst>
          </p:nvPr>
        </p:nvGraphicFramePr>
        <p:xfrm>
          <a:off x="0" y="3412132"/>
          <a:ext cx="5457217" cy="3495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5771240" imgH="10133280" progId="">
                  <p:embed/>
                </p:oleObj>
              </mc:Choice>
              <mc:Fallback>
                <p:oleObj r:id="rId4" imgW="15771240" imgH="10133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412132"/>
                        <a:ext cx="5457217" cy="3495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F811F3D1-E3F5-5F0D-E3FD-83BC8DBED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35" y="3412132"/>
            <a:ext cx="4589197" cy="34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2B65BDC-F9D9-BA83-F6D9-D33E45CA2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32028" cy="279902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E57005D-E5FC-AB83-DB7A-E4DD4B8C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00670"/>
            <a:ext cx="5540329" cy="415733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F4754A4-0844-FF24-6D0F-CA6099BA4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40" y="2604976"/>
            <a:ext cx="5668956" cy="42530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A1790C-000E-8654-C58E-F7A799C43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18" y="92413"/>
            <a:ext cx="3406571" cy="25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ED19C2-12A1-BD9A-9EDC-55A42FA10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742660" cy="280699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F3A748-2C9C-B564-0FF6-9F9E778C9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00668"/>
            <a:ext cx="5540330" cy="41573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FAD05DB-0B83-FC69-FE01-62A5A5886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92" y="2700670"/>
            <a:ext cx="5541404" cy="41573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9DBD53F-0AA7-097B-3465-081A0DD9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94" y="82685"/>
            <a:ext cx="3508166" cy="2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0B3A524-C18E-EA7E-F2F6-D1FD1C213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21394" cy="27910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FAF847-0541-2DE9-5E39-AD3F845BB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00670"/>
            <a:ext cx="5540329" cy="41573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C28E48-CAEA-8C5C-C9B0-F707A6901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5" y="2790850"/>
            <a:ext cx="5421201" cy="40671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C8CB699-C915-F0A7-1055-FF213A356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06" y="72957"/>
            <a:ext cx="3546193" cy="26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0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FC00273-04A9-ADA1-EC60-1E92913A5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" y="2530547"/>
            <a:ext cx="5767046" cy="43274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72B8FC-4723-3852-A9CE-CCC119ED5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14" y="2530547"/>
            <a:ext cx="5768163" cy="43274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319DCB-9A57-02B4-D460-8F10ACF2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30009" cy="26475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C61115D-4782-73ED-79BD-CA4DDB547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98" y="72958"/>
            <a:ext cx="3333345" cy="25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2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AE727A-FCAF-CE81-7CFF-9451A9911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" y="2636872"/>
            <a:ext cx="5625349" cy="422112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946C754-9D1F-8CEA-850B-2343A3BF5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52" y="2636874"/>
            <a:ext cx="5626440" cy="42211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3B851F-3A51-C9BE-EF3B-E08340FDA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4752" cy="26360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CDDB43-1226-4A4F-5502-FB63684FA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70" y="82686"/>
            <a:ext cx="3294434" cy="24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2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CB8607-E388-4AF6-4542-8F47B2952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0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743590-1F3F-B56E-DDBE-88B5D0B54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" y="-42530"/>
            <a:ext cx="3374065" cy="25305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7406523-21BC-8927-2FBA-E5ADBFF61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482"/>
            <a:ext cx="4572000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D4BE487-1105-F635-7B8E-B946182CF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3" y="2488019"/>
            <a:ext cx="5791198" cy="43433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74D844D-F9D2-40E1-5271-1E184D94E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79" y="26581"/>
            <a:ext cx="3488652" cy="24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9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134C460-ED40-AEE2-C30A-8BC0ACB0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401831" cy="25513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8AB6319-5CB4-A59B-7C76-3D2E6D1CA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424223"/>
            <a:ext cx="5908740" cy="443377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91E398-1361-F650-FE4A-08D1D2BDE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6" y="2424223"/>
            <a:ext cx="5909888" cy="44337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08D78E7-571F-F7B9-847C-CDA1DEA67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70" y="95352"/>
            <a:ext cx="3153327" cy="23562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BD9F3E-F218-8230-2EDB-99F9142B112F}"/>
              </a:ext>
            </a:extLst>
          </p:cNvPr>
          <p:cNvSpPr txBox="1"/>
          <p:nvPr/>
        </p:nvSpPr>
        <p:spPr>
          <a:xfrm>
            <a:off x="6633397" y="242418"/>
            <a:ext cx="25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左から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農林水産大臣賞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福井慎也（左）福井順一（右）</a:t>
            </a:r>
          </a:p>
          <a:p>
            <a:r>
              <a:rPr kumimoji="1" lang="ja-JP" altLang="en-US" sz="1600" b="1" dirty="0">
                <a:solidFill>
                  <a:srgbClr val="0000CC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農産局長賞 久保徳太郎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中国四国農政局長賞</a:t>
            </a:r>
          </a:p>
          <a:p>
            <a:r>
              <a:rPr kumimoji="1"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㈱中島電気代表取締役中島幸男</a:t>
            </a:r>
          </a:p>
        </p:txBody>
      </p:sp>
    </p:spTree>
    <p:extLst>
      <p:ext uri="{BB962C8B-B14F-4D97-AF65-F5344CB8AC3E}">
        <p14:creationId xmlns:p14="http://schemas.microsoft.com/office/powerpoint/2010/main" val="3766997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CE79679-568E-F58B-D0FA-2A52E87F5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4679" cy="29585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489C2B9-F80F-B0E3-AC94-BB223E5A3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74896"/>
            <a:ext cx="5441411" cy="408310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E007CC-7927-EF03-7808-1C88D5F8B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0" y="2774896"/>
            <a:ext cx="5442466" cy="40831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1BB9F18-4A75-9E1E-7019-4904934D3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89" y="91642"/>
            <a:ext cx="3603022" cy="27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4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8F5F07-8531-2A88-0433-DAC2766A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666006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九州農政局管内　表彰式　宮崎拠点・大分拠点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9C618A4-F7BC-C00B-9324-628B05694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094023"/>
            <a:ext cx="9144000" cy="4351338"/>
          </a:xfrm>
        </p:spPr>
        <p:txBody>
          <a:bodyPr vert="horz">
            <a:normAutofit fontScale="25000" lnSpcReduction="20000"/>
          </a:bodyPr>
          <a:lstStyle/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日時：令和８年３月</a:t>
            </a: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２７日</a:t>
            </a: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（金）</a:t>
            </a: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１３時３０分</a:t>
            </a: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～</a:t>
            </a: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場所：宮崎県拠点（宮崎市老松</a:t>
            </a:r>
            <a:r>
              <a:rPr kumimoji="1" lang="en-US" altLang="zh-TW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2</a:t>
            </a: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丁目</a:t>
            </a:r>
            <a:r>
              <a:rPr kumimoji="1" lang="en-US" altLang="zh-TW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3</a:t>
            </a: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番</a:t>
            </a:r>
            <a:r>
              <a:rPr kumimoji="1" lang="en-US" altLang="zh-TW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17</a:t>
            </a: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号）</a:t>
            </a: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　１階大会議室</a:t>
            </a: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式次第</a:t>
            </a: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１　開会</a:t>
            </a: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司会進行</a:t>
            </a:r>
            <a:endParaRPr kumimoji="1" lang="en-US" altLang="ja-JP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九州農政局生産振興課　課長補佐　牧枝竜二　</a:t>
            </a:r>
            <a:endParaRPr kumimoji="1" lang="zh-TW" altLang="en-US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２　挨拶</a:t>
            </a:r>
            <a:endParaRPr kumimoji="1" lang="en-US" altLang="zh-TW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</a:t>
            </a: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若狹良治　日本飼料用米振興協会　理事・事務局長</a:t>
            </a:r>
            <a:endParaRPr kumimoji="1" lang="en-US" altLang="ja-JP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菊池ひろみ　九州農政局宮崎県拠点　地方参事官</a:t>
            </a:r>
            <a:endParaRPr kumimoji="1" lang="zh-TW" altLang="en-US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３　賞状授与</a:t>
            </a: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表彰状　朗読・授与　菊池ひろみ</a:t>
            </a:r>
            <a:endParaRPr kumimoji="1" lang="en-US" altLang="ja-JP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　　　　　副賞盾　授与　　　　若狹良治</a:t>
            </a:r>
            <a:endParaRPr kumimoji="1" lang="zh-TW" altLang="en-US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４　受賞者御挨拶</a:t>
            </a:r>
            <a:r>
              <a:rPr kumimoji="1" lang="ja-JP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　　　受賞者</a:t>
            </a:r>
            <a:endParaRPr kumimoji="1" lang="zh-TW" altLang="en-US" sz="9600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５　意見交換</a:t>
            </a: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６　写真撮影</a:t>
            </a:r>
          </a:p>
          <a:p>
            <a:pPr marL="0" indent="0">
              <a:buNone/>
            </a:pPr>
            <a:r>
              <a:rPr kumimoji="1" lang="zh-TW" altLang="en-US" sz="96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７　閉会</a:t>
            </a:r>
          </a:p>
          <a:p>
            <a:pPr marL="0" indent="0">
              <a:buNone/>
            </a:pPr>
            <a:endParaRPr kumimoji="1" lang="ja-JP" altLang="en-US" sz="32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642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26DEC51-0CEF-86B7-A3B6-D5C2E1E3B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" y="2790725"/>
            <a:ext cx="5420314" cy="40672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DA664F-95BC-0DB5-7020-C730467D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0130" cy="277509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D50966-E648-020A-5980-658BDFB80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24" y="2573079"/>
            <a:ext cx="5711472" cy="42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3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AD6BDAE-6B7C-292E-B9D3-EBB1EABC9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775096"/>
            <a:ext cx="5441143" cy="40829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2959276-7042-9C7D-1E8C-19F507DAB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80884" cy="29106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A466B90-CA69-E982-F97C-5D44FB9EA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01" y="2775098"/>
            <a:ext cx="5442198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85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F067571-363D-CE06-51A4-9B186C6B4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" y="2636875"/>
            <a:ext cx="5625347" cy="422112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7080653-6F35-D335-DAF5-1D315C3BA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85191" cy="283889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43C0AF9-6663-A49B-B92E-32E5C86A8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02" y="2719276"/>
            <a:ext cx="5518298" cy="413872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FDC9637-B7E5-00A9-23A9-4A2C18DD9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36" y="74650"/>
            <a:ext cx="3586889" cy="268020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981CF1-65E4-BB3B-377E-9BF7221872C8}"/>
              </a:ext>
            </a:extLst>
          </p:cNvPr>
          <p:cNvSpPr txBox="1"/>
          <p:nvPr/>
        </p:nvSpPr>
        <p:spPr>
          <a:xfrm>
            <a:off x="7529209" y="196094"/>
            <a:ext cx="15466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左</a:t>
            </a:r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福井順一</a:t>
            </a:r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右</a:t>
            </a:r>
            <a:endParaRPr kumimoji="1"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福井慎也</a:t>
            </a:r>
          </a:p>
        </p:txBody>
      </p:sp>
    </p:spTree>
    <p:extLst>
      <p:ext uri="{BB962C8B-B14F-4D97-AF65-F5344CB8AC3E}">
        <p14:creationId xmlns:p14="http://schemas.microsoft.com/office/powerpoint/2010/main" val="1515112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4091546-81DA-FBC9-322B-ACCCE624E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72540" cy="267940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846DEF-9D9B-21DB-1A63-0741CFCD5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" y="2604976"/>
            <a:ext cx="5667856" cy="425302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966D725-D5F9-FEBA-87FF-B3AE95DE5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67" y="2439868"/>
            <a:ext cx="5889033" cy="44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6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750D55CB-0982-D8DE-17A9-99BED7EA1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57787"/>
              </p:ext>
            </p:extLst>
          </p:nvPr>
        </p:nvGraphicFramePr>
        <p:xfrm>
          <a:off x="109536" y="933450"/>
          <a:ext cx="8924926" cy="4695825"/>
        </p:xfrm>
        <a:graphic>
          <a:graphicData uri="http://schemas.openxmlformats.org/drawingml/2006/table">
            <a:tbl>
              <a:tblPr firstRow="1" firstCol="1" bandRow="1"/>
              <a:tblGrid>
                <a:gridCol w="5067301">
                  <a:extLst>
                    <a:ext uri="{9D8B030D-6E8A-4147-A177-3AD203B41FA5}">
                      <a16:colId xmlns:a16="http://schemas.microsoft.com/office/drawing/2014/main" val="2655465725"/>
                    </a:ext>
                  </a:extLst>
                </a:gridCol>
                <a:gridCol w="2295525">
                  <a:extLst>
                    <a:ext uri="{9D8B030D-6E8A-4147-A177-3AD203B41FA5}">
                      <a16:colId xmlns:a16="http://schemas.microsoft.com/office/drawing/2014/main" val="4099312216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529736252"/>
                    </a:ext>
                  </a:extLst>
                </a:gridCol>
              </a:tblGrid>
              <a:tr h="368636"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所　属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役　職　名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氏　名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186123"/>
                  </a:ext>
                </a:extLst>
              </a:tr>
              <a:tr h="498139">
                <a:tc>
                  <a:txBody>
                    <a:bodyPr/>
                    <a:lstStyle/>
                    <a:p>
                      <a:pPr algn="l"/>
                      <a:r>
                        <a:rPr lang="ja-JP" sz="1800" b="1" kern="0" dirty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東京大学</a:t>
                      </a:r>
                      <a:endParaRPr lang="ja-JP" sz="18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名誉教授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谷口</a:t>
                      </a:r>
                      <a:r>
                        <a:rPr lang="en-US" altLang="ja-JP" sz="2000" b="1" kern="0" dirty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 </a:t>
                      </a:r>
                      <a:r>
                        <a:rPr lang="ja-JP" sz="2000" b="1" kern="0" dirty="0"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信和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238430"/>
                  </a:ext>
                </a:extLst>
              </a:tr>
              <a:tr h="869651">
                <a:tc>
                  <a:txBody>
                    <a:bodyPr/>
                    <a:lstStyle/>
                    <a:p>
                      <a:pPr algn="l"/>
                      <a:r>
                        <a:rPr lang="ja-JP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農研機構　中日本農業研究センター</a:t>
                      </a:r>
                      <a:endParaRPr lang="ja-JP" sz="18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ja-JP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研究推進部　技術適用研究チーム</a:t>
                      </a:r>
                      <a:endParaRPr lang="ja-JP" sz="18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ja-JP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兼　転換畑研究領域　畑輪作システムグループ</a:t>
                      </a:r>
                      <a:endParaRPr lang="ja-JP" sz="18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主席研究員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中野</a:t>
                      </a:r>
                      <a:r>
                        <a:rPr lang="en-US" alt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 </a:t>
                      </a:r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　洋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435789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algn="l"/>
                      <a:r>
                        <a:rPr lang="ja-JP" sz="1800" b="1" kern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株式会社トマル</a:t>
                      </a:r>
                      <a:endParaRPr lang="ja-JP" sz="18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常務執行役員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櫻井</a:t>
                      </a:r>
                      <a:r>
                        <a:rPr lang="en-US" alt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 </a:t>
                      </a:r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康生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03809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/>
                      <a:r>
                        <a:rPr lang="ja-JP" sz="1800" b="1" kern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生活クラブ事業連合生活協同組合連合会</a:t>
                      </a:r>
                      <a:endParaRPr lang="ja-JP" sz="18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神奈川　副理事長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籠嶋 雅代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234425"/>
                  </a:ext>
                </a:extLst>
              </a:tr>
              <a:tr h="507664">
                <a:tc>
                  <a:txBody>
                    <a:bodyPr/>
                    <a:lstStyle/>
                    <a:p>
                      <a:pPr algn="l"/>
                      <a:r>
                        <a:rPr lang="zh-CN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全国農業協同組合中央会</a:t>
                      </a:r>
                      <a:r>
                        <a:rPr lang="ja-JP" altLang="en-US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　</a:t>
                      </a:r>
                      <a:r>
                        <a:rPr lang="ja-JP" altLang="ja-JP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農政部</a:t>
                      </a:r>
                      <a:r>
                        <a:rPr lang="zh-CN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　　　　　</a:t>
                      </a: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游明朝" panose="02020400000000000000" pitchFamily="18" charset="-128"/>
                          <a:cs typeface="ＭＳ Ｐゴシック" panose="020B0600070205080204" pitchFamily="50" charset="-128"/>
                        </a:rPr>
                        <a:t>            </a:t>
                      </a:r>
                      <a:endParaRPr lang="ja-JP" sz="18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農政部長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杉山</a:t>
                      </a:r>
                      <a:r>
                        <a:rPr lang="en-US" alt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 </a:t>
                      </a:r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隆之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23836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zh-CN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全国農業協同組合連合会</a:t>
                      </a:r>
                      <a:r>
                        <a:rPr lang="ja-JP" altLang="en-US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　</a:t>
                      </a:r>
                      <a:r>
                        <a:rPr lang="zh-TW" altLang="en-US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米穀部事業企画課</a:t>
                      </a:r>
                      <a:endParaRPr lang="ja-JP" sz="18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課長代理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村岡 達樹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62555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zh-CN" sz="1800" b="1" kern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協同組合　日本飼料工業会</a:t>
                      </a:r>
                      <a:endParaRPr lang="ja-JP" sz="18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専務理事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髙橋　洋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09576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l"/>
                      <a:r>
                        <a:rPr lang="ja-JP" sz="18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日本農業新聞　編集局</a:t>
                      </a:r>
                      <a:endParaRPr lang="ja-JP" sz="18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副局長　報道部長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岡田</a:t>
                      </a:r>
                      <a:r>
                        <a:rPr lang="en-US" alt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 </a:t>
                      </a:r>
                      <a:r>
                        <a:rPr lang="ja-JP" sz="2000" b="1" kern="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ＭＳ ゴシック" panose="020B0609070205080204" pitchFamily="49" charset="-128"/>
                          <a:cs typeface="ＭＳ Ｐゴシック" panose="020B0600070205080204" pitchFamily="50" charset="-128"/>
                        </a:rPr>
                        <a:t>健治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408802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8F28E557-348E-160D-A98E-11F9807CD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226"/>
            <a:ext cx="91439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令和７年度「飼料用米多収日本一」審査委員名簿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2025</a:t>
            </a:r>
            <a:r>
              <a:rPr kumimoji="0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年</a:t>
            </a: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12</a:t>
            </a:r>
            <a:r>
              <a:rPr kumimoji="0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月</a:t>
            </a: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16</a:t>
            </a:r>
            <a:r>
              <a:rPr kumimoji="0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日</a:t>
            </a:r>
            <a:endParaRPr kumimoji="0" lang="ja-JP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27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6C7E60-6A3C-3CE5-2631-BD3252EB4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" y="0"/>
            <a:ext cx="9139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4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22C30C-B788-61BF-10E3-C1AF69E1096D}"/>
              </a:ext>
            </a:extLst>
          </p:cNvPr>
          <p:cNvSpPr txBox="1"/>
          <p:nvPr/>
        </p:nvSpPr>
        <p:spPr>
          <a:xfrm>
            <a:off x="0" y="610136"/>
            <a:ext cx="91440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【</a:t>
            </a:r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単位収量の部</a:t>
            </a:r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】</a:t>
            </a:r>
          </a:p>
          <a:p>
            <a:endParaRPr lang="en-US" altLang="ja-JP" sz="2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24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全国農業協同組合中央会 会長賞</a:t>
            </a:r>
          </a:p>
          <a:p>
            <a:r>
              <a:rPr lang="ja-JP" altLang="en-US" sz="2400" dirty="0">
                <a:solidFill>
                  <a:srgbClr val="00206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黒木 嘉彦／</a:t>
            </a:r>
            <a:r>
              <a:rPr lang="ja-JP" altLang="en-US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宮崎県 日向市</a:t>
            </a:r>
            <a:endParaRPr lang="en-US" altLang="ja-JP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en-US" altLang="ja-JP" sz="32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【</a:t>
            </a:r>
            <a:r>
              <a:rPr lang="ja-JP" altLang="en-US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地域の平均単収からの増収の部</a:t>
            </a:r>
            <a:r>
              <a:rPr lang="en-US" altLang="ja-JP" sz="32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】</a:t>
            </a:r>
          </a:p>
          <a:p>
            <a:endParaRPr lang="ja-JP" altLang="en-US" sz="2000" dirty="0">
              <a:solidFill>
                <a:srgbClr val="FF00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24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農産局長賞</a:t>
            </a:r>
          </a:p>
          <a:p>
            <a:r>
              <a:rPr lang="ja-JP" altLang="en-US" sz="24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株式会社２７３　代表取締役 小玉 信行</a:t>
            </a:r>
            <a:r>
              <a:rPr lang="ja-JP" altLang="en-US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／大分県 国東市</a:t>
            </a:r>
            <a:endParaRPr lang="en-US" altLang="ja-JP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24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全国農業協同組合連合会 会長賞</a:t>
            </a:r>
          </a:p>
          <a:p>
            <a:r>
              <a:rPr lang="ja-JP" altLang="en-US" sz="24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山内 憲次</a:t>
            </a:r>
            <a:r>
              <a:rPr lang="ja-JP" altLang="en-US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／宮崎県 都城市</a:t>
            </a:r>
            <a:endParaRPr lang="en-US" altLang="ja-JP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24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協同組合日本飼料工業会 会長賞</a:t>
            </a:r>
          </a:p>
          <a:p>
            <a:r>
              <a:rPr lang="ja-JP" altLang="en-US" sz="24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有限会社 エムケイ商事　代表取締役会長 黒木 守春／</a:t>
            </a:r>
            <a:r>
              <a:rPr lang="ja-JP" altLang="en-US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宮崎県 都城市</a:t>
            </a:r>
            <a:endParaRPr lang="en-US" altLang="ja-JP" dirty="0">
              <a:solidFill>
                <a:srgbClr val="000066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r>
              <a:rPr lang="ja-JP" altLang="en-US" sz="2400" dirty="0">
                <a:solidFill>
                  <a:srgbClr val="0000CC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日本農業新聞 会長賞</a:t>
            </a:r>
          </a:p>
          <a:p>
            <a:r>
              <a:rPr lang="ja-JP" altLang="en-US" sz="24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有村 幸夫</a:t>
            </a:r>
            <a:r>
              <a:rPr lang="ja-JP" altLang="en-US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／宮崎県 都城市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9F0EAA-497C-9A2D-7ACE-A5778E85E893}"/>
              </a:ext>
            </a:extLst>
          </p:cNvPr>
          <p:cNvSpPr txBox="1"/>
          <p:nvPr/>
        </p:nvSpPr>
        <p:spPr>
          <a:xfrm>
            <a:off x="0" y="25361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dirty="0">
                <a:solidFill>
                  <a:srgbClr val="000066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九州農政局管内　受賞者紹介　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3292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5988109-D6F3-0F9E-6A62-EAEE70D90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4522"/>
            <a:ext cx="8478982" cy="68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110AA11-23F6-31BB-6455-B694BA780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1"/>
            <a:ext cx="9144000" cy="763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8FDE7E-6956-73C1-5B25-042470E57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6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4C0A2B-8785-2496-9FDD-BEEEA579F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4566733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5AF08A0-1128-19A2-D3CC-326EC3316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66733" cy="3429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0A2FC8-15E7-EFD5-E62F-C45C1532D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3429000"/>
            <a:ext cx="4566731" cy="34289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2F4B372-579D-27EA-D919-635457FB4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8"/>
            <a:ext cx="4566734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4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0F0DF40-5288-41DB-A5FB-9DE249959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6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19B36A9-3EBA-626D-DEE1-ECA8AE4A2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B7DBC6A-97A0-9C72-95DF-D10425F70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0"/>
            <a:ext cx="4572001" cy="34290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7201E16-2BCF-9FD3-9CE9-13A7CC29F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8"/>
            <a:ext cx="4572003" cy="34290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0FAE21-559A-8C08-5BB1-4E50051EE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6" y="3428996"/>
            <a:ext cx="4572004" cy="34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7279</TotalTime>
  <Words>359</Words>
  <Application>Microsoft Office PowerPoint</Application>
  <PresentationFormat>画面に合わせる (4:3)</PresentationFormat>
  <Paragraphs>75</Paragraphs>
  <Slides>25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HG創英角ｺﾞｼｯｸUB</vt:lpstr>
      <vt:lpstr>ＭＳ ゴシック</vt:lpstr>
      <vt:lpstr>游明朝</vt:lpstr>
      <vt:lpstr>Arial</vt:lpstr>
      <vt:lpstr>Calibri</vt:lpstr>
      <vt:lpstr>Calibri Light</vt:lpstr>
      <vt:lpstr>Office テーマ</vt:lpstr>
      <vt:lpstr>PowerPoint プレゼンテーション</vt:lpstr>
      <vt:lpstr>九州農政局管内　表彰式　宮崎拠点・大分拠点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若狹 良治</dc:creator>
  <cp:lastModifiedBy>若狹 良治</cp:lastModifiedBy>
  <cp:revision>6</cp:revision>
  <dcterms:created xsi:type="dcterms:W3CDTF">2026-03-24T20:54:09Z</dcterms:created>
  <dcterms:modified xsi:type="dcterms:W3CDTF">2026-04-02T08:35:49Z</dcterms:modified>
</cp:coreProperties>
</file>