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8" r:id="rId3"/>
    <p:sldId id="257" r:id="rId4"/>
    <p:sldId id="259" r:id="rId5"/>
    <p:sldId id="269" r:id="rId6"/>
    <p:sldId id="274" r:id="rId7"/>
    <p:sldId id="285" r:id="rId8"/>
    <p:sldId id="260" r:id="rId9"/>
    <p:sldId id="275" r:id="rId10"/>
    <p:sldId id="286" r:id="rId11"/>
    <p:sldId id="261" r:id="rId12"/>
    <p:sldId id="276" r:id="rId13"/>
    <p:sldId id="287" r:id="rId14"/>
    <p:sldId id="262" r:id="rId15"/>
    <p:sldId id="277" r:id="rId16"/>
    <p:sldId id="288" r:id="rId17"/>
    <p:sldId id="263" r:id="rId18"/>
    <p:sldId id="278" r:id="rId19"/>
    <p:sldId id="289" r:id="rId20"/>
    <p:sldId id="264" r:id="rId21"/>
    <p:sldId id="279" r:id="rId22"/>
    <p:sldId id="290" r:id="rId23"/>
    <p:sldId id="265" r:id="rId24"/>
    <p:sldId id="280" r:id="rId25"/>
    <p:sldId id="291" r:id="rId26"/>
    <p:sldId id="266" r:id="rId27"/>
    <p:sldId id="281" r:id="rId28"/>
    <p:sldId id="292" r:id="rId29"/>
    <p:sldId id="267" r:id="rId30"/>
    <p:sldId id="282" r:id="rId31"/>
    <p:sldId id="293" r:id="rId32"/>
    <p:sldId id="268" r:id="rId33"/>
    <p:sldId id="283" r:id="rId34"/>
    <p:sldId id="294" r:id="rId35"/>
    <p:sldId id="270" r:id="rId36"/>
    <p:sldId id="284" r:id="rId37"/>
    <p:sldId id="295" r:id="rId38"/>
    <p:sldId id="271" r:id="rId39"/>
    <p:sldId id="272" r:id="rId40"/>
    <p:sldId id="273" r:id="rId41"/>
    <p:sldId id="299" r:id="rId42"/>
    <p:sldId id="29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660"/>
  </p:normalViewPr>
  <p:slideViewPr>
    <p:cSldViewPr snapToGrid="0">
      <p:cViewPr varScale="1">
        <p:scale>
          <a:sx n="79" d="100"/>
          <a:sy n="79" d="100"/>
        </p:scale>
        <p:origin x="152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D4D2A1E-7944-4902-B6D7-2CB980C0406D}" type="datetimeFigureOut">
              <a:rPr kumimoji="1" lang="ja-JP" altLang="en-US" smtClean="0"/>
              <a:t>2026/4/2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82F151-2270-4C4D-94FA-08EEF7DC14B3}" type="slidenum">
              <a:rPr kumimoji="1" lang="ja-JP" altLang="en-US" smtClean="0"/>
              <a:t>‹#›</a:t>
            </a:fld>
            <a:endParaRPr kumimoji="1" lang="ja-JP" altLang="en-US"/>
          </a:p>
        </p:txBody>
      </p:sp>
    </p:spTree>
    <p:extLst>
      <p:ext uri="{BB962C8B-B14F-4D97-AF65-F5344CB8AC3E}">
        <p14:creationId xmlns:p14="http://schemas.microsoft.com/office/powerpoint/2010/main" val="706517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D4D2A1E-7944-4902-B6D7-2CB980C0406D}" type="datetimeFigureOut">
              <a:rPr kumimoji="1" lang="ja-JP" altLang="en-US" smtClean="0"/>
              <a:t>2026/4/2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82F151-2270-4C4D-94FA-08EEF7DC14B3}" type="slidenum">
              <a:rPr kumimoji="1" lang="ja-JP" altLang="en-US" smtClean="0"/>
              <a:t>‹#›</a:t>
            </a:fld>
            <a:endParaRPr kumimoji="1" lang="ja-JP" altLang="en-US"/>
          </a:p>
        </p:txBody>
      </p:sp>
    </p:spTree>
    <p:extLst>
      <p:ext uri="{BB962C8B-B14F-4D97-AF65-F5344CB8AC3E}">
        <p14:creationId xmlns:p14="http://schemas.microsoft.com/office/powerpoint/2010/main" val="869732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D4D2A1E-7944-4902-B6D7-2CB980C0406D}" type="datetimeFigureOut">
              <a:rPr kumimoji="1" lang="ja-JP" altLang="en-US" smtClean="0"/>
              <a:t>2026/4/2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82F151-2270-4C4D-94FA-08EEF7DC14B3}" type="slidenum">
              <a:rPr kumimoji="1" lang="ja-JP" altLang="en-US" smtClean="0"/>
              <a:t>‹#›</a:t>
            </a:fld>
            <a:endParaRPr kumimoji="1" lang="ja-JP" altLang="en-US"/>
          </a:p>
        </p:txBody>
      </p:sp>
    </p:spTree>
    <p:extLst>
      <p:ext uri="{BB962C8B-B14F-4D97-AF65-F5344CB8AC3E}">
        <p14:creationId xmlns:p14="http://schemas.microsoft.com/office/powerpoint/2010/main" val="567099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D4D2A1E-7944-4902-B6D7-2CB980C0406D}" type="datetimeFigureOut">
              <a:rPr kumimoji="1" lang="ja-JP" altLang="en-US" smtClean="0"/>
              <a:t>2026/4/2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82F151-2270-4C4D-94FA-08EEF7DC14B3}" type="slidenum">
              <a:rPr kumimoji="1" lang="ja-JP" altLang="en-US" smtClean="0"/>
              <a:t>‹#›</a:t>
            </a:fld>
            <a:endParaRPr kumimoji="1" lang="ja-JP" altLang="en-US"/>
          </a:p>
        </p:txBody>
      </p:sp>
    </p:spTree>
    <p:extLst>
      <p:ext uri="{BB962C8B-B14F-4D97-AF65-F5344CB8AC3E}">
        <p14:creationId xmlns:p14="http://schemas.microsoft.com/office/powerpoint/2010/main" val="1071317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D4D2A1E-7944-4902-B6D7-2CB980C0406D}" type="datetimeFigureOut">
              <a:rPr kumimoji="1" lang="ja-JP" altLang="en-US" smtClean="0"/>
              <a:t>2026/4/2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82F151-2270-4C4D-94FA-08EEF7DC14B3}" type="slidenum">
              <a:rPr kumimoji="1" lang="ja-JP" altLang="en-US" smtClean="0"/>
              <a:t>‹#›</a:t>
            </a:fld>
            <a:endParaRPr kumimoji="1" lang="ja-JP" altLang="en-US"/>
          </a:p>
        </p:txBody>
      </p:sp>
    </p:spTree>
    <p:extLst>
      <p:ext uri="{BB962C8B-B14F-4D97-AF65-F5344CB8AC3E}">
        <p14:creationId xmlns:p14="http://schemas.microsoft.com/office/powerpoint/2010/main" val="1280652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D4D2A1E-7944-4902-B6D7-2CB980C0406D}" type="datetimeFigureOut">
              <a:rPr kumimoji="1" lang="ja-JP" altLang="en-US" smtClean="0"/>
              <a:t>2026/4/2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82F151-2270-4C4D-94FA-08EEF7DC14B3}" type="slidenum">
              <a:rPr kumimoji="1" lang="ja-JP" altLang="en-US" smtClean="0"/>
              <a:t>‹#›</a:t>
            </a:fld>
            <a:endParaRPr kumimoji="1" lang="ja-JP" altLang="en-US"/>
          </a:p>
        </p:txBody>
      </p:sp>
    </p:spTree>
    <p:extLst>
      <p:ext uri="{BB962C8B-B14F-4D97-AF65-F5344CB8AC3E}">
        <p14:creationId xmlns:p14="http://schemas.microsoft.com/office/powerpoint/2010/main" val="2498790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D4D2A1E-7944-4902-B6D7-2CB980C0406D}" type="datetimeFigureOut">
              <a:rPr kumimoji="1" lang="ja-JP" altLang="en-US" smtClean="0"/>
              <a:t>2026/4/2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A82F151-2270-4C4D-94FA-08EEF7DC14B3}" type="slidenum">
              <a:rPr kumimoji="1" lang="ja-JP" altLang="en-US" smtClean="0"/>
              <a:t>‹#›</a:t>
            </a:fld>
            <a:endParaRPr kumimoji="1" lang="ja-JP" altLang="en-US"/>
          </a:p>
        </p:txBody>
      </p:sp>
    </p:spTree>
    <p:extLst>
      <p:ext uri="{BB962C8B-B14F-4D97-AF65-F5344CB8AC3E}">
        <p14:creationId xmlns:p14="http://schemas.microsoft.com/office/powerpoint/2010/main" val="3740659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4D2A1E-7944-4902-B6D7-2CB980C0406D}" type="datetimeFigureOut">
              <a:rPr kumimoji="1" lang="ja-JP" altLang="en-US" smtClean="0"/>
              <a:t>2026/4/2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A82F151-2270-4C4D-94FA-08EEF7DC14B3}" type="slidenum">
              <a:rPr kumimoji="1" lang="ja-JP" altLang="en-US" smtClean="0"/>
              <a:t>‹#›</a:t>
            </a:fld>
            <a:endParaRPr kumimoji="1" lang="ja-JP" altLang="en-US"/>
          </a:p>
        </p:txBody>
      </p:sp>
    </p:spTree>
    <p:extLst>
      <p:ext uri="{BB962C8B-B14F-4D97-AF65-F5344CB8AC3E}">
        <p14:creationId xmlns:p14="http://schemas.microsoft.com/office/powerpoint/2010/main" val="1120420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4D2A1E-7944-4902-B6D7-2CB980C0406D}" type="datetimeFigureOut">
              <a:rPr kumimoji="1" lang="ja-JP" altLang="en-US" smtClean="0"/>
              <a:t>2026/4/2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A82F151-2270-4C4D-94FA-08EEF7DC14B3}" type="slidenum">
              <a:rPr kumimoji="1" lang="ja-JP" altLang="en-US" smtClean="0"/>
              <a:t>‹#›</a:t>
            </a:fld>
            <a:endParaRPr kumimoji="1" lang="ja-JP" altLang="en-US"/>
          </a:p>
        </p:txBody>
      </p:sp>
    </p:spTree>
    <p:extLst>
      <p:ext uri="{BB962C8B-B14F-4D97-AF65-F5344CB8AC3E}">
        <p14:creationId xmlns:p14="http://schemas.microsoft.com/office/powerpoint/2010/main" val="251596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D4D2A1E-7944-4902-B6D7-2CB980C0406D}" type="datetimeFigureOut">
              <a:rPr kumimoji="1" lang="ja-JP" altLang="en-US" smtClean="0"/>
              <a:t>2026/4/2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82F151-2270-4C4D-94FA-08EEF7DC14B3}" type="slidenum">
              <a:rPr kumimoji="1" lang="ja-JP" altLang="en-US" smtClean="0"/>
              <a:t>‹#›</a:t>
            </a:fld>
            <a:endParaRPr kumimoji="1" lang="ja-JP" altLang="en-US"/>
          </a:p>
        </p:txBody>
      </p:sp>
    </p:spTree>
    <p:extLst>
      <p:ext uri="{BB962C8B-B14F-4D97-AF65-F5344CB8AC3E}">
        <p14:creationId xmlns:p14="http://schemas.microsoft.com/office/powerpoint/2010/main" val="4147046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D4D2A1E-7944-4902-B6D7-2CB980C0406D}" type="datetimeFigureOut">
              <a:rPr kumimoji="1" lang="ja-JP" altLang="en-US" smtClean="0"/>
              <a:t>2026/4/2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82F151-2270-4C4D-94FA-08EEF7DC14B3}" type="slidenum">
              <a:rPr kumimoji="1" lang="ja-JP" altLang="en-US" smtClean="0"/>
              <a:t>‹#›</a:t>
            </a:fld>
            <a:endParaRPr kumimoji="1" lang="ja-JP" altLang="en-US"/>
          </a:p>
        </p:txBody>
      </p:sp>
    </p:spTree>
    <p:extLst>
      <p:ext uri="{BB962C8B-B14F-4D97-AF65-F5344CB8AC3E}">
        <p14:creationId xmlns:p14="http://schemas.microsoft.com/office/powerpoint/2010/main" val="2020943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4D2A1E-7944-4902-B6D7-2CB980C0406D}" type="datetimeFigureOut">
              <a:rPr kumimoji="1" lang="ja-JP" altLang="en-US" smtClean="0"/>
              <a:t>2026/4/2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2F151-2270-4C4D-94FA-08EEF7DC14B3}" type="slidenum">
              <a:rPr kumimoji="1" lang="ja-JP" altLang="en-US" smtClean="0"/>
              <a:t>‹#›</a:t>
            </a:fld>
            <a:endParaRPr kumimoji="1" lang="ja-JP" altLang="en-US"/>
          </a:p>
        </p:txBody>
      </p:sp>
    </p:spTree>
    <p:extLst>
      <p:ext uri="{BB962C8B-B14F-4D97-AF65-F5344CB8AC3E}">
        <p14:creationId xmlns:p14="http://schemas.microsoft.com/office/powerpoint/2010/main" val="2096868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0.wmf"/></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3B37B39-E0CD-8862-2C30-4CA01DE0A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2" y="2752"/>
            <a:ext cx="9156492" cy="6855248"/>
          </a:xfrm>
          <a:prstGeom prst="rect">
            <a:avLst/>
          </a:prstGeom>
        </p:spPr>
      </p:pic>
      <p:sp>
        <p:nvSpPr>
          <p:cNvPr id="2" name="タイトル 1">
            <a:extLst>
              <a:ext uri="{FF2B5EF4-FFF2-40B4-BE49-F238E27FC236}">
                <a16:creationId xmlns:a16="http://schemas.microsoft.com/office/drawing/2014/main" id="{4C27391B-6FFD-7946-F2F5-C0E15BC850FF}"/>
              </a:ext>
            </a:extLst>
          </p:cNvPr>
          <p:cNvSpPr>
            <a:spLocks noGrp="1"/>
          </p:cNvSpPr>
          <p:nvPr>
            <p:ph type="ctrTitle"/>
          </p:nvPr>
        </p:nvSpPr>
        <p:spPr>
          <a:xfrm>
            <a:off x="0" y="558837"/>
            <a:ext cx="8803758" cy="477837"/>
          </a:xfrm>
        </p:spPr>
        <p:txBody>
          <a:bodyPr>
            <a:normAutofit fontScale="90000"/>
          </a:bodyPr>
          <a:lstStyle/>
          <a:p>
            <a:r>
              <a:rPr kumimoji="1" lang="ja-JP" altLang="en-US" sz="3000" dirty="0">
                <a:latin typeface="HG創英角ｺﾞｼｯｸUB" panose="020B0909000000000000" pitchFamily="49" charset="-128"/>
                <a:ea typeface="HG創英角ｺﾞｼｯｸUB" panose="020B0909000000000000" pitchFamily="49" charset="-128"/>
              </a:rPr>
              <a:t>令和７年度　飼料用米多収日本一表彰事業　報告</a:t>
            </a:r>
          </a:p>
        </p:txBody>
      </p:sp>
      <p:sp>
        <p:nvSpPr>
          <p:cNvPr id="3" name="字幕 2">
            <a:extLst>
              <a:ext uri="{FF2B5EF4-FFF2-40B4-BE49-F238E27FC236}">
                <a16:creationId xmlns:a16="http://schemas.microsoft.com/office/drawing/2014/main" id="{E1C5D34B-9E3B-05F1-2178-09EE5BB60E0D}"/>
              </a:ext>
            </a:extLst>
          </p:cNvPr>
          <p:cNvSpPr>
            <a:spLocks noGrp="1"/>
          </p:cNvSpPr>
          <p:nvPr>
            <p:ph type="subTitle" idx="1"/>
          </p:nvPr>
        </p:nvSpPr>
        <p:spPr>
          <a:xfrm>
            <a:off x="202019" y="3602037"/>
            <a:ext cx="8601739" cy="3096475"/>
          </a:xfrm>
        </p:spPr>
        <p:txBody>
          <a:bodyPr>
            <a:normAutofit fontScale="25000" lnSpcReduction="20000"/>
          </a:bodyPr>
          <a:lstStyle/>
          <a:p>
            <a:pPr marL="0" rtl="0" eaLnBrk="1" fontAlgn="ctr" latinLnBrk="0" hangingPunct="1">
              <a:lnSpc>
                <a:spcPct val="120000"/>
              </a:lnSpc>
              <a:spcBef>
                <a:spcPts val="0"/>
              </a:spcBef>
              <a:spcAft>
                <a:spcPts val="0"/>
              </a:spcAft>
            </a:pPr>
            <a:r>
              <a:rPr kumimoji="1" lang="ja-JP" altLang="en-US" sz="7400" dirty="0">
                <a:solidFill>
                  <a:srgbClr val="002060"/>
                </a:solidFill>
                <a:highlight>
                  <a:srgbClr val="FFFF00"/>
                </a:highlight>
                <a:latin typeface="HG創英角ｺﾞｼｯｸUB" panose="020B0909000000000000" pitchFamily="49" charset="-128"/>
                <a:ea typeface="HG創英角ｺﾞｼｯｸUB" panose="020B0909000000000000" pitchFamily="49" charset="-128"/>
              </a:rPr>
              <a:t>共 同 開 催</a:t>
            </a:r>
            <a:br>
              <a:rPr kumimoji="1" lang="en-US" altLang="ja-JP" sz="7400" dirty="0">
                <a:solidFill>
                  <a:srgbClr val="002060"/>
                </a:solidFill>
                <a:highlight>
                  <a:srgbClr val="FFFF00"/>
                </a:highlight>
                <a:latin typeface="HG創英角ｺﾞｼｯｸUB" panose="020B0909000000000000" pitchFamily="49" charset="-128"/>
                <a:ea typeface="HG創英角ｺﾞｼｯｸUB" panose="020B0909000000000000" pitchFamily="49" charset="-128"/>
              </a:rPr>
            </a:br>
            <a:r>
              <a:rPr kumimoji="1" lang="ja-JP" altLang="en-US" sz="7400" dirty="0">
                <a:solidFill>
                  <a:srgbClr val="002060"/>
                </a:solidFill>
                <a:highlight>
                  <a:srgbClr val="FFFF00"/>
                </a:highlight>
                <a:latin typeface="HG創英角ｺﾞｼｯｸUB" panose="020B0909000000000000" pitchFamily="49" charset="-128"/>
                <a:ea typeface="HG創英角ｺﾞｼｯｸUB" panose="020B0909000000000000" pitchFamily="49" charset="-128"/>
              </a:rPr>
              <a:t>農林水産省</a:t>
            </a:r>
            <a:br>
              <a:rPr kumimoji="1" lang="en-US" altLang="ja-JP" sz="7400" dirty="0">
                <a:solidFill>
                  <a:srgbClr val="002060"/>
                </a:solidFill>
                <a:highlight>
                  <a:srgbClr val="FFFF00"/>
                </a:highlight>
                <a:latin typeface="HG創英角ｺﾞｼｯｸUB" panose="020B0909000000000000" pitchFamily="49" charset="-128"/>
                <a:ea typeface="HG創英角ｺﾞｼｯｸUB" panose="020B0909000000000000" pitchFamily="49" charset="-128"/>
              </a:rPr>
            </a:br>
            <a:r>
              <a:rPr kumimoji="1" lang="ja-JP" altLang="en-US" sz="7400" dirty="0">
                <a:solidFill>
                  <a:srgbClr val="002060"/>
                </a:solidFill>
                <a:highlight>
                  <a:srgbClr val="FFFF00"/>
                </a:highlight>
                <a:latin typeface="HG創英角ｺﾞｼｯｸUB" panose="020B0909000000000000" pitchFamily="49" charset="-128"/>
                <a:ea typeface="HG創英角ｺﾞｼｯｸUB" panose="020B0909000000000000" pitchFamily="49" charset="-128"/>
              </a:rPr>
              <a:t>一般社団法人　日本飼料用米振興協会</a:t>
            </a:r>
            <a:br>
              <a:rPr kumimoji="1" lang="en-US" altLang="ja-JP" sz="7400" dirty="0">
                <a:solidFill>
                  <a:srgbClr val="002060"/>
                </a:solidFill>
                <a:highlight>
                  <a:srgbClr val="FFFF00"/>
                </a:highlight>
                <a:latin typeface="HG創英角ｺﾞｼｯｸUB" panose="020B0909000000000000" pitchFamily="49" charset="-128"/>
                <a:ea typeface="HG創英角ｺﾞｼｯｸUB" panose="020B0909000000000000" pitchFamily="49" charset="-128"/>
              </a:rPr>
            </a:br>
            <a:br>
              <a:rPr kumimoji="1" lang="en-US" altLang="ja-JP" sz="7400" dirty="0">
                <a:solidFill>
                  <a:srgbClr val="002060"/>
                </a:solidFill>
                <a:highlight>
                  <a:srgbClr val="FFFF00"/>
                </a:highlight>
                <a:latin typeface="HG創英角ｺﾞｼｯｸUB" panose="020B0909000000000000" pitchFamily="49" charset="-128"/>
                <a:ea typeface="HG創英角ｺﾞｼｯｸUB" panose="020B0909000000000000" pitchFamily="49" charset="-128"/>
              </a:rPr>
            </a:br>
            <a:r>
              <a:rPr kumimoji="1" lang="ja-JP" altLang="en-US" sz="7400" dirty="0">
                <a:solidFill>
                  <a:srgbClr val="002060"/>
                </a:solidFill>
                <a:highlight>
                  <a:srgbClr val="FFFF00"/>
                </a:highlight>
                <a:latin typeface="HG創英角ｺﾞｼｯｸUB" panose="020B0909000000000000" pitchFamily="49" charset="-128"/>
                <a:ea typeface="HG創英角ｺﾞｼｯｸUB" panose="020B0909000000000000" pitchFamily="49" charset="-128"/>
              </a:rPr>
              <a:t>協　　賛</a:t>
            </a:r>
            <a:br>
              <a:rPr kumimoji="1" lang="en-US" altLang="ja-JP" sz="7400" dirty="0">
                <a:solidFill>
                  <a:srgbClr val="002060"/>
                </a:solidFill>
                <a:highlight>
                  <a:srgbClr val="FFFF00"/>
                </a:highlight>
                <a:latin typeface="HG創英角ｺﾞｼｯｸUB" panose="020B0909000000000000" pitchFamily="49" charset="-128"/>
                <a:ea typeface="HG創英角ｺﾞｼｯｸUB" panose="020B0909000000000000" pitchFamily="49" charset="-128"/>
              </a:rPr>
            </a:br>
            <a:r>
              <a:rPr kumimoji="1" lang="zh-CN" altLang="ja-JP" sz="7400" i="0" u="none" strike="noStrike" dirty="0">
                <a:solidFill>
                  <a:srgbClr val="002060"/>
                </a:solidFill>
                <a:effectLst/>
                <a:highlight>
                  <a:srgbClr val="FFFF00"/>
                </a:highlight>
                <a:latin typeface="HG創英角ｺﾞｼｯｸUB" panose="020B0909000000000000" pitchFamily="49" charset="-128"/>
                <a:ea typeface="HG創英角ｺﾞｼｯｸUB" panose="020B0909000000000000" pitchFamily="49" charset="-128"/>
              </a:rPr>
              <a:t>全国農業協同組合中央会　　　　</a:t>
            </a:r>
            <a:r>
              <a:rPr kumimoji="1" lang="en-US" altLang="ja-JP" sz="7400" i="0" u="none" strike="noStrike" dirty="0">
                <a:solidFill>
                  <a:srgbClr val="002060"/>
                </a:solidFill>
                <a:effectLst/>
                <a:highlight>
                  <a:srgbClr val="FFFF00"/>
                </a:highlight>
                <a:latin typeface="HG創英角ｺﾞｼｯｸUB" panose="020B0909000000000000" pitchFamily="49" charset="-128"/>
                <a:ea typeface="HG創英角ｺﾞｼｯｸUB" panose="020B0909000000000000" pitchFamily="49" charset="-128"/>
              </a:rPr>
              <a:t>           </a:t>
            </a:r>
            <a:endParaRPr lang="ja-JP" altLang="ja-JP" sz="7400" i="0" u="none" strike="noStrike" dirty="0">
              <a:solidFill>
                <a:srgbClr val="002060"/>
              </a:solidFill>
              <a:effectLst/>
              <a:highlight>
                <a:srgbClr val="FFFF00"/>
              </a:highlight>
              <a:latin typeface="HG創英角ｺﾞｼｯｸUB" panose="020B0909000000000000" pitchFamily="49" charset="-128"/>
              <a:ea typeface="HG創英角ｺﾞｼｯｸUB" panose="020B0909000000000000" pitchFamily="49" charset="-128"/>
            </a:endParaRPr>
          </a:p>
          <a:p>
            <a:pPr marL="0" rtl="0" eaLnBrk="1" fontAlgn="ctr" latinLnBrk="0" hangingPunct="1">
              <a:lnSpc>
                <a:spcPct val="120000"/>
              </a:lnSpc>
              <a:spcBef>
                <a:spcPts val="0"/>
              </a:spcBef>
              <a:spcAft>
                <a:spcPts val="0"/>
              </a:spcAft>
            </a:pPr>
            <a:r>
              <a:rPr kumimoji="1" lang="zh-CN" altLang="ja-JP" sz="7400" i="0" u="none" strike="noStrike" dirty="0">
                <a:solidFill>
                  <a:srgbClr val="002060"/>
                </a:solidFill>
                <a:effectLst/>
                <a:highlight>
                  <a:srgbClr val="FFFF00"/>
                </a:highlight>
                <a:latin typeface="HG創英角ｺﾞｼｯｸUB" panose="020B0909000000000000" pitchFamily="49" charset="-128"/>
                <a:ea typeface="HG創英角ｺﾞｼｯｸUB" panose="020B0909000000000000" pitchFamily="49" charset="-128"/>
              </a:rPr>
              <a:t>全国農業協同組合連合会</a:t>
            </a:r>
            <a:endParaRPr lang="ja-JP" altLang="ja-JP" sz="7400" i="0" u="none" strike="noStrike" dirty="0">
              <a:solidFill>
                <a:srgbClr val="002060"/>
              </a:solidFill>
              <a:effectLst/>
              <a:highlight>
                <a:srgbClr val="FFFF00"/>
              </a:highlight>
              <a:latin typeface="HG創英角ｺﾞｼｯｸUB" panose="020B0909000000000000" pitchFamily="49" charset="-128"/>
              <a:ea typeface="HG創英角ｺﾞｼｯｸUB" panose="020B0909000000000000" pitchFamily="49" charset="-128"/>
            </a:endParaRPr>
          </a:p>
          <a:p>
            <a:pPr marL="0" rtl="0" eaLnBrk="1" fontAlgn="ctr" latinLnBrk="0" hangingPunct="1">
              <a:lnSpc>
                <a:spcPct val="120000"/>
              </a:lnSpc>
              <a:spcBef>
                <a:spcPts val="0"/>
              </a:spcBef>
              <a:spcAft>
                <a:spcPts val="0"/>
              </a:spcAft>
            </a:pPr>
            <a:r>
              <a:rPr kumimoji="1" lang="zh-CN" altLang="ja-JP" sz="7400" i="0" u="none" strike="noStrike" dirty="0">
                <a:solidFill>
                  <a:srgbClr val="002060"/>
                </a:solidFill>
                <a:effectLst/>
                <a:highlight>
                  <a:srgbClr val="FFFF00"/>
                </a:highlight>
                <a:latin typeface="HG創英角ｺﾞｼｯｸUB" panose="020B0909000000000000" pitchFamily="49" charset="-128"/>
                <a:ea typeface="HG創英角ｺﾞｼｯｸUB" panose="020B0909000000000000" pitchFamily="49" charset="-128"/>
              </a:rPr>
              <a:t>協同組合日本飼料工業会</a:t>
            </a:r>
            <a:endParaRPr kumimoji="1" lang="en-US" altLang="zh-CN" sz="7400" i="0" u="none" strike="noStrike" dirty="0">
              <a:solidFill>
                <a:srgbClr val="002060"/>
              </a:solidFill>
              <a:effectLst/>
              <a:highlight>
                <a:srgbClr val="FFFF00"/>
              </a:highlight>
              <a:latin typeface="HG創英角ｺﾞｼｯｸUB" panose="020B0909000000000000" pitchFamily="49" charset="-128"/>
              <a:ea typeface="HG創英角ｺﾞｼｯｸUB" panose="020B0909000000000000" pitchFamily="49" charset="-128"/>
            </a:endParaRPr>
          </a:p>
          <a:p>
            <a:pPr marL="0" rtl="0" eaLnBrk="1" fontAlgn="ctr" latinLnBrk="0" hangingPunct="1">
              <a:lnSpc>
                <a:spcPct val="120000"/>
              </a:lnSpc>
              <a:spcBef>
                <a:spcPts val="0"/>
              </a:spcBef>
              <a:spcAft>
                <a:spcPts val="0"/>
              </a:spcAft>
            </a:pPr>
            <a:r>
              <a:rPr lang="ja-JP" altLang="en-US" sz="7400" dirty="0">
                <a:solidFill>
                  <a:srgbClr val="002060"/>
                </a:solidFill>
                <a:highlight>
                  <a:srgbClr val="FFFF00"/>
                </a:highlight>
                <a:latin typeface="HG創英角ｺﾞｼｯｸUB" panose="020B0909000000000000" pitchFamily="49" charset="-128"/>
                <a:ea typeface="HG創英角ｺﾞｼｯｸUB" panose="020B0909000000000000" pitchFamily="49" charset="-128"/>
              </a:rPr>
              <a:t>協　　力</a:t>
            </a:r>
            <a:endParaRPr lang="ja-JP" altLang="ja-JP" sz="7400" i="0" u="none" strike="noStrike" dirty="0">
              <a:solidFill>
                <a:srgbClr val="002060"/>
              </a:solidFill>
              <a:effectLst/>
              <a:highlight>
                <a:srgbClr val="FFFF00"/>
              </a:highlight>
              <a:latin typeface="HG創英角ｺﾞｼｯｸUB" panose="020B0909000000000000" pitchFamily="49" charset="-128"/>
              <a:ea typeface="HG創英角ｺﾞｼｯｸUB" panose="020B0909000000000000" pitchFamily="49" charset="-128"/>
            </a:endParaRPr>
          </a:p>
          <a:p>
            <a:pPr marL="0" rtl="0" eaLnBrk="1" fontAlgn="ctr" latinLnBrk="0" hangingPunct="1">
              <a:lnSpc>
                <a:spcPct val="120000"/>
              </a:lnSpc>
              <a:spcBef>
                <a:spcPts val="0"/>
              </a:spcBef>
              <a:spcAft>
                <a:spcPts val="0"/>
              </a:spcAft>
            </a:pPr>
            <a:r>
              <a:rPr kumimoji="1" lang="ja-JP" altLang="ja-JP" sz="7400" i="0" u="none" strike="noStrike" dirty="0">
                <a:solidFill>
                  <a:srgbClr val="002060"/>
                </a:solidFill>
                <a:effectLst/>
                <a:highlight>
                  <a:srgbClr val="FFFF00"/>
                </a:highlight>
                <a:latin typeface="HG創英角ｺﾞｼｯｸUB" panose="020B0909000000000000" pitchFamily="49" charset="-128"/>
                <a:ea typeface="HG創英角ｺﾞｼｯｸUB" panose="020B0909000000000000" pitchFamily="49" charset="-128"/>
              </a:rPr>
              <a:t>日本農業新聞</a:t>
            </a:r>
            <a:endParaRPr lang="ja-JP" altLang="ja-JP" sz="7400" i="0" u="none" strike="noStrike" dirty="0">
              <a:solidFill>
                <a:srgbClr val="002060"/>
              </a:solidFill>
              <a:effectLst/>
              <a:highlight>
                <a:srgbClr val="FFFF00"/>
              </a:highlight>
              <a:latin typeface="HG創英角ｺﾞｼｯｸUB" panose="020B0909000000000000" pitchFamily="49" charset="-128"/>
              <a:ea typeface="HG創英角ｺﾞｼｯｸUB" panose="020B0909000000000000" pitchFamily="49" charset="-128"/>
            </a:endParaRPr>
          </a:p>
          <a:p>
            <a:endParaRPr kumimoji="1" lang="ja-JP" altLang="en-US" dirty="0"/>
          </a:p>
        </p:txBody>
      </p:sp>
    </p:spTree>
    <p:extLst>
      <p:ext uri="{BB962C8B-B14F-4D97-AF65-F5344CB8AC3E}">
        <p14:creationId xmlns:p14="http://schemas.microsoft.com/office/powerpoint/2010/main" val="943025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D036DA-D249-1706-4AB4-EB3488FF7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42999" y="1142999"/>
            <a:ext cx="6857998" cy="4571999"/>
          </a:xfrm>
          <a:prstGeom prst="rect">
            <a:avLst/>
          </a:prstGeom>
        </p:spPr>
      </p:pic>
      <p:pic>
        <p:nvPicPr>
          <p:cNvPr id="4" name="図 3">
            <a:extLst>
              <a:ext uri="{FF2B5EF4-FFF2-40B4-BE49-F238E27FC236}">
                <a16:creationId xmlns:a16="http://schemas.microsoft.com/office/drawing/2014/main" id="{ABC745DD-2522-3356-1E79-D81EB7865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3416300"/>
          </a:xfrm>
          <a:prstGeom prst="rect">
            <a:avLst/>
          </a:prstGeom>
        </p:spPr>
      </p:pic>
      <p:sp>
        <p:nvSpPr>
          <p:cNvPr id="5" name="テキスト ボックス 4">
            <a:extLst>
              <a:ext uri="{FF2B5EF4-FFF2-40B4-BE49-F238E27FC236}">
                <a16:creationId xmlns:a16="http://schemas.microsoft.com/office/drawing/2014/main" id="{A93BEB93-745B-73F8-9FBB-54A9DD4AF6B8}"/>
              </a:ext>
            </a:extLst>
          </p:cNvPr>
          <p:cNvSpPr txBox="1"/>
          <p:nvPr/>
        </p:nvSpPr>
        <p:spPr>
          <a:xfrm>
            <a:off x="4648954" y="3416299"/>
            <a:ext cx="4495046" cy="3416320"/>
          </a:xfrm>
          <a:prstGeom prst="rect">
            <a:avLst/>
          </a:prstGeom>
          <a:noFill/>
        </p:spPr>
        <p:txBody>
          <a:bodyPr wrap="square" rtlCol="0">
            <a:spAutoFit/>
          </a:bodyPr>
          <a:lstStyle/>
          <a:p>
            <a:r>
              <a:rPr kumimoji="1" lang="ja-JP" altLang="en-US" sz="2400" dirty="0">
                <a:latin typeface="HG創英角ｺﾞｼｯｸUB" panose="020B0909000000000000" pitchFamily="49" charset="-128"/>
                <a:ea typeface="HG創英角ｺﾞｼｯｸUB" panose="020B0909000000000000" pitchFamily="49" charset="-128"/>
              </a:rPr>
              <a:t>左から</a:t>
            </a:r>
          </a:p>
          <a:p>
            <a:r>
              <a:rPr kumimoji="1" lang="ja-JP" altLang="en-US" sz="2400" dirty="0">
                <a:latin typeface="HG創英角ｺﾞｼｯｸUB" panose="020B0909000000000000" pitchFamily="49" charset="-128"/>
                <a:ea typeface="HG創英角ｺﾞｼｯｸUB" panose="020B0909000000000000" pitchFamily="49" charset="-128"/>
              </a:rPr>
              <a:t>農林水産大臣賞</a:t>
            </a:r>
          </a:p>
          <a:p>
            <a:r>
              <a:rPr kumimoji="1" lang="ja-JP" altLang="en-US" sz="2400" dirty="0">
                <a:latin typeface="HG創英角ｺﾞｼｯｸUB" panose="020B0909000000000000" pitchFamily="49" charset="-128"/>
                <a:ea typeface="HG創英角ｺﾞｼｯｸUB" panose="020B0909000000000000" pitchFamily="49" charset="-128"/>
              </a:rPr>
              <a:t>福井慎也（左）福井順一（右）</a:t>
            </a:r>
          </a:p>
          <a:p>
            <a:endParaRPr kumimoji="1" lang="en-US" altLang="ja-JP" sz="2400" b="1" dirty="0">
              <a:solidFill>
                <a:srgbClr val="0000CC"/>
              </a:solidFill>
              <a:latin typeface="HG創英角ｺﾞｼｯｸUB" panose="020B0909000000000000" pitchFamily="49" charset="-128"/>
              <a:ea typeface="HG創英角ｺﾞｼｯｸUB" panose="020B0909000000000000" pitchFamily="49" charset="-128"/>
            </a:endParaRPr>
          </a:p>
          <a:p>
            <a:r>
              <a:rPr kumimoji="1" lang="ja-JP" altLang="en-US" sz="2400" b="1" dirty="0">
                <a:solidFill>
                  <a:srgbClr val="0000CC"/>
                </a:solidFill>
                <a:latin typeface="HG創英角ｺﾞｼｯｸUB" panose="020B0909000000000000" pitchFamily="49" charset="-128"/>
                <a:ea typeface="HG創英角ｺﾞｼｯｸUB" panose="020B0909000000000000" pitchFamily="49" charset="-128"/>
              </a:rPr>
              <a:t>左から３番目</a:t>
            </a:r>
            <a:endParaRPr kumimoji="1" lang="en-US" altLang="ja-JP" sz="2400" b="1" dirty="0">
              <a:solidFill>
                <a:srgbClr val="0000CC"/>
              </a:solidFill>
              <a:latin typeface="HG創英角ｺﾞｼｯｸUB" panose="020B0909000000000000" pitchFamily="49" charset="-128"/>
              <a:ea typeface="HG創英角ｺﾞｼｯｸUB" panose="020B0909000000000000" pitchFamily="49" charset="-128"/>
            </a:endParaRPr>
          </a:p>
          <a:p>
            <a:r>
              <a:rPr kumimoji="1" lang="ja-JP" altLang="en-US" sz="2400" b="1" dirty="0">
                <a:solidFill>
                  <a:srgbClr val="0000CC"/>
                </a:solidFill>
                <a:latin typeface="HG創英角ｺﾞｼｯｸUB" panose="020B0909000000000000" pitchFamily="49" charset="-128"/>
                <a:ea typeface="HG創英角ｺﾞｼｯｸUB" panose="020B0909000000000000" pitchFamily="49" charset="-128"/>
              </a:rPr>
              <a:t>農産局長賞 久保徳太郎</a:t>
            </a:r>
          </a:p>
          <a:p>
            <a:endParaRPr kumimoji="1" lang="en-US" altLang="ja-JP" sz="2400" dirty="0">
              <a:latin typeface="HG創英角ｺﾞｼｯｸUB" panose="020B0909000000000000" pitchFamily="49" charset="-128"/>
              <a:ea typeface="HG創英角ｺﾞｼｯｸUB" panose="020B0909000000000000" pitchFamily="49" charset="-128"/>
            </a:endParaRPr>
          </a:p>
          <a:p>
            <a:r>
              <a:rPr kumimoji="1" lang="ja-JP" altLang="en-US" sz="2400" dirty="0">
                <a:latin typeface="HG創英角ｺﾞｼｯｸUB" panose="020B0909000000000000" pitchFamily="49" charset="-128"/>
                <a:ea typeface="HG創英角ｺﾞｼｯｸUB" panose="020B0909000000000000" pitchFamily="49" charset="-128"/>
              </a:rPr>
              <a:t>中国四国農政局長賞</a:t>
            </a:r>
          </a:p>
          <a:p>
            <a:r>
              <a:rPr kumimoji="1" lang="ja-JP" altLang="en-US" sz="2400" dirty="0">
                <a:latin typeface="HG創英角ｺﾞｼｯｸUB" panose="020B0909000000000000" pitchFamily="49" charset="-128"/>
                <a:ea typeface="HG創英角ｺﾞｼｯｸUB" panose="020B0909000000000000" pitchFamily="49" charset="-128"/>
              </a:rPr>
              <a:t>㈱中島電気代表取締役中島幸男</a:t>
            </a:r>
          </a:p>
        </p:txBody>
      </p:sp>
    </p:spTree>
    <p:extLst>
      <p:ext uri="{BB962C8B-B14F-4D97-AF65-F5344CB8AC3E}">
        <p14:creationId xmlns:p14="http://schemas.microsoft.com/office/powerpoint/2010/main" val="3960345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F1AF111-1DD5-B694-4378-717673F3E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256"/>
            <a:ext cx="9144000" cy="6329488"/>
          </a:xfrm>
          <a:prstGeom prst="rect">
            <a:avLst/>
          </a:prstGeom>
        </p:spPr>
      </p:pic>
    </p:spTree>
    <p:extLst>
      <p:ext uri="{BB962C8B-B14F-4D97-AF65-F5344CB8AC3E}">
        <p14:creationId xmlns:p14="http://schemas.microsoft.com/office/powerpoint/2010/main" val="1794922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19CF317-0027-4379-3536-E2FF7EC5E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42527" y="-1143000"/>
            <a:ext cx="6458945" cy="9144000"/>
          </a:xfrm>
          <a:prstGeom prst="rect">
            <a:avLst/>
          </a:prstGeom>
        </p:spPr>
      </p:pic>
    </p:spTree>
    <p:extLst>
      <p:ext uri="{BB962C8B-B14F-4D97-AF65-F5344CB8AC3E}">
        <p14:creationId xmlns:p14="http://schemas.microsoft.com/office/powerpoint/2010/main" val="893385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939169-0551-7D00-4028-B21B84117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42999" y="1143001"/>
            <a:ext cx="6857998" cy="4571999"/>
          </a:xfrm>
          <a:prstGeom prst="rect">
            <a:avLst/>
          </a:prstGeom>
        </p:spPr>
      </p:pic>
      <p:pic>
        <p:nvPicPr>
          <p:cNvPr id="4" name="図 3">
            <a:extLst>
              <a:ext uri="{FF2B5EF4-FFF2-40B4-BE49-F238E27FC236}">
                <a16:creationId xmlns:a16="http://schemas.microsoft.com/office/drawing/2014/main" id="{43264015-6A67-B054-DE4C-115D88A3E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pic>
        <p:nvPicPr>
          <p:cNvPr id="6" name="図 5">
            <a:extLst>
              <a:ext uri="{FF2B5EF4-FFF2-40B4-BE49-F238E27FC236}">
                <a16:creationId xmlns:a16="http://schemas.microsoft.com/office/drawing/2014/main" id="{788743FB-765F-7617-AB13-152BE14B7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spTree>
    <p:extLst>
      <p:ext uri="{BB962C8B-B14F-4D97-AF65-F5344CB8AC3E}">
        <p14:creationId xmlns:p14="http://schemas.microsoft.com/office/powerpoint/2010/main" val="2075617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9C37876-A717-0AB2-122C-349B3EA9F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256"/>
            <a:ext cx="9144000" cy="6329488"/>
          </a:xfrm>
          <a:prstGeom prst="rect">
            <a:avLst/>
          </a:prstGeom>
        </p:spPr>
      </p:pic>
    </p:spTree>
    <p:extLst>
      <p:ext uri="{BB962C8B-B14F-4D97-AF65-F5344CB8AC3E}">
        <p14:creationId xmlns:p14="http://schemas.microsoft.com/office/powerpoint/2010/main" val="1580143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F7BC313-4C4C-36A3-CCF2-915E5BA1D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42527" y="-1143000"/>
            <a:ext cx="6458945" cy="9144000"/>
          </a:xfrm>
          <a:prstGeom prst="rect">
            <a:avLst/>
          </a:prstGeom>
        </p:spPr>
      </p:pic>
    </p:spTree>
    <p:extLst>
      <p:ext uri="{BB962C8B-B14F-4D97-AF65-F5344CB8AC3E}">
        <p14:creationId xmlns:p14="http://schemas.microsoft.com/office/powerpoint/2010/main" val="966083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DDD67C9-4967-BFCC-3510-C2A433911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42999" y="1143000"/>
            <a:ext cx="6857998" cy="4571999"/>
          </a:xfrm>
          <a:prstGeom prst="rect">
            <a:avLst/>
          </a:prstGeom>
        </p:spPr>
      </p:pic>
      <p:pic>
        <p:nvPicPr>
          <p:cNvPr id="4" name="図 3">
            <a:extLst>
              <a:ext uri="{FF2B5EF4-FFF2-40B4-BE49-F238E27FC236}">
                <a16:creationId xmlns:a16="http://schemas.microsoft.com/office/drawing/2014/main" id="{01BCE166-9D8B-740F-2F0C-E3BB79DB3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pic>
        <p:nvPicPr>
          <p:cNvPr id="6" name="図 5">
            <a:extLst>
              <a:ext uri="{FF2B5EF4-FFF2-40B4-BE49-F238E27FC236}">
                <a16:creationId xmlns:a16="http://schemas.microsoft.com/office/drawing/2014/main" id="{DB0BF87D-3555-846F-8EC8-42F8A6ED5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8" y="3428998"/>
            <a:ext cx="4572001" cy="3429001"/>
          </a:xfrm>
          <a:prstGeom prst="rect">
            <a:avLst/>
          </a:prstGeom>
        </p:spPr>
      </p:pic>
    </p:spTree>
    <p:extLst>
      <p:ext uri="{BB962C8B-B14F-4D97-AF65-F5344CB8AC3E}">
        <p14:creationId xmlns:p14="http://schemas.microsoft.com/office/powerpoint/2010/main" val="693604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D1498C7-75AB-1DFE-4E78-5F54F5989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256"/>
            <a:ext cx="9144000" cy="6329488"/>
          </a:xfrm>
          <a:prstGeom prst="rect">
            <a:avLst/>
          </a:prstGeom>
        </p:spPr>
      </p:pic>
    </p:spTree>
    <p:extLst>
      <p:ext uri="{BB962C8B-B14F-4D97-AF65-F5344CB8AC3E}">
        <p14:creationId xmlns:p14="http://schemas.microsoft.com/office/powerpoint/2010/main" val="927207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FA5150A-FF64-7823-059F-7064264A3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42527" y="-1143000"/>
            <a:ext cx="6458945" cy="9144000"/>
          </a:xfrm>
          <a:prstGeom prst="rect">
            <a:avLst/>
          </a:prstGeom>
        </p:spPr>
      </p:pic>
    </p:spTree>
    <p:extLst>
      <p:ext uri="{BB962C8B-B14F-4D97-AF65-F5344CB8AC3E}">
        <p14:creationId xmlns:p14="http://schemas.microsoft.com/office/powerpoint/2010/main" val="431764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7D5E9BB-E704-6A5C-13BE-9241484A4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42999" y="1143001"/>
            <a:ext cx="6857998" cy="4571999"/>
          </a:xfrm>
          <a:prstGeom prst="rect">
            <a:avLst/>
          </a:prstGeom>
        </p:spPr>
      </p:pic>
    </p:spTree>
    <p:extLst>
      <p:ext uri="{BB962C8B-B14F-4D97-AF65-F5344CB8AC3E}">
        <p14:creationId xmlns:p14="http://schemas.microsoft.com/office/powerpoint/2010/main" val="3636351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F0FC4E-E1ED-984C-A0E4-0BDC2934034A}"/>
              </a:ext>
            </a:extLst>
          </p:cNvPr>
          <p:cNvSpPr>
            <a:spLocks noGrp="1"/>
          </p:cNvSpPr>
          <p:nvPr>
            <p:ph type="title"/>
          </p:nvPr>
        </p:nvSpPr>
        <p:spPr>
          <a:xfrm>
            <a:off x="154836" y="67236"/>
            <a:ext cx="8834327" cy="641235"/>
          </a:xfrm>
        </p:spPr>
        <p:txBody>
          <a:bodyPr>
            <a:normAutofit/>
          </a:bodyPr>
          <a:lstStyle/>
          <a:p>
            <a:pPr algn="ctr"/>
            <a:r>
              <a:rPr kumimoji="1" lang="ja-JP" altLang="en-US" sz="3200" dirty="0">
                <a:solidFill>
                  <a:srgbClr val="002060"/>
                </a:solidFill>
                <a:latin typeface="HG創英角ｺﾞｼｯｸUB" panose="020B0909000000000000" pitchFamily="49" charset="-128"/>
                <a:ea typeface="HG創英角ｺﾞｼｯｸUB" panose="020B0909000000000000" pitchFamily="49" charset="-128"/>
              </a:rPr>
              <a:t>飼料用米普及活動の１０年を振り返って</a:t>
            </a:r>
          </a:p>
        </p:txBody>
      </p:sp>
      <p:sp>
        <p:nvSpPr>
          <p:cNvPr id="4" name="テキスト ボックス 3">
            <a:extLst>
              <a:ext uri="{FF2B5EF4-FFF2-40B4-BE49-F238E27FC236}">
                <a16:creationId xmlns:a16="http://schemas.microsoft.com/office/drawing/2014/main" id="{ECE0C34D-D4C5-A8DD-81F5-3F0DEB58B3A6}"/>
              </a:ext>
            </a:extLst>
          </p:cNvPr>
          <p:cNvSpPr txBox="1"/>
          <p:nvPr/>
        </p:nvSpPr>
        <p:spPr>
          <a:xfrm>
            <a:off x="0" y="1913860"/>
            <a:ext cx="9144000" cy="5078313"/>
          </a:xfrm>
          <a:prstGeom prst="rect">
            <a:avLst/>
          </a:prstGeom>
          <a:noFill/>
        </p:spPr>
        <p:txBody>
          <a:bodyPr wrap="square" rtlCol="0">
            <a:spAutoFit/>
          </a:bodyPr>
          <a:lstStyle/>
          <a:p>
            <a:pPr marL="0" indent="0">
              <a:buNone/>
            </a:pP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　飼料用米の多収生産の機運を高めるために２０１６年度に始まったコンテスト「飼料用米多収日本一」は、本年度の実施を持って終了します。</a:t>
            </a:r>
            <a:endParaRPr kumimoji="1" lang="en-US" altLang="ja-JP"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　飼料用米生産は今後も振興するが、１０年の間に全体のレベルが向上し、技術も成熟度を増してきたと評価出ると考えます。全国的に飼料用米活用の畜産物が普及し、新しい消費が生まれてきたことも評価できると考えます。</a:t>
            </a:r>
          </a:p>
          <a:p>
            <a:pPr marL="0" indent="0">
              <a:buNone/>
            </a:pP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　初年度大臣賞受賞者の１０アール当たり収量は９３２キロ。</a:t>
            </a:r>
            <a:endParaRPr kumimoji="1" lang="en-US" altLang="ja-JP"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　その後も９００キロ超えが相次ぎ、歴代最高となったのは２３年度受賞者の９７４キロだった。受賞者の地域は北海道、東北、関東、中国と幅広い。</a:t>
            </a:r>
            <a:endParaRPr kumimoji="1" lang="en-US" altLang="ja-JP"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　最終年となった昨年は、九州の宮崎県で４戸が表彰となり、２０２３年以来の努力が実ったことは特筆に値すると考えます。</a:t>
            </a:r>
          </a:p>
          <a:p>
            <a:pPr marL="0" indent="0">
              <a:buNone/>
            </a:pP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　初開催の２０１６年当時の飼料用米作付面積は９・１万ヘクタール。ピーク時は１４・２万ヘクタール（２２年）まで増えた。政府戦略に掲げていた多収品種の導入は進み、作付面積全体に占める割合は、１６年の４３％から２５年の８７％に増えた</a:t>
            </a:r>
            <a:r>
              <a:rPr kumimoji="1" lang="ja-JP" altLang="en-US" dirty="0">
                <a:solidFill>
                  <a:srgbClr val="000066"/>
                </a:solidFill>
              </a:rPr>
              <a:t>。</a:t>
            </a:r>
            <a:endParaRPr kumimoji="1" lang="en-US" altLang="ja-JP" dirty="0">
              <a:solidFill>
                <a:srgbClr val="000066"/>
              </a:solidFill>
            </a:endParaRPr>
          </a:p>
          <a:p>
            <a:pPr marL="0" indent="0">
              <a:buNone/>
            </a:pPr>
            <a:endParaRPr kumimoji="1" lang="en-US" altLang="ja-JP" dirty="0">
              <a:solidFill>
                <a:srgbClr val="000066"/>
              </a:solidFill>
            </a:endParaRPr>
          </a:p>
          <a:p>
            <a:pPr marL="0" indent="0">
              <a:buNone/>
            </a:pP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　食用米の不足が起り、飼料用米に転嫁していた米作が急遽食用米に転嫁できたということを含め、この間の飼料用米の果たした役割は高く評価できると考えます。</a:t>
            </a:r>
            <a:endParaRPr kumimoji="1" lang="en-US" altLang="ja-JP" dirty="0">
              <a:solidFill>
                <a:srgbClr val="000066"/>
              </a:solidFill>
              <a:latin typeface="HG創英角ｺﾞｼｯｸUB" panose="020B0909000000000000" pitchFamily="49" charset="-128"/>
              <a:ea typeface="HG創英角ｺﾞｼｯｸUB" panose="020B0909000000000000" pitchFamily="49" charset="-128"/>
            </a:endParaRPr>
          </a:p>
          <a:p>
            <a:pPr marL="0" indent="0">
              <a:buNone/>
            </a:pPr>
            <a:r>
              <a:rPr kumimoji="1" lang="ja-JP" altLang="en-US" dirty="0">
                <a:solidFill>
                  <a:srgbClr val="000066"/>
                </a:solidFill>
                <a:latin typeface="HG創英角ｺﾞｼｯｸUB" panose="020B0909000000000000" pitchFamily="49" charset="-128"/>
                <a:ea typeface="HG創英角ｺﾞｼｯｸUB" panose="020B0909000000000000" pitchFamily="49" charset="-128"/>
              </a:rPr>
              <a:t>　今後、関係各位との様々な経験を交流し、新しい時代を築いてまいりたいと思います。</a:t>
            </a:r>
          </a:p>
          <a:p>
            <a:endParaRPr kumimoji="1" lang="ja-JP" altLang="en-US" dirty="0">
              <a:solidFill>
                <a:srgbClr val="000066"/>
              </a:solidFill>
            </a:endParaRPr>
          </a:p>
        </p:txBody>
      </p:sp>
      <p:pic>
        <p:nvPicPr>
          <p:cNvPr id="6" name="図 5">
            <a:extLst>
              <a:ext uri="{FF2B5EF4-FFF2-40B4-BE49-F238E27FC236}">
                <a16:creationId xmlns:a16="http://schemas.microsoft.com/office/drawing/2014/main" id="{67BED179-5F6D-67D7-6075-B3C7E5C9A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799" y="811256"/>
            <a:ext cx="1073890" cy="1039066"/>
          </a:xfrm>
          <a:prstGeom prst="rect">
            <a:avLst/>
          </a:prstGeom>
        </p:spPr>
      </p:pic>
      <p:pic>
        <p:nvPicPr>
          <p:cNvPr id="8" name="図 7">
            <a:extLst>
              <a:ext uri="{FF2B5EF4-FFF2-40B4-BE49-F238E27FC236}">
                <a16:creationId xmlns:a16="http://schemas.microsoft.com/office/drawing/2014/main" id="{3C074510-D4C7-C6F6-F93A-2FC426AA6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722155"/>
            <a:ext cx="2465201" cy="1159936"/>
          </a:xfrm>
          <a:prstGeom prst="rect">
            <a:avLst/>
          </a:prstGeom>
        </p:spPr>
      </p:pic>
    </p:spTree>
    <p:extLst>
      <p:ext uri="{BB962C8B-B14F-4D97-AF65-F5344CB8AC3E}">
        <p14:creationId xmlns:p14="http://schemas.microsoft.com/office/powerpoint/2010/main" val="3771179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79F6DCE-AF46-BB7D-DFD5-1625AF4CF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256"/>
            <a:ext cx="9144000" cy="6329488"/>
          </a:xfrm>
          <a:prstGeom prst="rect">
            <a:avLst/>
          </a:prstGeom>
        </p:spPr>
      </p:pic>
    </p:spTree>
    <p:extLst>
      <p:ext uri="{BB962C8B-B14F-4D97-AF65-F5344CB8AC3E}">
        <p14:creationId xmlns:p14="http://schemas.microsoft.com/office/powerpoint/2010/main" val="1228431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881E12E-2B32-832C-6CD1-CA7D27FDC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42527" y="-1143000"/>
            <a:ext cx="6458945" cy="9144000"/>
          </a:xfrm>
          <a:prstGeom prst="rect">
            <a:avLst/>
          </a:prstGeom>
        </p:spPr>
      </p:pic>
    </p:spTree>
    <p:extLst>
      <p:ext uri="{BB962C8B-B14F-4D97-AF65-F5344CB8AC3E}">
        <p14:creationId xmlns:p14="http://schemas.microsoft.com/office/powerpoint/2010/main" val="860545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E08FF6A-3323-C7FF-813A-3A2BC02E0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42999" y="1143001"/>
            <a:ext cx="6857998" cy="4571999"/>
          </a:xfrm>
          <a:prstGeom prst="rect">
            <a:avLst/>
          </a:prstGeom>
        </p:spPr>
      </p:pic>
    </p:spTree>
    <p:extLst>
      <p:ext uri="{BB962C8B-B14F-4D97-AF65-F5344CB8AC3E}">
        <p14:creationId xmlns:p14="http://schemas.microsoft.com/office/powerpoint/2010/main" val="3763838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52B6097-4DFE-C3C7-42CE-48140DEB4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654"/>
            <a:ext cx="9144000" cy="6328691"/>
          </a:xfrm>
          <a:prstGeom prst="rect">
            <a:avLst/>
          </a:prstGeom>
        </p:spPr>
      </p:pic>
    </p:spTree>
    <p:extLst>
      <p:ext uri="{BB962C8B-B14F-4D97-AF65-F5344CB8AC3E}">
        <p14:creationId xmlns:p14="http://schemas.microsoft.com/office/powerpoint/2010/main" val="3754679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6C79112-CB07-DEC3-8702-C0EFBD2EA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639"/>
            <a:ext cx="9144000" cy="6434722"/>
          </a:xfrm>
          <a:prstGeom prst="rect">
            <a:avLst/>
          </a:prstGeom>
        </p:spPr>
      </p:pic>
    </p:spTree>
    <p:extLst>
      <p:ext uri="{BB962C8B-B14F-4D97-AF65-F5344CB8AC3E}">
        <p14:creationId xmlns:p14="http://schemas.microsoft.com/office/powerpoint/2010/main" val="733131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F329DC2-6380-80DB-426C-40CC11BE8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42999" y="1142999"/>
            <a:ext cx="6857998" cy="4571999"/>
          </a:xfrm>
          <a:prstGeom prst="rect">
            <a:avLst/>
          </a:prstGeom>
        </p:spPr>
      </p:pic>
      <p:pic>
        <p:nvPicPr>
          <p:cNvPr id="4" name="図 3">
            <a:extLst>
              <a:ext uri="{FF2B5EF4-FFF2-40B4-BE49-F238E27FC236}">
                <a16:creationId xmlns:a16="http://schemas.microsoft.com/office/drawing/2014/main" id="{84928A72-82A1-3702-347B-5BDE81FD7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16300"/>
          </a:xfrm>
          <a:prstGeom prst="rect">
            <a:avLst/>
          </a:prstGeom>
        </p:spPr>
      </p:pic>
      <p:pic>
        <p:nvPicPr>
          <p:cNvPr id="6" name="図 5">
            <a:extLst>
              <a:ext uri="{FF2B5EF4-FFF2-40B4-BE49-F238E27FC236}">
                <a16:creationId xmlns:a16="http://schemas.microsoft.com/office/drawing/2014/main" id="{71E4876C-DAA8-7A5E-003E-0B8D9B5D2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3404682"/>
            <a:ext cx="4520707" cy="3453318"/>
          </a:xfrm>
          <a:prstGeom prst="rect">
            <a:avLst/>
          </a:prstGeom>
        </p:spPr>
      </p:pic>
    </p:spTree>
    <p:extLst>
      <p:ext uri="{BB962C8B-B14F-4D97-AF65-F5344CB8AC3E}">
        <p14:creationId xmlns:p14="http://schemas.microsoft.com/office/powerpoint/2010/main" val="928736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8123E66-DEE6-EED9-D331-BE3DA93EC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256"/>
            <a:ext cx="9144000" cy="6329488"/>
          </a:xfrm>
          <a:prstGeom prst="rect">
            <a:avLst/>
          </a:prstGeom>
        </p:spPr>
      </p:pic>
    </p:spTree>
    <p:extLst>
      <p:ext uri="{BB962C8B-B14F-4D97-AF65-F5344CB8AC3E}">
        <p14:creationId xmlns:p14="http://schemas.microsoft.com/office/powerpoint/2010/main" val="980070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B687AA-450E-C727-D957-2716CB594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43181" y="-1143000"/>
            <a:ext cx="6457638" cy="9144000"/>
          </a:xfrm>
          <a:prstGeom prst="rect">
            <a:avLst/>
          </a:prstGeom>
        </p:spPr>
      </p:pic>
    </p:spTree>
    <p:extLst>
      <p:ext uri="{BB962C8B-B14F-4D97-AF65-F5344CB8AC3E}">
        <p14:creationId xmlns:p14="http://schemas.microsoft.com/office/powerpoint/2010/main" val="1983490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947CBE8-DF94-87EF-83C9-B885DB674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42999" y="1142999"/>
            <a:ext cx="6857998" cy="4571999"/>
          </a:xfrm>
          <a:prstGeom prst="rect">
            <a:avLst/>
          </a:prstGeom>
        </p:spPr>
      </p:pic>
      <p:pic>
        <p:nvPicPr>
          <p:cNvPr id="4" name="図 3">
            <a:extLst>
              <a:ext uri="{FF2B5EF4-FFF2-40B4-BE49-F238E27FC236}">
                <a16:creationId xmlns:a16="http://schemas.microsoft.com/office/drawing/2014/main" id="{8BA769FA-7B87-E47B-AD51-21B77C8E9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1" cy="3429001"/>
          </a:xfrm>
          <a:prstGeom prst="rect">
            <a:avLst/>
          </a:prstGeom>
        </p:spPr>
      </p:pic>
      <p:pic>
        <p:nvPicPr>
          <p:cNvPr id="6" name="図 5">
            <a:extLst>
              <a:ext uri="{FF2B5EF4-FFF2-40B4-BE49-F238E27FC236}">
                <a16:creationId xmlns:a16="http://schemas.microsoft.com/office/drawing/2014/main" id="{7AFB4250-81EF-DF4C-2C82-24A1B9C7BC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428998"/>
            <a:ext cx="4572003" cy="3429002"/>
          </a:xfrm>
          <a:prstGeom prst="rect">
            <a:avLst/>
          </a:prstGeom>
        </p:spPr>
      </p:pic>
    </p:spTree>
    <p:extLst>
      <p:ext uri="{BB962C8B-B14F-4D97-AF65-F5344CB8AC3E}">
        <p14:creationId xmlns:p14="http://schemas.microsoft.com/office/powerpoint/2010/main" val="4050997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60975D1-A07A-B560-1D4E-CA507B287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256"/>
            <a:ext cx="9144000" cy="6329488"/>
          </a:xfrm>
          <a:prstGeom prst="rect">
            <a:avLst/>
          </a:prstGeom>
        </p:spPr>
      </p:pic>
    </p:spTree>
    <p:extLst>
      <p:ext uri="{BB962C8B-B14F-4D97-AF65-F5344CB8AC3E}">
        <p14:creationId xmlns:p14="http://schemas.microsoft.com/office/powerpoint/2010/main" val="1144911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4B8F168-0732-EB45-E01A-43A7A2E95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256"/>
            <a:ext cx="9144000" cy="6329488"/>
          </a:xfrm>
          <a:prstGeom prst="rect">
            <a:avLst/>
          </a:prstGeom>
        </p:spPr>
      </p:pic>
    </p:spTree>
    <p:extLst>
      <p:ext uri="{BB962C8B-B14F-4D97-AF65-F5344CB8AC3E}">
        <p14:creationId xmlns:p14="http://schemas.microsoft.com/office/powerpoint/2010/main" val="2220023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8CED436-DCA2-91C0-65B2-D2D877668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42527" y="-1143000"/>
            <a:ext cx="6458945" cy="9144000"/>
          </a:xfrm>
          <a:prstGeom prst="rect">
            <a:avLst/>
          </a:prstGeom>
        </p:spPr>
      </p:pic>
    </p:spTree>
    <p:extLst>
      <p:ext uri="{BB962C8B-B14F-4D97-AF65-F5344CB8AC3E}">
        <p14:creationId xmlns:p14="http://schemas.microsoft.com/office/powerpoint/2010/main" val="3963176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05F1303-DB57-1A90-5C8E-D8CA2F16F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42999" y="1143000"/>
            <a:ext cx="6857998" cy="4571999"/>
          </a:xfrm>
          <a:prstGeom prst="rect">
            <a:avLst/>
          </a:prstGeom>
        </p:spPr>
      </p:pic>
    </p:spTree>
    <p:extLst>
      <p:ext uri="{BB962C8B-B14F-4D97-AF65-F5344CB8AC3E}">
        <p14:creationId xmlns:p14="http://schemas.microsoft.com/office/powerpoint/2010/main" val="683023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605AFD1-BB26-3770-35D6-CEE534049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256"/>
            <a:ext cx="9144000" cy="6329488"/>
          </a:xfrm>
          <a:prstGeom prst="rect">
            <a:avLst/>
          </a:prstGeom>
        </p:spPr>
      </p:pic>
    </p:spTree>
    <p:extLst>
      <p:ext uri="{BB962C8B-B14F-4D97-AF65-F5344CB8AC3E}">
        <p14:creationId xmlns:p14="http://schemas.microsoft.com/office/powerpoint/2010/main" val="105371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F632EE4-3401-B495-07A8-D138065D0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42527" y="-1143000"/>
            <a:ext cx="6458945" cy="9144000"/>
          </a:xfrm>
          <a:prstGeom prst="rect">
            <a:avLst/>
          </a:prstGeom>
        </p:spPr>
      </p:pic>
    </p:spTree>
    <p:extLst>
      <p:ext uri="{BB962C8B-B14F-4D97-AF65-F5344CB8AC3E}">
        <p14:creationId xmlns:p14="http://schemas.microsoft.com/office/powerpoint/2010/main" val="3393658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B1F574F-AC15-98B7-3AAD-092FA0BEA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42999" y="1142999"/>
            <a:ext cx="6857998" cy="4571999"/>
          </a:xfrm>
          <a:prstGeom prst="rect">
            <a:avLst/>
          </a:prstGeom>
        </p:spPr>
      </p:pic>
      <p:pic>
        <p:nvPicPr>
          <p:cNvPr id="4" name="図 3">
            <a:extLst>
              <a:ext uri="{FF2B5EF4-FFF2-40B4-BE49-F238E27FC236}">
                <a16:creationId xmlns:a16="http://schemas.microsoft.com/office/drawing/2014/main" id="{1965F4F8-3E87-3918-9272-B23832D7E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pic>
        <p:nvPicPr>
          <p:cNvPr id="6" name="図 5">
            <a:extLst>
              <a:ext uri="{FF2B5EF4-FFF2-40B4-BE49-F238E27FC236}">
                <a16:creationId xmlns:a16="http://schemas.microsoft.com/office/drawing/2014/main" id="{D6E400E6-AACF-27DB-F9A4-384BED8BA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428996"/>
            <a:ext cx="4572001" cy="3429001"/>
          </a:xfrm>
          <a:prstGeom prst="rect">
            <a:avLst/>
          </a:prstGeom>
        </p:spPr>
      </p:pic>
    </p:spTree>
    <p:extLst>
      <p:ext uri="{BB962C8B-B14F-4D97-AF65-F5344CB8AC3E}">
        <p14:creationId xmlns:p14="http://schemas.microsoft.com/office/powerpoint/2010/main" val="1551971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7EE50D-DA3F-53F8-C374-2BA3361E7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256"/>
            <a:ext cx="9144000" cy="6329488"/>
          </a:xfrm>
          <a:prstGeom prst="rect">
            <a:avLst/>
          </a:prstGeom>
        </p:spPr>
      </p:pic>
    </p:spTree>
    <p:extLst>
      <p:ext uri="{BB962C8B-B14F-4D97-AF65-F5344CB8AC3E}">
        <p14:creationId xmlns:p14="http://schemas.microsoft.com/office/powerpoint/2010/main" val="3713892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6E0179-2DF3-C973-2B92-CE9DC3387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42527" y="-1143000"/>
            <a:ext cx="6458945" cy="9144000"/>
          </a:xfrm>
          <a:prstGeom prst="rect">
            <a:avLst/>
          </a:prstGeom>
        </p:spPr>
      </p:pic>
    </p:spTree>
    <p:extLst>
      <p:ext uri="{BB962C8B-B14F-4D97-AF65-F5344CB8AC3E}">
        <p14:creationId xmlns:p14="http://schemas.microsoft.com/office/powerpoint/2010/main" val="2298663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1DC5CDF-844F-9796-5479-CA685F4B9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42999" y="1143001"/>
            <a:ext cx="6857998" cy="4571999"/>
          </a:xfrm>
          <a:prstGeom prst="rect">
            <a:avLst/>
          </a:prstGeom>
        </p:spPr>
      </p:pic>
      <p:pic>
        <p:nvPicPr>
          <p:cNvPr id="4" name="図 3">
            <a:extLst>
              <a:ext uri="{FF2B5EF4-FFF2-40B4-BE49-F238E27FC236}">
                <a16:creationId xmlns:a16="http://schemas.microsoft.com/office/drawing/2014/main" id="{FDB8D26A-DC98-2ECE-C528-8C1D1CC04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pic>
        <p:nvPicPr>
          <p:cNvPr id="6" name="図 5">
            <a:extLst>
              <a:ext uri="{FF2B5EF4-FFF2-40B4-BE49-F238E27FC236}">
                <a16:creationId xmlns:a16="http://schemas.microsoft.com/office/drawing/2014/main" id="{74A84163-6643-89F0-E476-AAB6C38D0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428999"/>
            <a:ext cx="4572000" cy="3429000"/>
          </a:xfrm>
          <a:prstGeom prst="rect">
            <a:avLst/>
          </a:prstGeom>
        </p:spPr>
      </p:pic>
    </p:spTree>
    <p:extLst>
      <p:ext uri="{BB962C8B-B14F-4D97-AF65-F5344CB8AC3E}">
        <p14:creationId xmlns:p14="http://schemas.microsoft.com/office/powerpoint/2010/main" val="1805145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8B3C482-44EB-042F-36A2-010AC0CF0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256"/>
            <a:ext cx="9144000" cy="6329488"/>
          </a:xfrm>
          <a:prstGeom prst="rect">
            <a:avLst/>
          </a:prstGeom>
        </p:spPr>
      </p:pic>
    </p:spTree>
    <p:extLst>
      <p:ext uri="{BB962C8B-B14F-4D97-AF65-F5344CB8AC3E}">
        <p14:creationId xmlns:p14="http://schemas.microsoft.com/office/powerpoint/2010/main" val="2908762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56981C3-B5F2-38B5-28F2-C55CA4A8B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42527" y="-1143000"/>
            <a:ext cx="6458945" cy="9144000"/>
          </a:xfrm>
          <a:prstGeom prst="rect">
            <a:avLst/>
          </a:prstGeom>
        </p:spPr>
      </p:pic>
    </p:spTree>
    <p:extLst>
      <p:ext uri="{BB962C8B-B14F-4D97-AF65-F5344CB8AC3E}">
        <p14:creationId xmlns:p14="http://schemas.microsoft.com/office/powerpoint/2010/main" val="693404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EBD0C29-C824-A6B4-4342-2FBE18B28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256"/>
            <a:ext cx="9144000" cy="6329488"/>
          </a:xfrm>
          <a:prstGeom prst="rect">
            <a:avLst/>
          </a:prstGeom>
        </p:spPr>
      </p:pic>
    </p:spTree>
    <p:extLst>
      <p:ext uri="{BB962C8B-B14F-4D97-AF65-F5344CB8AC3E}">
        <p14:creationId xmlns:p14="http://schemas.microsoft.com/office/powerpoint/2010/main" val="1142816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65D2146-5D87-61A9-5C88-EF2C8A252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42999" y="1142999"/>
            <a:ext cx="6857998" cy="4571999"/>
          </a:xfrm>
          <a:prstGeom prst="rect">
            <a:avLst/>
          </a:prstGeom>
        </p:spPr>
      </p:pic>
      <p:pic>
        <p:nvPicPr>
          <p:cNvPr id="4" name="図 3">
            <a:extLst>
              <a:ext uri="{FF2B5EF4-FFF2-40B4-BE49-F238E27FC236}">
                <a16:creationId xmlns:a16="http://schemas.microsoft.com/office/drawing/2014/main" id="{B7C3FE7D-B7F4-B978-297C-98650E9EB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pic>
        <p:nvPicPr>
          <p:cNvPr id="6" name="図 5">
            <a:extLst>
              <a:ext uri="{FF2B5EF4-FFF2-40B4-BE49-F238E27FC236}">
                <a16:creationId xmlns:a16="http://schemas.microsoft.com/office/drawing/2014/main" id="{177BB012-6DAB-DA61-A87F-256EB254C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428998"/>
            <a:ext cx="4572001" cy="3429001"/>
          </a:xfrm>
          <a:prstGeom prst="rect">
            <a:avLst/>
          </a:prstGeom>
        </p:spPr>
      </p:pic>
    </p:spTree>
    <p:extLst>
      <p:ext uri="{BB962C8B-B14F-4D97-AF65-F5344CB8AC3E}">
        <p14:creationId xmlns:p14="http://schemas.microsoft.com/office/powerpoint/2010/main" val="120236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750D55CB-0982-D8DE-17A9-99BED7EA1535}"/>
              </a:ext>
            </a:extLst>
          </p:cNvPr>
          <p:cNvGraphicFramePr>
            <a:graphicFrameLocks noGrp="1"/>
          </p:cNvGraphicFramePr>
          <p:nvPr/>
        </p:nvGraphicFramePr>
        <p:xfrm>
          <a:off x="109536" y="933450"/>
          <a:ext cx="8924926" cy="4695825"/>
        </p:xfrm>
        <a:graphic>
          <a:graphicData uri="http://schemas.openxmlformats.org/drawingml/2006/table">
            <a:tbl>
              <a:tblPr firstRow="1" firstCol="1" bandRow="1"/>
              <a:tblGrid>
                <a:gridCol w="5067301">
                  <a:extLst>
                    <a:ext uri="{9D8B030D-6E8A-4147-A177-3AD203B41FA5}">
                      <a16:colId xmlns:a16="http://schemas.microsoft.com/office/drawing/2014/main" val="2655465725"/>
                    </a:ext>
                  </a:extLst>
                </a:gridCol>
                <a:gridCol w="2295525">
                  <a:extLst>
                    <a:ext uri="{9D8B030D-6E8A-4147-A177-3AD203B41FA5}">
                      <a16:colId xmlns:a16="http://schemas.microsoft.com/office/drawing/2014/main" val="4099312216"/>
                    </a:ext>
                  </a:extLst>
                </a:gridCol>
                <a:gridCol w="1562100">
                  <a:extLst>
                    <a:ext uri="{9D8B030D-6E8A-4147-A177-3AD203B41FA5}">
                      <a16:colId xmlns:a16="http://schemas.microsoft.com/office/drawing/2014/main" val="3529736252"/>
                    </a:ext>
                  </a:extLst>
                </a:gridCol>
              </a:tblGrid>
              <a:tr h="368636">
                <a:tc>
                  <a:txBody>
                    <a:bodyPr/>
                    <a:lstStyle/>
                    <a:p>
                      <a:pPr algn="ctr"/>
                      <a:r>
                        <a:rPr lang="ja-JP" sz="2000" b="1" kern="0" dirty="0">
                          <a:effectLst/>
                          <a:latin typeface="游明朝" panose="02020400000000000000" pitchFamily="18" charset="-128"/>
                          <a:ea typeface="ＭＳ ゴシック" panose="020B0609070205080204" pitchFamily="49" charset="-128"/>
                          <a:cs typeface="ＭＳ Ｐゴシック" panose="020B0600070205080204" pitchFamily="50" charset="-128"/>
                        </a:rPr>
                        <a:t>所　属</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a:effectLst/>
                          <a:latin typeface="游明朝" panose="02020400000000000000" pitchFamily="18" charset="-128"/>
                          <a:ea typeface="ＭＳ ゴシック" panose="020B0609070205080204" pitchFamily="49" charset="-128"/>
                          <a:cs typeface="ＭＳ Ｐゴシック" panose="020B0600070205080204" pitchFamily="50" charset="-128"/>
                        </a:rPr>
                        <a:t>役　職　名</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a:effectLst/>
                          <a:latin typeface="游明朝" panose="02020400000000000000" pitchFamily="18" charset="-128"/>
                          <a:ea typeface="ＭＳ ゴシック" panose="020B0609070205080204" pitchFamily="49" charset="-128"/>
                          <a:cs typeface="ＭＳ Ｐゴシック" panose="020B0600070205080204" pitchFamily="50" charset="-128"/>
                        </a:rPr>
                        <a:t>氏　名</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8186123"/>
                  </a:ext>
                </a:extLst>
              </a:tr>
              <a:tr h="498139">
                <a:tc>
                  <a:txBody>
                    <a:bodyPr/>
                    <a:lstStyle/>
                    <a:p>
                      <a:pPr algn="l"/>
                      <a:r>
                        <a:rPr lang="ja-JP" sz="1800" b="1" kern="0" dirty="0">
                          <a:effectLst/>
                          <a:latin typeface="游明朝" panose="02020400000000000000" pitchFamily="18" charset="-128"/>
                          <a:ea typeface="ＭＳ ゴシック" panose="020B0609070205080204" pitchFamily="49" charset="-128"/>
                          <a:cs typeface="ＭＳ Ｐゴシック" panose="020B0600070205080204" pitchFamily="50" charset="-128"/>
                        </a:rPr>
                        <a:t>東京大学</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a:effectLst/>
                          <a:latin typeface="游明朝" panose="02020400000000000000" pitchFamily="18" charset="-128"/>
                          <a:ea typeface="ＭＳ ゴシック" panose="020B0609070205080204" pitchFamily="49" charset="-128"/>
                          <a:cs typeface="ＭＳ Ｐゴシック" panose="020B0600070205080204" pitchFamily="50" charset="-128"/>
                        </a:rPr>
                        <a:t>名誉教授</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dirty="0">
                          <a:effectLst/>
                          <a:latin typeface="游明朝" panose="02020400000000000000" pitchFamily="18" charset="-128"/>
                          <a:ea typeface="ＭＳ ゴシック" panose="020B0609070205080204" pitchFamily="49" charset="-128"/>
                          <a:cs typeface="ＭＳ Ｐゴシック" panose="020B0600070205080204" pitchFamily="50" charset="-128"/>
                        </a:rPr>
                        <a:t>谷口</a:t>
                      </a:r>
                      <a:r>
                        <a:rPr lang="en-US" altLang="ja-JP" sz="2000" b="1" kern="0" dirty="0">
                          <a:effectLst/>
                          <a:latin typeface="游明朝" panose="02020400000000000000" pitchFamily="18" charset="-128"/>
                          <a:ea typeface="ＭＳ ゴシック" panose="020B0609070205080204" pitchFamily="49" charset="-128"/>
                          <a:cs typeface="ＭＳ Ｐゴシック" panose="020B0600070205080204" pitchFamily="50" charset="-128"/>
                        </a:rPr>
                        <a:t> </a:t>
                      </a:r>
                      <a:r>
                        <a:rPr lang="ja-JP" sz="2000" b="1" kern="0" dirty="0">
                          <a:effectLst/>
                          <a:latin typeface="游明朝" panose="02020400000000000000" pitchFamily="18" charset="-128"/>
                          <a:ea typeface="ＭＳ ゴシック" panose="020B0609070205080204" pitchFamily="49" charset="-128"/>
                          <a:cs typeface="ＭＳ Ｐゴシック" panose="020B0600070205080204" pitchFamily="50" charset="-128"/>
                        </a:rPr>
                        <a:t>信和</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2238430"/>
                  </a:ext>
                </a:extLst>
              </a:tr>
              <a:tr h="869651">
                <a:tc>
                  <a:txBody>
                    <a:bodyPr/>
                    <a:lstStyle/>
                    <a:p>
                      <a:pPr algn="l"/>
                      <a:r>
                        <a:rPr lang="ja-JP" sz="18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農研機構　中日本農業研究センター</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sz="18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研究推進部　技術適用研究チーム</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sz="18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兼　転換畑研究領域　畑輪作システムグループ</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主席研究員</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中野</a:t>
                      </a:r>
                      <a:r>
                        <a:rPr lang="en-US" alt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 </a:t>
                      </a:r>
                      <a:r>
                        <a:rPr 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　洋</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8435789"/>
                  </a:ext>
                </a:extLst>
              </a:tr>
              <a:tr h="375285">
                <a:tc>
                  <a:txBody>
                    <a:bodyPr/>
                    <a:lstStyle/>
                    <a:p>
                      <a:pPr algn="l"/>
                      <a:r>
                        <a:rPr lang="ja-JP" sz="1800" b="1" kern="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株式会社トマル</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常務執行役員</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櫻井</a:t>
                      </a:r>
                      <a:r>
                        <a:rPr lang="en-US" alt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 </a:t>
                      </a:r>
                      <a:r>
                        <a:rPr 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康生</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8038091"/>
                  </a:ext>
                </a:extLst>
              </a:tr>
              <a:tr h="428625">
                <a:tc>
                  <a:txBody>
                    <a:bodyPr/>
                    <a:lstStyle/>
                    <a:p>
                      <a:pPr algn="l"/>
                      <a:r>
                        <a:rPr lang="ja-JP" sz="1800" b="1" kern="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生活クラブ事業連合生活協同組合連合会</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神奈川　副理事長</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籠嶋 雅代</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234425"/>
                  </a:ext>
                </a:extLst>
              </a:tr>
              <a:tr h="507664">
                <a:tc>
                  <a:txBody>
                    <a:bodyPr/>
                    <a:lstStyle/>
                    <a:p>
                      <a:pPr algn="l"/>
                      <a:r>
                        <a:rPr lang="zh-CN" sz="18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全国農業協同組合中央会</a:t>
                      </a:r>
                      <a:r>
                        <a:rPr lang="ja-JP" altLang="en-US" sz="18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　</a:t>
                      </a:r>
                      <a:r>
                        <a:rPr lang="ja-JP" altLang="ja-JP" sz="18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農政部</a:t>
                      </a:r>
                      <a:r>
                        <a:rPr lang="zh-CN" sz="18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　　　　　</a:t>
                      </a:r>
                      <a:r>
                        <a:rPr lang="en-US" sz="1800" b="1" kern="0" dirty="0">
                          <a:solidFill>
                            <a:srgbClr val="000000"/>
                          </a:solidFill>
                          <a:effectLst/>
                          <a:latin typeface="ＭＳ ゴシック" panose="020B0609070205080204" pitchFamily="49" charset="-128"/>
                          <a:ea typeface="游明朝" panose="02020400000000000000" pitchFamily="18" charset="-128"/>
                          <a:cs typeface="ＭＳ Ｐゴシック" panose="020B0600070205080204" pitchFamily="50" charset="-128"/>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農政部長</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杉山</a:t>
                      </a:r>
                      <a:r>
                        <a:rPr lang="en-US" alt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 </a:t>
                      </a:r>
                      <a:r>
                        <a:rPr 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隆之</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238363"/>
                  </a:ext>
                </a:extLst>
              </a:tr>
              <a:tr h="533400">
                <a:tc>
                  <a:txBody>
                    <a:bodyPr/>
                    <a:lstStyle/>
                    <a:p>
                      <a:pPr algn="l"/>
                      <a:r>
                        <a:rPr lang="zh-CN" sz="18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全国農業協同組合連合会</a:t>
                      </a:r>
                      <a:r>
                        <a:rPr lang="ja-JP" altLang="en-US" sz="18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　</a:t>
                      </a:r>
                      <a:r>
                        <a:rPr lang="zh-TW" altLang="en-US" sz="18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米穀部事業企画課</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TW" altLang="en-US"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課長代理</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TW" altLang="en-US"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村岡 達樹</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0262555"/>
                  </a:ext>
                </a:extLst>
              </a:tr>
              <a:tr h="514350">
                <a:tc>
                  <a:txBody>
                    <a:bodyPr/>
                    <a:lstStyle/>
                    <a:p>
                      <a:pPr algn="l"/>
                      <a:r>
                        <a:rPr lang="zh-CN" sz="1800" b="1" kern="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協同組合　日本飼料工業会</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専務理事</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髙橋　洋</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309576"/>
                  </a:ext>
                </a:extLst>
              </a:tr>
              <a:tr h="600075">
                <a:tc>
                  <a:txBody>
                    <a:bodyPr/>
                    <a:lstStyle/>
                    <a:p>
                      <a:pPr algn="l"/>
                      <a:r>
                        <a:rPr lang="ja-JP" sz="18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日本農業新聞　編集局</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副局長　報道部長</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岡田</a:t>
                      </a:r>
                      <a:r>
                        <a:rPr lang="en-US" alt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 </a:t>
                      </a:r>
                      <a:r>
                        <a:rPr lang="ja-JP" sz="2000" b="1" kern="0" dirty="0">
                          <a:solidFill>
                            <a:srgbClr val="000000"/>
                          </a:solidFill>
                          <a:effectLst/>
                          <a:latin typeface="游明朝" panose="02020400000000000000" pitchFamily="18" charset="-128"/>
                          <a:ea typeface="ＭＳ ゴシック" panose="020B0609070205080204" pitchFamily="49" charset="-128"/>
                          <a:cs typeface="ＭＳ Ｐゴシック" panose="020B0600070205080204" pitchFamily="50" charset="-128"/>
                        </a:rPr>
                        <a:t>健治</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3408802"/>
                  </a:ext>
                </a:extLst>
              </a:tr>
            </a:tbl>
          </a:graphicData>
        </a:graphic>
      </p:graphicFrame>
      <p:sp>
        <p:nvSpPr>
          <p:cNvPr id="6" name="Rectangle 2">
            <a:extLst>
              <a:ext uri="{FF2B5EF4-FFF2-40B4-BE49-F238E27FC236}">
                <a16:creationId xmlns:a16="http://schemas.microsoft.com/office/drawing/2014/main" id="{8F28E557-348E-160D-A98E-11F9807CDB55}"/>
              </a:ext>
            </a:extLst>
          </p:cNvPr>
          <p:cNvSpPr>
            <a:spLocks noChangeArrowheads="1"/>
          </p:cNvSpPr>
          <p:nvPr/>
        </p:nvSpPr>
        <p:spPr bwMode="auto">
          <a:xfrm>
            <a:off x="0" y="32226"/>
            <a:ext cx="914399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400" b="1"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令和７年度「飼料用米多収日本一」審査委員名簿</a:t>
            </a:r>
            <a:endParaRPr kumimoji="0" lang="ja-JP" altLang="ja-JP" sz="24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2025</a:t>
            </a:r>
            <a:r>
              <a:rPr kumimoji="0" lang="ja-JP" altLang="en-US" sz="1600" b="1"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年</a:t>
            </a:r>
            <a:r>
              <a:rPr kumimoji="0" lang="en-US" altLang="ja-JP" sz="1600" b="1"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12</a:t>
            </a:r>
            <a:r>
              <a:rPr kumimoji="0" lang="ja-JP" altLang="en-US" sz="1600" b="1"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月</a:t>
            </a:r>
            <a:r>
              <a:rPr kumimoji="0" lang="en-US" altLang="ja-JP" sz="1600" b="1"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16</a:t>
            </a:r>
            <a:r>
              <a:rPr kumimoji="0" lang="ja-JP" altLang="en-US" sz="1600" b="1"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日</a:t>
            </a: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59527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459B9B0-B00F-5764-1F0F-1CBB1E365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06913"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オブジェクト 1">
            <a:extLst>
              <a:ext uri="{FF2B5EF4-FFF2-40B4-BE49-F238E27FC236}">
                <a16:creationId xmlns:a16="http://schemas.microsoft.com/office/drawing/2014/main" id="{84F382C5-446D-F877-4C27-FD216C4E2FDC}"/>
              </a:ext>
            </a:extLst>
          </p:cNvPr>
          <p:cNvGraphicFramePr>
            <a:graphicFrameLocks noChangeAspect="1"/>
          </p:cNvGraphicFramePr>
          <p:nvPr>
            <p:extLst>
              <p:ext uri="{D42A27DB-BD31-4B8C-83A1-F6EECF244321}">
                <p14:modId xmlns:p14="http://schemas.microsoft.com/office/powerpoint/2010/main" val="2159228082"/>
              </p:ext>
            </p:extLst>
          </p:nvPr>
        </p:nvGraphicFramePr>
        <p:xfrm>
          <a:off x="4506913" y="0"/>
          <a:ext cx="4608152" cy="5443870"/>
        </p:xfrm>
        <a:graphic>
          <a:graphicData uri="http://schemas.openxmlformats.org/presentationml/2006/ole">
            <mc:AlternateContent xmlns:mc="http://schemas.openxmlformats.org/markup-compatibility/2006">
              <mc:Choice xmlns:v="urn:schemas-microsoft-com:vml" Requires="v">
                <p:oleObj r:id="rId3" imgW="6858000" imgH="8101440" progId="">
                  <p:embed/>
                </p:oleObj>
              </mc:Choice>
              <mc:Fallback>
                <p:oleObj r:id="rId3" imgW="6858000" imgH="8101440" progId="">
                  <p:embed/>
                  <p:pic>
                    <p:nvPicPr>
                      <p:cNvPr id="0" name=""/>
                      <p:cNvPicPr/>
                      <p:nvPr/>
                    </p:nvPicPr>
                    <p:blipFill>
                      <a:blip r:embed="rId4"/>
                      <a:stretch>
                        <a:fillRect/>
                      </a:stretch>
                    </p:blipFill>
                    <p:spPr>
                      <a:xfrm>
                        <a:off x="4506913" y="0"/>
                        <a:ext cx="4608152" cy="5443870"/>
                      </a:xfrm>
                      <a:prstGeom prst="rect">
                        <a:avLst/>
                      </a:prstGeom>
                    </p:spPr>
                  </p:pic>
                </p:oleObj>
              </mc:Fallback>
            </mc:AlternateContent>
          </a:graphicData>
        </a:graphic>
      </p:graphicFrame>
      <p:graphicFrame>
        <p:nvGraphicFramePr>
          <p:cNvPr id="3" name="表 3">
            <a:extLst>
              <a:ext uri="{FF2B5EF4-FFF2-40B4-BE49-F238E27FC236}">
                <a16:creationId xmlns:a16="http://schemas.microsoft.com/office/drawing/2014/main" id="{92E31D51-5823-1E97-DFEB-F84F0EC3050C}"/>
              </a:ext>
            </a:extLst>
          </p:cNvPr>
          <p:cNvGraphicFramePr>
            <a:graphicFrameLocks noGrp="1"/>
          </p:cNvGraphicFramePr>
          <p:nvPr>
            <p:extLst>
              <p:ext uri="{D42A27DB-BD31-4B8C-83A1-F6EECF244321}">
                <p14:modId xmlns:p14="http://schemas.microsoft.com/office/powerpoint/2010/main" val="1272972506"/>
              </p:ext>
            </p:extLst>
          </p:nvPr>
        </p:nvGraphicFramePr>
        <p:xfrm>
          <a:off x="4572000" y="5648015"/>
          <a:ext cx="4543065" cy="1005840"/>
        </p:xfrm>
        <a:graphic>
          <a:graphicData uri="http://schemas.openxmlformats.org/drawingml/2006/table">
            <a:tbl>
              <a:tblPr firstRow="1" bandRow="1">
                <a:tableStyleId>{5C22544A-7EE6-4342-B048-85BDC9FD1C3A}</a:tableStyleId>
              </a:tblPr>
              <a:tblGrid>
                <a:gridCol w="4543065">
                  <a:extLst>
                    <a:ext uri="{9D8B030D-6E8A-4147-A177-3AD203B41FA5}">
                      <a16:colId xmlns:a16="http://schemas.microsoft.com/office/drawing/2014/main" val="144000855"/>
                    </a:ext>
                  </a:extLst>
                </a:gridCol>
              </a:tblGrid>
              <a:tr h="744278">
                <a:tc>
                  <a:txBody>
                    <a:bodyPr/>
                    <a:lstStyle/>
                    <a:p>
                      <a:pPr algn="ctr"/>
                      <a:r>
                        <a:rPr kumimoji="1" lang="ja-JP" altLang="en-US" sz="2000" dirty="0">
                          <a:solidFill>
                            <a:sysClr val="windowText" lastClr="000000"/>
                          </a:solidFill>
                        </a:rPr>
                        <a:t>事務局</a:t>
                      </a:r>
                      <a:endParaRPr kumimoji="1" lang="en-US" altLang="ja-JP" sz="2000" dirty="0">
                        <a:solidFill>
                          <a:sysClr val="windowText" lastClr="000000"/>
                        </a:solidFill>
                      </a:endParaRPr>
                    </a:p>
                    <a:p>
                      <a:pPr algn="dist"/>
                      <a:r>
                        <a:rPr kumimoji="1" lang="ja-JP" altLang="en-US" sz="2000" dirty="0">
                          <a:solidFill>
                            <a:sysClr val="windowText" lastClr="000000"/>
                          </a:solidFill>
                        </a:rPr>
                        <a:t>一般社団法人日本飼料用米振興協会</a:t>
                      </a:r>
                    </a:p>
                    <a:p>
                      <a:pPr algn="dist"/>
                      <a:r>
                        <a:rPr kumimoji="1" lang="ja-JP" altLang="en-US" sz="2000" dirty="0">
                          <a:solidFill>
                            <a:sysClr val="windowText" lastClr="000000"/>
                          </a:solidFill>
                        </a:rPr>
                        <a:t>農林水産省／農産局・穀物課・企画班</a:t>
                      </a:r>
                    </a:p>
                  </a:txBody>
                  <a:tcPr>
                    <a:noFill/>
                  </a:tcPr>
                </a:tc>
                <a:extLst>
                  <a:ext uri="{0D108BD9-81ED-4DB2-BD59-A6C34878D82A}">
                    <a16:rowId xmlns:a16="http://schemas.microsoft.com/office/drawing/2014/main" val="1506551786"/>
                  </a:ext>
                </a:extLst>
              </a:tr>
            </a:tbl>
          </a:graphicData>
        </a:graphic>
      </p:graphicFrame>
    </p:spTree>
    <p:extLst>
      <p:ext uri="{BB962C8B-B14F-4D97-AF65-F5344CB8AC3E}">
        <p14:creationId xmlns:p14="http://schemas.microsoft.com/office/powerpoint/2010/main" val="935986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A33A1A0-71C1-E2A7-EDB5-FA234D9A3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654"/>
            <a:ext cx="9144000" cy="6328691"/>
          </a:xfrm>
          <a:prstGeom prst="rect">
            <a:avLst/>
          </a:prstGeom>
        </p:spPr>
      </p:pic>
    </p:spTree>
    <p:extLst>
      <p:ext uri="{BB962C8B-B14F-4D97-AF65-F5344CB8AC3E}">
        <p14:creationId xmlns:p14="http://schemas.microsoft.com/office/powerpoint/2010/main" val="1312149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3207EF4-E9D0-BF87-BB91-DAD4DCB2F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534"/>
            <a:ext cx="9144000" cy="6464932"/>
          </a:xfrm>
          <a:prstGeom prst="rect">
            <a:avLst/>
          </a:prstGeom>
        </p:spPr>
      </p:pic>
    </p:spTree>
    <p:extLst>
      <p:ext uri="{BB962C8B-B14F-4D97-AF65-F5344CB8AC3E}">
        <p14:creationId xmlns:p14="http://schemas.microsoft.com/office/powerpoint/2010/main" val="2921737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0DBB617-ACCF-FF0A-D826-8AF51B12F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4" name="図 3">
            <a:extLst>
              <a:ext uri="{FF2B5EF4-FFF2-40B4-BE49-F238E27FC236}">
                <a16:creationId xmlns:a16="http://schemas.microsoft.com/office/drawing/2014/main" id="{40B58C91-333C-7C81-9F23-3DAB3D756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3225799"/>
          </a:xfrm>
          <a:prstGeom prst="rect">
            <a:avLst/>
          </a:prstGeom>
        </p:spPr>
      </p:pic>
      <p:pic>
        <p:nvPicPr>
          <p:cNvPr id="6" name="図 5">
            <a:extLst>
              <a:ext uri="{FF2B5EF4-FFF2-40B4-BE49-F238E27FC236}">
                <a16:creationId xmlns:a16="http://schemas.microsoft.com/office/drawing/2014/main" id="{52383255-566C-D2DE-012A-083B7CFD6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521826"/>
            <a:ext cx="4572000" cy="3040145"/>
          </a:xfrm>
          <a:prstGeom prst="rect">
            <a:avLst/>
          </a:prstGeom>
        </p:spPr>
      </p:pic>
    </p:spTree>
    <p:extLst>
      <p:ext uri="{BB962C8B-B14F-4D97-AF65-F5344CB8AC3E}">
        <p14:creationId xmlns:p14="http://schemas.microsoft.com/office/powerpoint/2010/main" val="4021997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4F5E1FE-B6A5-198B-D51A-904C0CA55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256"/>
            <a:ext cx="9144000" cy="6329488"/>
          </a:xfrm>
          <a:prstGeom prst="rect">
            <a:avLst/>
          </a:prstGeom>
        </p:spPr>
      </p:pic>
    </p:spTree>
    <p:extLst>
      <p:ext uri="{BB962C8B-B14F-4D97-AF65-F5344CB8AC3E}">
        <p14:creationId xmlns:p14="http://schemas.microsoft.com/office/powerpoint/2010/main" val="395759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C2665FF-8B04-0BC3-2EE2-5397BB551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43181" y="-1143000"/>
            <a:ext cx="6457638" cy="9144000"/>
          </a:xfrm>
          <a:prstGeom prst="rect">
            <a:avLst/>
          </a:prstGeom>
        </p:spPr>
      </p:pic>
    </p:spTree>
    <p:extLst>
      <p:ext uri="{BB962C8B-B14F-4D97-AF65-F5344CB8AC3E}">
        <p14:creationId xmlns:p14="http://schemas.microsoft.com/office/powerpoint/2010/main" val="80442193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7326</TotalTime>
  <Words>515</Words>
  <Application>Microsoft Office PowerPoint</Application>
  <PresentationFormat>画面に合わせる (4:3)</PresentationFormat>
  <Paragraphs>59</Paragraphs>
  <Slides>42</Slides>
  <Notes>0</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0</vt:i4>
      </vt:variant>
      <vt:variant>
        <vt:lpstr>スライド タイトル</vt:lpstr>
      </vt:variant>
      <vt:variant>
        <vt:i4>42</vt:i4>
      </vt:variant>
    </vt:vector>
  </HeadingPairs>
  <TitlesOfParts>
    <vt:vector size="49" baseType="lpstr">
      <vt:lpstr>HG創英角ｺﾞｼｯｸUB</vt:lpstr>
      <vt:lpstr>ＭＳ ゴシック</vt:lpstr>
      <vt:lpstr>游明朝</vt:lpstr>
      <vt:lpstr>Arial</vt:lpstr>
      <vt:lpstr>Calibri</vt:lpstr>
      <vt:lpstr>Calibri Light</vt:lpstr>
      <vt:lpstr>Office テーマ</vt:lpstr>
      <vt:lpstr>令和７年度　飼料用米多収日本一表彰事業　報告</vt:lpstr>
      <vt:lpstr>飼料用米普及活動の１０年を振り返って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令和７年度　飼料用米多収日本一表彰事業　報告</dc:title>
  <dc:creator>若狹 良治</dc:creator>
  <cp:lastModifiedBy>若狹 良治</cp:lastModifiedBy>
  <cp:revision>3</cp:revision>
  <dcterms:created xsi:type="dcterms:W3CDTF">2026-03-19T04:17:21Z</dcterms:created>
  <dcterms:modified xsi:type="dcterms:W3CDTF">2026-04-02T09:14:05Z</dcterms:modified>
</cp:coreProperties>
</file>