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660" r:id="rId1"/>
  </p:sldMasterIdLst>
  <p:notesMasterIdLst>
    <p:notesMasterId r:id="rId43"/>
  </p:notesMasterIdLst>
  <p:handoutMasterIdLst>
    <p:handoutMasterId r:id="rId44"/>
  </p:handoutMasterIdLst>
  <p:sldIdLst>
    <p:sldId id="256" r:id="rId2"/>
    <p:sldId id="3716" r:id="rId3"/>
    <p:sldId id="421" r:id="rId4"/>
    <p:sldId id="3689" r:id="rId5"/>
    <p:sldId id="3721" r:id="rId6"/>
    <p:sldId id="3656" r:id="rId7"/>
    <p:sldId id="3724" r:id="rId8"/>
    <p:sldId id="260" r:id="rId9"/>
    <p:sldId id="3725" r:id="rId10"/>
    <p:sldId id="3726" r:id="rId11"/>
    <p:sldId id="3727" r:id="rId12"/>
    <p:sldId id="362" r:id="rId13"/>
    <p:sldId id="3722" r:id="rId14"/>
    <p:sldId id="3723" r:id="rId15"/>
    <p:sldId id="3708" r:id="rId16"/>
    <p:sldId id="3718" r:id="rId17"/>
    <p:sldId id="3719" r:id="rId18"/>
    <p:sldId id="3720" r:id="rId19"/>
    <p:sldId id="3728" r:id="rId20"/>
    <p:sldId id="3730" r:id="rId21"/>
    <p:sldId id="3729" r:id="rId22"/>
    <p:sldId id="3734" r:id="rId23"/>
    <p:sldId id="3731" r:id="rId24"/>
    <p:sldId id="3732" r:id="rId25"/>
    <p:sldId id="3733" r:id="rId26"/>
    <p:sldId id="3712" r:id="rId27"/>
    <p:sldId id="263" r:id="rId28"/>
    <p:sldId id="267" r:id="rId29"/>
    <p:sldId id="387" r:id="rId30"/>
    <p:sldId id="3697" r:id="rId31"/>
    <p:sldId id="3698" r:id="rId32"/>
    <p:sldId id="3699" r:id="rId33"/>
    <p:sldId id="3702" r:id="rId34"/>
    <p:sldId id="3703" r:id="rId35"/>
    <p:sldId id="3704" r:id="rId36"/>
    <p:sldId id="3705" r:id="rId37"/>
    <p:sldId id="3706" r:id="rId38"/>
    <p:sldId id="3711" r:id="rId39"/>
    <p:sldId id="3617" r:id="rId40"/>
    <p:sldId id="3618" r:id="rId41"/>
    <p:sldId id="3735" r:id="rId42"/>
  </p:sldIdLst>
  <p:sldSz cx="9144000" cy="6858000" type="screen4x3"/>
  <p:notesSz cx="6888163" cy="100187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0000CC"/>
    <a:srgbClr val="CCECFF"/>
    <a:srgbClr val="CCFFFF"/>
    <a:srgbClr val="FFFFFF"/>
    <a:srgbClr val="FFCCCC"/>
    <a:srgbClr val="CCFFCC"/>
    <a:srgbClr val="FFCC99"/>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72" autoAdjust="0"/>
    <p:restoredTop sz="94660"/>
  </p:normalViewPr>
  <p:slideViewPr>
    <p:cSldViewPr snapToGrid="0">
      <p:cViewPr varScale="1">
        <p:scale>
          <a:sx n="79" d="100"/>
          <a:sy n="79" d="100"/>
        </p:scale>
        <p:origin x="155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176162AC-0845-E9F6-7BE1-0A824C50BFF1}"/>
              </a:ext>
            </a:extLst>
          </p:cNvPr>
          <p:cNvSpPr>
            <a:spLocks noGrp="1"/>
          </p:cNvSpPr>
          <p:nvPr>
            <p:ph type="hdr" sz="quarter"/>
          </p:nvPr>
        </p:nvSpPr>
        <p:spPr>
          <a:xfrm>
            <a:off x="0" y="2"/>
            <a:ext cx="2985076" cy="501946"/>
          </a:xfrm>
          <a:prstGeom prst="rect">
            <a:avLst/>
          </a:prstGeom>
        </p:spPr>
        <p:txBody>
          <a:bodyPr vert="horz" lIns="89161" tIns="44581" rIns="89161" bIns="44581"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F61388D4-0D85-7E2A-4B8F-E437FF7B52E6}"/>
              </a:ext>
            </a:extLst>
          </p:cNvPr>
          <p:cNvSpPr>
            <a:spLocks noGrp="1"/>
          </p:cNvSpPr>
          <p:nvPr>
            <p:ph type="dt" sz="quarter" idx="1"/>
          </p:nvPr>
        </p:nvSpPr>
        <p:spPr>
          <a:xfrm>
            <a:off x="3901549" y="2"/>
            <a:ext cx="2985076" cy="501946"/>
          </a:xfrm>
          <a:prstGeom prst="rect">
            <a:avLst/>
          </a:prstGeom>
        </p:spPr>
        <p:txBody>
          <a:bodyPr vert="horz" lIns="89161" tIns="44581" rIns="89161" bIns="44581" rtlCol="0"/>
          <a:lstStyle>
            <a:lvl1pPr algn="r">
              <a:defRPr sz="1200"/>
            </a:lvl1pPr>
          </a:lstStyle>
          <a:p>
            <a:fld id="{E94515B9-9A5D-4593-BB95-0134BB249889}" type="datetimeFigureOut">
              <a:rPr kumimoji="1" lang="ja-JP" altLang="en-US" smtClean="0"/>
              <a:t>2026/2/28</a:t>
            </a:fld>
            <a:endParaRPr kumimoji="1" lang="ja-JP" altLang="en-US"/>
          </a:p>
        </p:txBody>
      </p:sp>
      <p:sp>
        <p:nvSpPr>
          <p:cNvPr id="4" name="フッター プレースホルダー 3">
            <a:extLst>
              <a:ext uri="{FF2B5EF4-FFF2-40B4-BE49-F238E27FC236}">
                <a16:creationId xmlns:a16="http://schemas.microsoft.com/office/drawing/2014/main" id="{8F202410-6033-C01E-7986-F00966043A86}"/>
              </a:ext>
            </a:extLst>
          </p:cNvPr>
          <p:cNvSpPr>
            <a:spLocks noGrp="1"/>
          </p:cNvSpPr>
          <p:nvPr>
            <p:ph type="ftr" sz="quarter" idx="2"/>
          </p:nvPr>
        </p:nvSpPr>
        <p:spPr>
          <a:xfrm>
            <a:off x="0" y="9516767"/>
            <a:ext cx="2985076" cy="501946"/>
          </a:xfrm>
          <a:prstGeom prst="rect">
            <a:avLst/>
          </a:prstGeom>
        </p:spPr>
        <p:txBody>
          <a:bodyPr vert="horz" lIns="89161" tIns="44581" rIns="89161" bIns="44581"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18A8ED0F-5047-1065-78A9-167203C94E1A}"/>
              </a:ext>
            </a:extLst>
          </p:cNvPr>
          <p:cNvSpPr>
            <a:spLocks noGrp="1"/>
          </p:cNvSpPr>
          <p:nvPr>
            <p:ph type="sldNum" sz="quarter" idx="3"/>
          </p:nvPr>
        </p:nvSpPr>
        <p:spPr>
          <a:xfrm>
            <a:off x="3901549" y="9516767"/>
            <a:ext cx="2985076" cy="501946"/>
          </a:xfrm>
          <a:prstGeom prst="rect">
            <a:avLst/>
          </a:prstGeom>
        </p:spPr>
        <p:txBody>
          <a:bodyPr vert="horz" lIns="89161" tIns="44581" rIns="89161" bIns="44581" rtlCol="0" anchor="b"/>
          <a:lstStyle>
            <a:lvl1pPr algn="r">
              <a:defRPr sz="1200"/>
            </a:lvl1pPr>
          </a:lstStyle>
          <a:p>
            <a:fld id="{30C25490-113A-48CD-96F8-773EC44B0E63}" type="slidenum">
              <a:rPr kumimoji="1" lang="ja-JP" altLang="en-US" smtClean="0"/>
              <a:t>‹#›</a:t>
            </a:fld>
            <a:endParaRPr kumimoji="1" lang="ja-JP" altLang="en-US"/>
          </a:p>
        </p:txBody>
      </p:sp>
    </p:spTree>
    <p:extLst>
      <p:ext uri="{BB962C8B-B14F-4D97-AF65-F5344CB8AC3E}">
        <p14:creationId xmlns:p14="http://schemas.microsoft.com/office/powerpoint/2010/main" val="37074711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2"/>
            <a:ext cx="2985076" cy="501946"/>
          </a:xfrm>
          <a:prstGeom prst="rect">
            <a:avLst/>
          </a:prstGeom>
        </p:spPr>
        <p:txBody>
          <a:bodyPr vert="horz" lIns="89161" tIns="44581" rIns="89161" bIns="44581" rtlCol="0"/>
          <a:lstStyle>
            <a:lvl1pPr algn="l">
              <a:defRPr sz="1200"/>
            </a:lvl1pPr>
          </a:lstStyle>
          <a:p>
            <a:endParaRPr kumimoji="1" lang="ja-JP" altLang="en-US"/>
          </a:p>
        </p:txBody>
      </p:sp>
      <p:sp>
        <p:nvSpPr>
          <p:cNvPr id="3" name="日付プレースホルダー 2"/>
          <p:cNvSpPr>
            <a:spLocks noGrp="1"/>
          </p:cNvSpPr>
          <p:nvPr>
            <p:ph type="dt" idx="1"/>
          </p:nvPr>
        </p:nvSpPr>
        <p:spPr>
          <a:xfrm>
            <a:off x="3901549" y="2"/>
            <a:ext cx="2985076" cy="501946"/>
          </a:xfrm>
          <a:prstGeom prst="rect">
            <a:avLst/>
          </a:prstGeom>
        </p:spPr>
        <p:txBody>
          <a:bodyPr vert="horz" lIns="89161" tIns="44581" rIns="89161" bIns="44581" rtlCol="0"/>
          <a:lstStyle>
            <a:lvl1pPr algn="r">
              <a:defRPr sz="1200"/>
            </a:lvl1pPr>
          </a:lstStyle>
          <a:p>
            <a:fld id="{6E957838-44B6-450D-8A1B-528B1BDACF72}" type="datetimeFigureOut">
              <a:rPr kumimoji="1" lang="ja-JP" altLang="en-US" smtClean="0"/>
              <a:t>2026/2/28</a:t>
            </a:fld>
            <a:endParaRPr kumimoji="1" lang="ja-JP" altLang="en-US"/>
          </a:p>
        </p:txBody>
      </p:sp>
      <p:sp>
        <p:nvSpPr>
          <p:cNvPr id="4" name="スライド イメージ プレースホルダー 3"/>
          <p:cNvSpPr>
            <a:spLocks noGrp="1" noRot="1" noChangeAspect="1"/>
          </p:cNvSpPr>
          <p:nvPr>
            <p:ph type="sldImg" idx="2"/>
          </p:nvPr>
        </p:nvSpPr>
        <p:spPr>
          <a:xfrm>
            <a:off x="1190625" y="1252538"/>
            <a:ext cx="4506913" cy="3381375"/>
          </a:xfrm>
          <a:prstGeom prst="rect">
            <a:avLst/>
          </a:prstGeom>
          <a:noFill/>
          <a:ln w="12700">
            <a:solidFill>
              <a:prstClr val="black"/>
            </a:solidFill>
          </a:ln>
        </p:spPr>
        <p:txBody>
          <a:bodyPr vert="horz" lIns="89161" tIns="44581" rIns="89161" bIns="44581" rtlCol="0" anchor="ctr"/>
          <a:lstStyle/>
          <a:p>
            <a:endParaRPr lang="ja-JP" altLang="en-US"/>
          </a:p>
        </p:txBody>
      </p:sp>
      <p:sp>
        <p:nvSpPr>
          <p:cNvPr id="5" name="ノート プレースホルダー 4"/>
          <p:cNvSpPr>
            <a:spLocks noGrp="1"/>
          </p:cNvSpPr>
          <p:nvPr>
            <p:ph type="body" sz="quarter" idx="3"/>
          </p:nvPr>
        </p:nvSpPr>
        <p:spPr>
          <a:xfrm>
            <a:off x="688511" y="4822100"/>
            <a:ext cx="5511147" cy="3944081"/>
          </a:xfrm>
          <a:prstGeom prst="rect">
            <a:avLst/>
          </a:prstGeom>
        </p:spPr>
        <p:txBody>
          <a:bodyPr vert="horz" lIns="89161" tIns="44581" rIns="89161" bIns="44581"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516767"/>
            <a:ext cx="2985076" cy="501946"/>
          </a:xfrm>
          <a:prstGeom prst="rect">
            <a:avLst/>
          </a:prstGeom>
        </p:spPr>
        <p:txBody>
          <a:bodyPr vert="horz" lIns="89161" tIns="44581" rIns="89161" bIns="4458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901549" y="9516767"/>
            <a:ext cx="2985076" cy="501946"/>
          </a:xfrm>
          <a:prstGeom prst="rect">
            <a:avLst/>
          </a:prstGeom>
        </p:spPr>
        <p:txBody>
          <a:bodyPr vert="horz" lIns="89161" tIns="44581" rIns="89161" bIns="44581" rtlCol="0" anchor="b"/>
          <a:lstStyle>
            <a:lvl1pPr algn="r">
              <a:defRPr sz="1200"/>
            </a:lvl1pPr>
          </a:lstStyle>
          <a:p>
            <a:fld id="{AC2D2C39-6BBE-484F-8076-A09C10257983}" type="slidenum">
              <a:rPr kumimoji="1" lang="ja-JP" altLang="en-US" smtClean="0"/>
              <a:t>‹#›</a:t>
            </a:fld>
            <a:endParaRPr kumimoji="1" lang="ja-JP" altLang="en-US"/>
          </a:p>
        </p:txBody>
      </p:sp>
    </p:spTree>
    <p:extLst>
      <p:ext uri="{BB962C8B-B14F-4D97-AF65-F5344CB8AC3E}">
        <p14:creationId xmlns:p14="http://schemas.microsoft.com/office/powerpoint/2010/main" val="126846007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4538"/>
            <a:ext cx="4959350" cy="3721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4B79523-111E-485C-A572-41D3FD8D28B2}" type="slidenum">
              <a:rPr kumimoji="1" lang="ja-JP" altLang="en-US" smtClean="0"/>
              <a:t>8</a:t>
            </a:fld>
            <a:endParaRPr kumimoji="1" lang="ja-JP" altLang="en-US"/>
          </a:p>
        </p:txBody>
      </p:sp>
    </p:spTree>
    <p:extLst>
      <p:ext uri="{BB962C8B-B14F-4D97-AF65-F5344CB8AC3E}">
        <p14:creationId xmlns:p14="http://schemas.microsoft.com/office/powerpoint/2010/main" val="2492948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6CFF5859-613F-48F7-9779-180E666DA414}" type="datetime1">
              <a:rPr kumimoji="1" lang="ja-JP" altLang="en-US" smtClean="0"/>
              <a:t>2026/2/28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4E1D86B-E9BD-4CB3-A90A-360085928B4F}" type="slidenum">
              <a:rPr kumimoji="1" lang="ja-JP" altLang="en-US" smtClean="0"/>
              <a:t>‹#›</a:t>
            </a:fld>
            <a:endParaRPr kumimoji="1" lang="ja-JP" altLang="en-US"/>
          </a:p>
        </p:txBody>
      </p:sp>
    </p:spTree>
    <p:extLst>
      <p:ext uri="{BB962C8B-B14F-4D97-AF65-F5344CB8AC3E}">
        <p14:creationId xmlns:p14="http://schemas.microsoft.com/office/powerpoint/2010/main" val="1124629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0925947-2AAF-41E4-9725-13148A600A80}" type="datetime1">
              <a:rPr kumimoji="1" lang="ja-JP" altLang="en-US" smtClean="0"/>
              <a:t>2026/2/28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4E1D86B-E9BD-4CB3-A90A-360085928B4F}" type="slidenum">
              <a:rPr kumimoji="1" lang="ja-JP" altLang="en-US" smtClean="0"/>
              <a:t>‹#›</a:t>
            </a:fld>
            <a:endParaRPr kumimoji="1" lang="ja-JP" altLang="en-US"/>
          </a:p>
        </p:txBody>
      </p:sp>
    </p:spTree>
    <p:extLst>
      <p:ext uri="{BB962C8B-B14F-4D97-AF65-F5344CB8AC3E}">
        <p14:creationId xmlns:p14="http://schemas.microsoft.com/office/powerpoint/2010/main" val="2471836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A7D808B-7C3B-4C83-9B46-51FC00AA8FCA}" type="datetime1">
              <a:rPr kumimoji="1" lang="ja-JP" altLang="en-US" smtClean="0"/>
              <a:t>2026/2/28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4E1D86B-E9BD-4CB3-A90A-360085928B4F}" type="slidenum">
              <a:rPr kumimoji="1" lang="ja-JP" altLang="en-US" smtClean="0"/>
              <a:t>‹#›</a:t>
            </a:fld>
            <a:endParaRPr kumimoji="1" lang="ja-JP" altLang="en-US"/>
          </a:p>
        </p:txBody>
      </p:sp>
    </p:spTree>
    <p:extLst>
      <p:ext uri="{BB962C8B-B14F-4D97-AF65-F5344CB8AC3E}">
        <p14:creationId xmlns:p14="http://schemas.microsoft.com/office/powerpoint/2010/main" val="2201592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59C173E-0890-47B4-B8FE-B839FF2AE848}" type="datetime1">
              <a:rPr kumimoji="1" lang="ja-JP" altLang="en-US" smtClean="0"/>
              <a:t>2026/2/28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4E1D86B-E9BD-4CB3-A90A-360085928B4F}" type="slidenum">
              <a:rPr kumimoji="1" lang="ja-JP" altLang="en-US" smtClean="0"/>
              <a:t>‹#›</a:t>
            </a:fld>
            <a:endParaRPr kumimoji="1" lang="ja-JP" altLang="en-US"/>
          </a:p>
        </p:txBody>
      </p:sp>
    </p:spTree>
    <p:extLst>
      <p:ext uri="{BB962C8B-B14F-4D97-AF65-F5344CB8AC3E}">
        <p14:creationId xmlns:p14="http://schemas.microsoft.com/office/powerpoint/2010/main" val="2877046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CFC995F-56E4-4805-9582-3007460C9681}" type="datetime1">
              <a:rPr kumimoji="1" lang="ja-JP" altLang="en-US" smtClean="0"/>
              <a:t>2026/2/28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4E1D86B-E9BD-4CB3-A90A-360085928B4F}" type="slidenum">
              <a:rPr kumimoji="1" lang="ja-JP" altLang="en-US" smtClean="0"/>
              <a:t>‹#›</a:t>
            </a:fld>
            <a:endParaRPr kumimoji="1" lang="ja-JP" altLang="en-US"/>
          </a:p>
        </p:txBody>
      </p:sp>
    </p:spTree>
    <p:extLst>
      <p:ext uri="{BB962C8B-B14F-4D97-AF65-F5344CB8AC3E}">
        <p14:creationId xmlns:p14="http://schemas.microsoft.com/office/powerpoint/2010/main" val="866337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23EC9FA0-8045-4796-A921-CF2586F6F323}" type="datetime1">
              <a:rPr kumimoji="1" lang="ja-JP" altLang="en-US" smtClean="0"/>
              <a:t>2026/2/28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4E1D86B-E9BD-4CB3-A90A-360085928B4F}" type="slidenum">
              <a:rPr kumimoji="1" lang="ja-JP" altLang="en-US" smtClean="0"/>
              <a:t>‹#›</a:t>
            </a:fld>
            <a:endParaRPr kumimoji="1" lang="ja-JP" altLang="en-US"/>
          </a:p>
        </p:txBody>
      </p:sp>
    </p:spTree>
    <p:extLst>
      <p:ext uri="{BB962C8B-B14F-4D97-AF65-F5344CB8AC3E}">
        <p14:creationId xmlns:p14="http://schemas.microsoft.com/office/powerpoint/2010/main" val="2485429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3ADE5C8-CB19-4058-89F3-A09612864341}" type="datetime1">
              <a:rPr kumimoji="1" lang="ja-JP" altLang="en-US" smtClean="0"/>
              <a:t>2026/2/28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34E1D86B-E9BD-4CB3-A90A-360085928B4F}" type="slidenum">
              <a:rPr kumimoji="1" lang="ja-JP" altLang="en-US" smtClean="0"/>
              <a:t>‹#›</a:t>
            </a:fld>
            <a:endParaRPr kumimoji="1" lang="ja-JP" altLang="en-US"/>
          </a:p>
        </p:txBody>
      </p:sp>
    </p:spTree>
    <p:extLst>
      <p:ext uri="{BB962C8B-B14F-4D97-AF65-F5344CB8AC3E}">
        <p14:creationId xmlns:p14="http://schemas.microsoft.com/office/powerpoint/2010/main" val="594411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D77E223-9613-4B5A-8568-17AC0296A0E1}" type="datetime1">
              <a:rPr kumimoji="1" lang="ja-JP" altLang="en-US" smtClean="0"/>
              <a:t>2026/2/28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34E1D86B-E9BD-4CB3-A90A-360085928B4F}" type="slidenum">
              <a:rPr kumimoji="1" lang="ja-JP" altLang="en-US" smtClean="0"/>
              <a:t>‹#›</a:t>
            </a:fld>
            <a:endParaRPr kumimoji="1" lang="ja-JP" altLang="en-US"/>
          </a:p>
        </p:txBody>
      </p:sp>
    </p:spTree>
    <p:extLst>
      <p:ext uri="{BB962C8B-B14F-4D97-AF65-F5344CB8AC3E}">
        <p14:creationId xmlns:p14="http://schemas.microsoft.com/office/powerpoint/2010/main" val="2828622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F466C5-7D86-4EFF-9FA2-0ADBF0BFB66C}" type="datetime1">
              <a:rPr kumimoji="1" lang="ja-JP" altLang="en-US" smtClean="0"/>
              <a:t>2026/2/28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34E1D86B-E9BD-4CB3-A90A-360085928B4F}" type="slidenum">
              <a:rPr kumimoji="1" lang="ja-JP" altLang="en-US" smtClean="0"/>
              <a:t>‹#›</a:t>
            </a:fld>
            <a:endParaRPr kumimoji="1" lang="ja-JP" altLang="en-US"/>
          </a:p>
        </p:txBody>
      </p:sp>
    </p:spTree>
    <p:extLst>
      <p:ext uri="{BB962C8B-B14F-4D97-AF65-F5344CB8AC3E}">
        <p14:creationId xmlns:p14="http://schemas.microsoft.com/office/powerpoint/2010/main" val="1320768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529CA4A-3979-4334-AF95-4416B89F17CE}" type="datetime1">
              <a:rPr kumimoji="1" lang="ja-JP" altLang="en-US" smtClean="0"/>
              <a:t>2026/2/28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4E1D86B-E9BD-4CB3-A90A-360085928B4F}" type="slidenum">
              <a:rPr kumimoji="1" lang="ja-JP" altLang="en-US" smtClean="0"/>
              <a:t>‹#›</a:t>
            </a:fld>
            <a:endParaRPr kumimoji="1" lang="ja-JP" altLang="en-US"/>
          </a:p>
        </p:txBody>
      </p:sp>
    </p:spTree>
    <p:extLst>
      <p:ext uri="{BB962C8B-B14F-4D97-AF65-F5344CB8AC3E}">
        <p14:creationId xmlns:p14="http://schemas.microsoft.com/office/powerpoint/2010/main" val="1455048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BA6CC85-A8E8-4E58-9DFE-09339E1754EB}" type="datetime1">
              <a:rPr kumimoji="1" lang="ja-JP" altLang="en-US" smtClean="0"/>
              <a:t>2026/2/28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4E1D86B-E9BD-4CB3-A90A-360085928B4F}" type="slidenum">
              <a:rPr kumimoji="1" lang="ja-JP" altLang="en-US" smtClean="0"/>
              <a:t>‹#›</a:t>
            </a:fld>
            <a:endParaRPr kumimoji="1" lang="ja-JP" altLang="en-US"/>
          </a:p>
        </p:txBody>
      </p:sp>
    </p:spTree>
    <p:extLst>
      <p:ext uri="{BB962C8B-B14F-4D97-AF65-F5344CB8AC3E}">
        <p14:creationId xmlns:p14="http://schemas.microsoft.com/office/powerpoint/2010/main" val="218810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3FF417-0F14-4286-A0B3-E16ED2ACCF9C}" type="datetime1">
              <a:rPr kumimoji="1" lang="ja-JP" altLang="en-US" smtClean="0"/>
              <a:t>2026/2/28</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E1D86B-E9BD-4CB3-A90A-360085928B4F}" type="slidenum">
              <a:rPr kumimoji="1" lang="ja-JP" altLang="en-US" smtClean="0"/>
              <a:t>‹#›</a:t>
            </a:fld>
            <a:endParaRPr kumimoji="1" lang="ja-JP" altLang="en-US"/>
          </a:p>
        </p:txBody>
      </p:sp>
    </p:spTree>
    <p:extLst>
      <p:ext uri="{BB962C8B-B14F-4D97-AF65-F5344CB8AC3E}">
        <p14:creationId xmlns:p14="http://schemas.microsoft.com/office/powerpoint/2010/main" val="42650678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www.agrinews.co.jp/media/2026/02/25/20260225_ixoap9bibp3tzbufeflg.jpg"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hyperlink" Target="https://us02web.zoom.us/j/89392026520?pwd=56DH4a46TIW8YzNCyzGodJNySMSHXQ.1"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oleObject" Target="../embeddings/oleObject3.bin"/><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oleObject" Target="../embeddings/oleObject4.bin"/><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hyperlink" Target="https://www.aik.co.jp/"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oleObject" Target="../embeddings/oleObject5.bin"/><Relationship Id="rId1" Type="http://schemas.openxmlformats.org/officeDocument/2006/relationships/slideLayout" Target="../slideLayouts/slideLayout7.xml"/><Relationship Id="rId6" Type="http://schemas.openxmlformats.org/officeDocument/2006/relationships/hyperlink" Target="http://j-fra.or.jp/" TargetMode="External"/><Relationship Id="rId5" Type="http://schemas.openxmlformats.org/officeDocument/2006/relationships/hyperlink" Target="https://j-fra.or.jp/" TargetMode="External"/><Relationship Id="rId4" Type="http://schemas.openxmlformats.org/officeDocument/2006/relationships/hyperlink" Target="https://j-fra.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hyperlink" Target="https://www.evfjp.org/"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www.midorishobo.co.jp/" TargetMode="External"/><Relationship Id="rId2" Type="http://schemas.openxmlformats.org/officeDocument/2006/relationships/hyperlink" Target="mailto:hirakawa@mgp.co.jp" TargetMode="External"/><Relationship Id="rId1" Type="http://schemas.openxmlformats.org/officeDocument/2006/relationships/slideLayout" Target="../slideLayouts/slideLayout7.xml"/><Relationship Id="rId4" Type="http://schemas.openxmlformats.org/officeDocument/2006/relationships/hyperlink" Target="https://midori-ikimono.com/"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j-fra.or.jp/" TargetMode="External"/><Relationship Id="rId7" Type="http://schemas.openxmlformats.org/officeDocument/2006/relationships/hyperlink" Target="mailto:wakasa_ryoji@j-fra.or.jp" TargetMode="External"/><Relationship Id="rId2" Type="http://schemas.openxmlformats.org/officeDocument/2006/relationships/hyperlink" Target="https://www.j-fra.com/" TargetMode="External"/><Relationship Id="rId1" Type="http://schemas.openxmlformats.org/officeDocument/2006/relationships/slideLayout" Target="../slideLayouts/slideLayout7.xml"/><Relationship Id="rId6" Type="http://schemas.openxmlformats.org/officeDocument/2006/relationships/hyperlink" Target="mailto:wakasa7777ryoji@gmail.com" TargetMode="External"/><Relationship Id="rId5" Type="http://schemas.openxmlformats.org/officeDocument/2006/relationships/hyperlink" Target="mailto:ebisawa_keiko@j-fra.or.jp" TargetMode="External"/><Relationship Id="rId4" Type="http://schemas.openxmlformats.org/officeDocument/2006/relationships/hyperlink" Target="mailto:postmaster@j-fra.or.jp"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稲作の風景」の写真">
            <a:extLst>
              <a:ext uri="{FF2B5EF4-FFF2-40B4-BE49-F238E27FC236}">
                <a16:creationId xmlns:a16="http://schemas.microsoft.com/office/drawing/2014/main" id="{4E4E8A7E-C265-8D07-66CD-DA45AF2B48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240460"/>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4819CF43-DF57-E411-29E7-79438BA041E4}"/>
              </a:ext>
            </a:extLst>
          </p:cNvPr>
          <p:cNvSpPr txBox="1"/>
          <p:nvPr/>
        </p:nvSpPr>
        <p:spPr>
          <a:xfrm>
            <a:off x="0" y="6885"/>
            <a:ext cx="9066180" cy="892552"/>
          </a:xfrm>
          <a:prstGeom prst="rect">
            <a:avLst/>
          </a:prstGeom>
          <a:noFill/>
        </p:spPr>
        <p:txBody>
          <a:bodyPr wrap="square" rtlCol="0">
            <a:spAutoFit/>
          </a:bodyPr>
          <a:lstStyle/>
          <a:p>
            <a:pPr algn="ctr"/>
            <a:r>
              <a:rPr kumimoji="1" lang="zh-TW" altLang="en-US" sz="3200" dirty="0">
                <a:solidFill>
                  <a:srgbClr val="000066"/>
                </a:solidFill>
                <a:highlight>
                  <a:srgbClr val="FFFF00"/>
                </a:highlight>
                <a:latin typeface="HG創英角ｺﾞｼｯｸUB" panose="020B0909000000000000" pitchFamily="49" charset="-128"/>
                <a:ea typeface="HG創英角ｺﾞｼｯｸUB" panose="020B0909000000000000" pitchFamily="49" charset="-128"/>
              </a:rPr>
              <a:t>２０２５年　</a:t>
            </a:r>
            <a:r>
              <a:rPr kumimoji="1" lang="ja-JP" altLang="en-US" sz="3200" dirty="0">
                <a:solidFill>
                  <a:srgbClr val="000066"/>
                </a:solidFill>
                <a:highlight>
                  <a:srgbClr val="FFFF00"/>
                </a:highlight>
                <a:latin typeface="HG創英角ｺﾞｼｯｸUB" panose="020B0909000000000000" pitchFamily="49" charset="-128"/>
                <a:ea typeface="HG創英角ｺﾞｼｯｸUB" panose="020B0909000000000000" pitchFamily="49" charset="-128"/>
              </a:rPr>
              <a:t>第４回理事会　議事次第</a:t>
            </a:r>
            <a:endParaRPr kumimoji="1" lang="en-US" altLang="ja-JP" sz="3200" dirty="0">
              <a:solidFill>
                <a:srgbClr val="000066"/>
              </a:solidFill>
              <a:highlight>
                <a:srgbClr val="FFFF00"/>
              </a:highlight>
              <a:latin typeface="HG創英角ｺﾞｼｯｸUB" panose="020B0909000000000000" pitchFamily="49" charset="-128"/>
              <a:ea typeface="HG創英角ｺﾞｼｯｸUB" panose="020B0909000000000000" pitchFamily="49" charset="-128"/>
            </a:endParaRPr>
          </a:p>
          <a:p>
            <a:pPr algn="ctr"/>
            <a:r>
              <a:rPr lang="ja-JP" altLang="en-US" sz="2000" dirty="0">
                <a:highlight>
                  <a:srgbClr val="FFFF00"/>
                </a:highlight>
                <a:latin typeface="HG創英角ｺﾞｼｯｸUB" panose="020B0909000000000000" pitchFamily="49" charset="-128"/>
                <a:ea typeface="HG創英角ｺﾞｼｯｸUB" panose="020B0909000000000000" pitchFamily="49" charset="-128"/>
              </a:rPr>
              <a:t>（</a:t>
            </a:r>
            <a:r>
              <a:rPr lang="en-US" altLang="ja-JP" sz="2000" dirty="0">
                <a:highlight>
                  <a:srgbClr val="FFFF00"/>
                </a:highlight>
                <a:latin typeface="HG創英角ｺﾞｼｯｸUB" panose="020B0909000000000000" pitchFamily="49" charset="-128"/>
                <a:ea typeface="HG創英角ｺﾞｼｯｸUB" panose="020B0909000000000000" pitchFamily="49" charset="-128"/>
              </a:rPr>
              <a:t>2026</a:t>
            </a:r>
            <a:r>
              <a:rPr lang="ja-JP" altLang="en-US" sz="2000" dirty="0">
                <a:highlight>
                  <a:srgbClr val="FFFF00"/>
                </a:highlight>
                <a:latin typeface="HG創英角ｺﾞｼｯｸUB" panose="020B0909000000000000" pitchFamily="49" charset="-128"/>
                <a:ea typeface="HG創英角ｺﾞｼｯｸUB" panose="020B0909000000000000" pitchFamily="49" charset="-128"/>
              </a:rPr>
              <a:t>年</a:t>
            </a:r>
            <a:r>
              <a:rPr lang="en-US" altLang="ja-JP" sz="2000" dirty="0">
                <a:highlight>
                  <a:srgbClr val="FFFF00"/>
                </a:highlight>
                <a:latin typeface="HG創英角ｺﾞｼｯｸUB" panose="020B0909000000000000" pitchFamily="49" charset="-128"/>
                <a:ea typeface="HG創英角ｺﾞｼｯｸUB" panose="020B0909000000000000" pitchFamily="49" charset="-128"/>
              </a:rPr>
              <a:t>2</a:t>
            </a:r>
            <a:r>
              <a:rPr lang="ja-JP" altLang="en-US" sz="2000" dirty="0">
                <a:highlight>
                  <a:srgbClr val="FFFF00"/>
                </a:highlight>
                <a:latin typeface="HG創英角ｺﾞｼｯｸUB" panose="020B0909000000000000" pitchFamily="49" charset="-128"/>
                <a:ea typeface="HG創英角ｺﾞｼｯｸUB" panose="020B0909000000000000" pitchFamily="49" charset="-128"/>
              </a:rPr>
              <a:t>月</a:t>
            </a:r>
            <a:r>
              <a:rPr lang="en-US" altLang="ja-JP" sz="2000" dirty="0">
                <a:highlight>
                  <a:srgbClr val="FFFF00"/>
                </a:highlight>
                <a:latin typeface="HG創英角ｺﾞｼｯｸUB" panose="020B0909000000000000" pitchFamily="49" charset="-128"/>
                <a:ea typeface="HG創英角ｺﾞｼｯｸUB" panose="020B0909000000000000" pitchFamily="49" charset="-128"/>
              </a:rPr>
              <a:t>27</a:t>
            </a:r>
            <a:r>
              <a:rPr lang="ja-JP" altLang="en-US" sz="2000" dirty="0">
                <a:highlight>
                  <a:srgbClr val="FFFF00"/>
                </a:highlight>
                <a:latin typeface="HG創英角ｺﾞｼｯｸUB" panose="020B0909000000000000" pitchFamily="49" charset="-128"/>
                <a:ea typeface="HG創英角ｺﾞｼｯｸUB" panose="020B0909000000000000" pitchFamily="49" charset="-128"/>
              </a:rPr>
              <a:t>日　</a:t>
            </a:r>
            <a:r>
              <a:rPr lang="en-US" altLang="ja-JP" sz="2000" dirty="0">
                <a:highlight>
                  <a:srgbClr val="FFFF00"/>
                </a:highlight>
                <a:latin typeface="HG創英角ｺﾞｼｯｸUB" panose="020B0909000000000000" pitchFamily="49" charset="-128"/>
                <a:ea typeface="HG創英角ｺﾞｼｯｸUB" panose="020B0909000000000000" pitchFamily="49" charset="-128"/>
              </a:rPr>
              <a:t>15:00</a:t>
            </a:r>
            <a:r>
              <a:rPr lang="ja-JP" altLang="en-US" sz="2000" dirty="0">
                <a:highlight>
                  <a:srgbClr val="FFFF00"/>
                </a:highlight>
                <a:latin typeface="HG創英角ｺﾞｼｯｸUB" panose="020B0909000000000000" pitchFamily="49" charset="-128"/>
                <a:ea typeface="HG創英角ｺﾞｼｯｸUB" panose="020B0909000000000000" pitchFamily="49" charset="-128"/>
              </a:rPr>
              <a:t>～</a:t>
            </a:r>
            <a:r>
              <a:rPr lang="en-US" altLang="ja-JP" sz="2000" dirty="0">
                <a:highlight>
                  <a:srgbClr val="FFFF00"/>
                </a:highlight>
                <a:latin typeface="HG創英角ｺﾞｼｯｸUB" panose="020B0909000000000000" pitchFamily="49" charset="-128"/>
                <a:ea typeface="HG創英角ｺﾞｼｯｸUB" panose="020B0909000000000000" pitchFamily="49" charset="-128"/>
              </a:rPr>
              <a:t>17:00</a:t>
            </a:r>
            <a:r>
              <a:rPr lang="ja-JP" altLang="en-US" sz="2000" dirty="0">
                <a:highlight>
                  <a:srgbClr val="FFFF00"/>
                </a:highlight>
                <a:latin typeface="HG創英角ｺﾞｼｯｸUB" panose="020B0909000000000000" pitchFamily="49" charset="-128"/>
                <a:ea typeface="HG創英角ｺﾞｼｯｸUB" panose="020B0909000000000000" pitchFamily="49" charset="-128"/>
              </a:rPr>
              <a:t>）</a:t>
            </a:r>
            <a:endParaRPr kumimoji="1" lang="zh-TW" altLang="en-US" sz="2000" dirty="0">
              <a:solidFill>
                <a:srgbClr val="000066"/>
              </a:solidFill>
              <a:highlight>
                <a:srgbClr val="FFFF00"/>
              </a:highlight>
              <a:latin typeface="HG創英角ｺﾞｼｯｸUB" panose="020B0909000000000000" pitchFamily="49" charset="-128"/>
              <a:ea typeface="HG創英角ｺﾞｼｯｸUB" panose="020B0909000000000000" pitchFamily="49" charset="-128"/>
            </a:endParaRPr>
          </a:p>
        </p:txBody>
      </p:sp>
      <p:sp>
        <p:nvSpPr>
          <p:cNvPr id="6" name="テキスト ボックス 5">
            <a:extLst>
              <a:ext uri="{FF2B5EF4-FFF2-40B4-BE49-F238E27FC236}">
                <a16:creationId xmlns:a16="http://schemas.microsoft.com/office/drawing/2014/main" id="{8A9A0379-A809-CE99-CCDA-1A413EAE48CD}"/>
              </a:ext>
            </a:extLst>
          </p:cNvPr>
          <p:cNvSpPr txBox="1"/>
          <p:nvPr/>
        </p:nvSpPr>
        <p:spPr>
          <a:xfrm>
            <a:off x="0" y="6204784"/>
            <a:ext cx="9144000" cy="646331"/>
          </a:xfrm>
          <a:prstGeom prst="rect">
            <a:avLst/>
          </a:prstGeom>
          <a:solidFill>
            <a:schemeClr val="accent6">
              <a:lumMod val="50000"/>
            </a:schemeClr>
          </a:solidFill>
        </p:spPr>
        <p:txBody>
          <a:bodyPr wrap="square">
            <a:spAutoFit/>
          </a:bodyPr>
          <a:lstStyle/>
          <a:p>
            <a:pPr algn="ctr"/>
            <a:r>
              <a:rPr lang="ja-JP" altLang="ja-JP" sz="3600" dirty="0">
                <a:solidFill>
                  <a:srgbClr val="FFFF00"/>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一般社団法人　日本飼料用米振興協会</a:t>
            </a:r>
            <a:endParaRPr lang="ja-JP" altLang="en-US" sz="3600" dirty="0">
              <a:solidFill>
                <a:srgbClr val="FFFF00"/>
              </a:solidFill>
              <a:latin typeface="HG創英角ｺﾞｼｯｸUB" panose="020B0909000000000000" pitchFamily="49" charset="-128"/>
              <a:ea typeface="HG創英角ｺﾞｼｯｸUB" panose="020B0909000000000000" pitchFamily="49" charset="-128"/>
            </a:endParaRPr>
          </a:p>
        </p:txBody>
      </p:sp>
      <p:sp>
        <p:nvSpPr>
          <p:cNvPr id="5" name="スライド番号プレースホルダー 4">
            <a:extLst>
              <a:ext uri="{FF2B5EF4-FFF2-40B4-BE49-F238E27FC236}">
                <a16:creationId xmlns:a16="http://schemas.microsoft.com/office/drawing/2014/main" id="{81F4778D-861C-1DB1-AEE1-E746906FD053}"/>
              </a:ext>
            </a:extLst>
          </p:cNvPr>
          <p:cNvSpPr>
            <a:spLocks noGrp="1"/>
          </p:cNvSpPr>
          <p:nvPr>
            <p:ph type="sldNum" sz="quarter" idx="12"/>
          </p:nvPr>
        </p:nvSpPr>
        <p:spPr/>
        <p:txBody>
          <a:bodyPr/>
          <a:lstStyle/>
          <a:p>
            <a:fld id="{34E1D86B-E9BD-4CB3-A90A-360085928B4F}" type="slidenum">
              <a:rPr kumimoji="1" lang="ja-JP" altLang="en-US" smtClean="0"/>
              <a:t>1</a:t>
            </a:fld>
            <a:endParaRPr kumimoji="1" lang="ja-JP" altLang="en-US" dirty="0"/>
          </a:p>
        </p:txBody>
      </p:sp>
      <p:sp>
        <p:nvSpPr>
          <p:cNvPr id="17" name="AutoShape 8">
            <a:extLst>
              <a:ext uri="{FF2B5EF4-FFF2-40B4-BE49-F238E27FC236}">
                <a16:creationId xmlns:a16="http://schemas.microsoft.com/office/drawing/2014/main" id="{1BAD40BA-5748-3F88-672D-7F675D6F082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8" name="AutoShape 10">
            <a:extLst>
              <a:ext uri="{FF2B5EF4-FFF2-40B4-BE49-F238E27FC236}">
                <a16:creationId xmlns:a16="http://schemas.microsoft.com/office/drawing/2014/main" id="{CA1B6984-94EB-4D2B-D4DB-951B81A08E72}"/>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Tree>
    <p:extLst>
      <p:ext uri="{BB962C8B-B14F-4D97-AF65-F5344CB8AC3E}">
        <p14:creationId xmlns:p14="http://schemas.microsoft.com/office/powerpoint/2010/main" val="18557513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C71204D-B693-BEE8-F2D1-E42E60DE529D}"/>
              </a:ext>
            </a:extLst>
          </p:cNvPr>
          <p:cNvSpPr>
            <a:spLocks noGrp="1"/>
          </p:cNvSpPr>
          <p:nvPr>
            <p:ph type="sldNum" sz="quarter" idx="12"/>
          </p:nvPr>
        </p:nvSpPr>
        <p:spPr/>
        <p:txBody>
          <a:bodyPr/>
          <a:lstStyle/>
          <a:p>
            <a:fld id="{34E1D86B-E9BD-4CB3-A90A-360085928B4F}" type="slidenum">
              <a:rPr kumimoji="1" lang="ja-JP" altLang="en-US" sz="1800" smtClean="0">
                <a:latin typeface="HG創英角ｺﾞｼｯｸUB" panose="020B0909000000000000" pitchFamily="49" charset="-128"/>
                <a:ea typeface="HG創英角ｺﾞｼｯｸUB" panose="020B0909000000000000" pitchFamily="49" charset="-128"/>
              </a:rPr>
              <a:t>10</a:t>
            </a:fld>
            <a:endParaRPr kumimoji="1" lang="ja-JP" altLang="en-US" sz="1800">
              <a:latin typeface="HG創英角ｺﾞｼｯｸUB" panose="020B0909000000000000" pitchFamily="49" charset="-128"/>
              <a:ea typeface="HG創英角ｺﾞｼｯｸUB" panose="020B0909000000000000" pitchFamily="49" charset="-128"/>
            </a:endParaRPr>
          </a:p>
        </p:txBody>
      </p:sp>
      <p:graphicFrame>
        <p:nvGraphicFramePr>
          <p:cNvPr id="3" name="オブジェクト 2">
            <a:extLst>
              <a:ext uri="{FF2B5EF4-FFF2-40B4-BE49-F238E27FC236}">
                <a16:creationId xmlns:a16="http://schemas.microsoft.com/office/drawing/2014/main" id="{9046DD21-69FF-A92B-746D-A27423333C5D}"/>
              </a:ext>
            </a:extLst>
          </p:cNvPr>
          <p:cNvGraphicFramePr>
            <a:graphicFrameLocks noChangeAspect="1"/>
          </p:cNvGraphicFramePr>
          <p:nvPr>
            <p:extLst>
              <p:ext uri="{D42A27DB-BD31-4B8C-83A1-F6EECF244321}">
                <p14:modId xmlns:p14="http://schemas.microsoft.com/office/powerpoint/2010/main" val="2204595027"/>
              </p:ext>
            </p:extLst>
          </p:nvPr>
        </p:nvGraphicFramePr>
        <p:xfrm>
          <a:off x="93008" y="933855"/>
          <a:ext cx="8957984" cy="4990290"/>
        </p:xfrm>
        <a:graphic>
          <a:graphicData uri="http://schemas.openxmlformats.org/presentationml/2006/ole">
            <mc:AlternateContent xmlns:mc="http://schemas.openxmlformats.org/markup-compatibility/2006">
              <mc:Choice xmlns:v="urn:schemas-microsoft-com:vml" Requires="v">
                <p:oleObj r:id="rId2" imgW="9550800" imgH="4759200" progId="">
                  <p:embed/>
                </p:oleObj>
              </mc:Choice>
              <mc:Fallback>
                <p:oleObj r:id="rId2" imgW="9550800" imgH="4759200" progId="">
                  <p:embed/>
                  <p:pic>
                    <p:nvPicPr>
                      <p:cNvPr id="0" name=""/>
                      <p:cNvPicPr/>
                      <p:nvPr/>
                    </p:nvPicPr>
                    <p:blipFill>
                      <a:blip r:embed="rId3"/>
                      <a:stretch>
                        <a:fillRect/>
                      </a:stretch>
                    </p:blipFill>
                    <p:spPr>
                      <a:xfrm>
                        <a:off x="93008" y="933855"/>
                        <a:ext cx="8957984" cy="4990290"/>
                      </a:xfrm>
                      <a:prstGeom prst="rect">
                        <a:avLst/>
                      </a:prstGeom>
                    </p:spPr>
                  </p:pic>
                </p:oleObj>
              </mc:Fallback>
            </mc:AlternateContent>
          </a:graphicData>
        </a:graphic>
      </p:graphicFrame>
    </p:spTree>
    <p:extLst>
      <p:ext uri="{BB962C8B-B14F-4D97-AF65-F5344CB8AC3E}">
        <p14:creationId xmlns:p14="http://schemas.microsoft.com/office/powerpoint/2010/main" val="3344189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786BF61-B615-5162-31ED-9F3F16938354}"/>
              </a:ext>
            </a:extLst>
          </p:cNvPr>
          <p:cNvSpPr>
            <a:spLocks noGrp="1"/>
          </p:cNvSpPr>
          <p:nvPr>
            <p:ph type="sldNum" sz="quarter" idx="12"/>
          </p:nvPr>
        </p:nvSpPr>
        <p:spPr/>
        <p:txBody>
          <a:bodyPr/>
          <a:lstStyle/>
          <a:p>
            <a:fld id="{34E1D86B-E9BD-4CB3-A90A-360085928B4F}" type="slidenum">
              <a:rPr kumimoji="1" lang="ja-JP" altLang="en-US" smtClean="0"/>
              <a:t>11</a:t>
            </a:fld>
            <a:endParaRPr kumimoji="1" lang="ja-JP" altLang="en-US"/>
          </a:p>
        </p:txBody>
      </p:sp>
      <p:graphicFrame>
        <p:nvGraphicFramePr>
          <p:cNvPr id="3" name="表 2">
            <a:extLst>
              <a:ext uri="{FF2B5EF4-FFF2-40B4-BE49-F238E27FC236}">
                <a16:creationId xmlns:a16="http://schemas.microsoft.com/office/drawing/2014/main" id="{46E56F08-C228-F11D-B8BB-3D2643A3115E}"/>
              </a:ext>
            </a:extLst>
          </p:cNvPr>
          <p:cNvGraphicFramePr>
            <a:graphicFrameLocks noGrp="1"/>
          </p:cNvGraphicFramePr>
          <p:nvPr>
            <p:extLst>
              <p:ext uri="{D42A27DB-BD31-4B8C-83A1-F6EECF244321}">
                <p14:modId xmlns:p14="http://schemas.microsoft.com/office/powerpoint/2010/main" val="2941596259"/>
              </p:ext>
            </p:extLst>
          </p:nvPr>
        </p:nvGraphicFramePr>
        <p:xfrm>
          <a:off x="87550" y="136524"/>
          <a:ext cx="8968902" cy="6594402"/>
        </p:xfrm>
        <a:graphic>
          <a:graphicData uri="http://schemas.openxmlformats.org/drawingml/2006/table">
            <a:tbl>
              <a:tblPr>
                <a:tableStyleId>{5C22544A-7EE6-4342-B048-85BDC9FD1C3A}</a:tableStyleId>
              </a:tblPr>
              <a:tblGrid>
                <a:gridCol w="1162182">
                  <a:extLst>
                    <a:ext uri="{9D8B030D-6E8A-4147-A177-3AD203B41FA5}">
                      <a16:colId xmlns:a16="http://schemas.microsoft.com/office/drawing/2014/main" val="1841423230"/>
                    </a:ext>
                  </a:extLst>
                </a:gridCol>
                <a:gridCol w="890353">
                  <a:extLst>
                    <a:ext uri="{9D8B030D-6E8A-4147-A177-3AD203B41FA5}">
                      <a16:colId xmlns:a16="http://schemas.microsoft.com/office/drawing/2014/main" val="648571795"/>
                    </a:ext>
                  </a:extLst>
                </a:gridCol>
                <a:gridCol w="1108953">
                  <a:extLst>
                    <a:ext uri="{9D8B030D-6E8A-4147-A177-3AD203B41FA5}">
                      <a16:colId xmlns:a16="http://schemas.microsoft.com/office/drawing/2014/main" val="4257702118"/>
                    </a:ext>
                  </a:extLst>
                </a:gridCol>
                <a:gridCol w="5038928">
                  <a:extLst>
                    <a:ext uri="{9D8B030D-6E8A-4147-A177-3AD203B41FA5}">
                      <a16:colId xmlns:a16="http://schemas.microsoft.com/office/drawing/2014/main" val="3621211337"/>
                    </a:ext>
                  </a:extLst>
                </a:gridCol>
                <a:gridCol w="768486">
                  <a:extLst>
                    <a:ext uri="{9D8B030D-6E8A-4147-A177-3AD203B41FA5}">
                      <a16:colId xmlns:a16="http://schemas.microsoft.com/office/drawing/2014/main" val="1045037248"/>
                    </a:ext>
                  </a:extLst>
                </a:gridCol>
              </a:tblGrid>
              <a:tr h="257199">
                <a:tc>
                  <a:txBody>
                    <a:bodyPr/>
                    <a:lstStyle/>
                    <a:p>
                      <a:pPr algn="ctr" fontAlgn="ctr"/>
                      <a:r>
                        <a:rPr lang="ja-JP" altLang="en-US" sz="1600" b="1" u="none" strike="noStrike" dirty="0">
                          <a:effectLst/>
                        </a:rPr>
                        <a:t>　</a:t>
                      </a:r>
                      <a:endParaRPr lang="ja-JP" altLang="en-US" sz="16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297" marR="6297" marT="6297" marB="0" anchor="ctr"/>
                </a:tc>
                <a:tc>
                  <a:txBody>
                    <a:bodyPr/>
                    <a:lstStyle/>
                    <a:p>
                      <a:pPr algn="ctr" fontAlgn="ctr"/>
                      <a:r>
                        <a:rPr lang="zh-TW" altLang="en-US" sz="1600" b="1" u="none" strike="noStrike" dirty="0">
                          <a:effectLst/>
                        </a:rPr>
                        <a:t>授賞式</a:t>
                      </a:r>
                      <a:br>
                        <a:rPr lang="en-US" altLang="zh-TW" sz="1600" b="1" u="none" strike="noStrike" dirty="0">
                          <a:effectLst/>
                        </a:rPr>
                      </a:br>
                      <a:r>
                        <a:rPr lang="zh-TW" altLang="en-US" sz="1600" b="1" u="none" strike="noStrike" dirty="0">
                          <a:effectLst/>
                        </a:rPr>
                        <a:t>開催日</a:t>
                      </a:r>
                      <a:endParaRPr lang="zh-TW" altLang="en-US" sz="16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297" marR="6297" marT="6297" marB="0" anchor="ctr"/>
                </a:tc>
                <a:tc>
                  <a:txBody>
                    <a:bodyPr/>
                    <a:lstStyle/>
                    <a:p>
                      <a:pPr algn="ctr" fontAlgn="ctr"/>
                      <a:r>
                        <a:rPr lang="ja-JP" altLang="en-US" sz="1600" b="1" u="none" strike="noStrike" dirty="0">
                          <a:effectLst/>
                        </a:rPr>
                        <a:t>賞状</a:t>
                      </a:r>
                      <a:endParaRPr lang="en-US" altLang="ja-JP" sz="1600" b="1" u="none" strike="noStrike" dirty="0">
                        <a:effectLst/>
                      </a:endParaRPr>
                    </a:p>
                    <a:p>
                      <a:pPr algn="ctr" fontAlgn="ctr"/>
                      <a:r>
                        <a:rPr lang="ja-JP" altLang="en-US" sz="1600" b="1" u="none" strike="noStrike" dirty="0">
                          <a:effectLst/>
                        </a:rPr>
                        <a:t>日付</a:t>
                      </a:r>
                      <a:endParaRPr lang="ja-JP" altLang="en-US" sz="1600" b="1" i="0" u="none" strike="noStrike" dirty="0">
                        <a:solidFill>
                          <a:srgbClr val="0000CC"/>
                        </a:solidFill>
                        <a:effectLst/>
                        <a:latin typeface="游ゴシック" panose="020B0400000000000000" pitchFamily="50" charset="-128"/>
                        <a:ea typeface="游ゴシック" panose="020B0400000000000000" pitchFamily="50" charset="-128"/>
                      </a:endParaRPr>
                    </a:p>
                  </a:txBody>
                  <a:tcPr marL="6297" marR="6297" marT="6297" marB="0" anchor="ctr"/>
                </a:tc>
                <a:tc>
                  <a:txBody>
                    <a:bodyPr/>
                    <a:lstStyle/>
                    <a:p>
                      <a:pPr algn="l" fontAlgn="ctr"/>
                      <a:r>
                        <a:rPr lang="ja-JP" altLang="en-US" sz="1600" b="1" u="none" strike="noStrike">
                          <a:effectLst/>
                        </a:rPr>
                        <a:t>送付先</a:t>
                      </a:r>
                      <a:endParaRPr lang="ja-JP" altLang="en-US" sz="1600" b="1" i="0" u="none" strike="noStrike">
                        <a:solidFill>
                          <a:srgbClr val="000000"/>
                        </a:solidFill>
                        <a:effectLst/>
                        <a:latin typeface="游ゴシック" panose="020B0400000000000000" pitchFamily="50" charset="-128"/>
                        <a:ea typeface="游ゴシック" panose="020B0400000000000000" pitchFamily="50" charset="-128"/>
                      </a:endParaRPr>
                    </a:p>
                  </a:txBody>
                  <a:tcPr marL="6297" marR="6297" marT="6297" marB="0" anchor="ctr"/>
                </a:tc>
                <a:tc>
                  <a:txBody>
                    <a:bodyPr/>
                    <a:lstStyle/>
                    <a:p>
                      <a:pPr algn="ctr" fontAlgn="ctr"/>
                      <a:r>
                        <a:rPr lang="ja-JP" altLang="en-US" sz="1600" b="1" u="none" strike="noStrike" dirty="0">
                          <a:effectLst/>
                        </a:rPr>
                        <a:t>賞状</a:t>
                      </a:r>
                      <a:endParaRPr lang="en-US" altLang="ja-JP" sz="1600" b="1" u="none" strike="noStrike" dirty="0">
                        <a:effectLst/>
                      </a:endParaRPr>
                    </a:p>
                    <a:p>
                      <a:pPr algn="ctr" fontAlgn="ctr"/>
                      <a:r>
                        <a:rPr lang="ja-JP" altLang="en-US" sz="1600" b="1" u="none" strike="noStrike" dirty="0">
                          <a:effectLst/>
                        </a:rPr>
                        <a:t>到着〆</a:t>
                      </a:r>
                      <a:endParaRPr lang="ja-JP" altLang="en-US" sz="1600" b="1" i="0" u="none" strike="noStrike" dirty="0">
                        <a:solidFill>
                          <a:srgbClr val="0000CC"/>
                        </a:solidFill>
                        <a:effectLst/>
                        <a:latin typeface="游ゴシック" panose="020B0400000000000000" pitchFamily="50" charset="-128"/>
                        <a:ea typeface="游ゴシック" panose="020B0400000000000000" pitchFamily="50" charset="-128"/>
                      </a:endParaRPr>
                    </a:p>
                  </a:txBody>
                  <a:tcPr marL="6297" marR="6297" marT="6297" marB="0" anchor="ctr"/>
                </a:tc>
                <a:extLst>
                  <a:ext uri="{0D108BD9-81ED-4DB2-BD59-A6C34878D82A}">
                    <a16:rowId xmlns:a16="http://schemas.microsoft.com/office/drawing/2014/main" val="708783259"/>
                  </a:ext>
                </a:extLst>
              </a:tr>
              <a:tr h="1028794">
                <a:tc>
                  <a:txBody>
                    <a:bodyPr/>
                    <a:lstStyle/>
                    <a:p>
                      <a:pPr algn="ctr" fontAlgn="ctr"/>
                      <a:r>
                        <a:rPr lang="ja-JP" altLang="en-US" sz="1600" b="1" u="none" strike="noStrike">
                          <a:effectLst/>
                        </a:rPr>
                        <a:t>細川氏</a:t>
                      </a:r>
                      <a:endParaRPr lang="ja-JP" altLang="en-US" sz="1600" b="1" i="0" u="none" strike="noStrike">
                        <a:solidFill>
                          <a:srgbClr val="000000"/>
                        </a:solidFill>
                        <a:effectLst/>
                        <a:latin typeface="游ゴシック" panose="020B0400000000000000" pitchFamily="50" charset="-128"/>
                        <a:ea typeface="游ゴシック" panose="020B0400000000000000" pitchFamily="50" charset="-128"/>
                      </a:endParaRPr>
                    </a:p>
                  </a:txBody>
                  <a:tcPr marL="6297" marR="6297" marT="6297" marB="0" anchor="ctr"/>
                </a:tc>
                <a:tc>
                  <a:txBody>
                    <a:bodyPr/>
                    <a:lstStyle/>
                    <a:p>
                      <a:pPr algn="ctr" fontAlgn="ctr"/>
                      <a:r>
                        <a:rPr lang="ja-JP" altLang="en-US" sz="1600" b="1" u="none" strike="noStrike" dirty="0">
                          <a:effectLst/>
                        </a:rPr>
                        <a:t>未</a:t>
                      </a:r>
                      <a:endParaRPr lang="ja-JP" altLang="en-US" sz="16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297" marR="6297" marT="6297" marB="0" anchor="ctr"/>
                </a:tc>
                <a:tc>
                  <a:txBody>
                    <a:bodyPr/>
                    <a:lstStyle/>
                    <a:p>
                      <a:pPr algn="ctr" fontAlgn="ctr"/>
                      <a:r>
                        <a:rPr lang="ja-JP" altLang="en-US" sz="1600" b="1" u="none" strike="noStrike" dirty="0">
                          <a:effectLst/>
                        </a:rPr>
                        <a:t>令和</a:t>
                      </a:r>
                      <a:r>
                        <a:rPr lang="en-US" altLang="ja-JP" sz="1600" b="1" u="none" strike="noStrike" dirty="0">
                          <a:effectLst/>
                        </a:rPr>
                        <a:t>8</a:t>
                      </a:r>
                      <a:r>
                        <a:rPr lang="ja-JP" altLang="en-US" sz="1600" b="1" u="none" strike="noStrike" dirty="0">
                          <a:effectLst/>
                        </a:rPr>
                        <a:t>年</a:t>
                      </a:r>
                      <a:endParaRPr lang="en-US" altLang="ja-JP" sz="1600" b="1" u="none" strike="noStrike" dirty="0">
                        <a:effectLst/>
                      </a:endParaRPr>
                    </a:p>
                    <a:p>
                      <a:pPr algn="ctr" fontAlgn="ctr"/>
                      <a:r>
                        <a:rPr lang="en-US" altLang="ja-JP" sz="1600" b="1" u="none" strike="noStrike" dirty="0">
                          <a:effectLst/>
                        </a:rPr>
                        <a:t>2</a:t>
                      </a:r>
                      <a:r>
                        <a:rPr lang="ja-JP" altLang="en-US" sz="1600" b="1" u="none" strike="noStrike" dirty="0">
                          <a:effectLst/>
                        </a:rPr>
                        <a:t>月</a:t>
                      </a:r>
                      <a:r>
                        <a:rPr lang="en-US" altLang="ja-JP" sz="1600" b="1" u="none" strike="noStrike" dirty="0">
                          <a:effectLst/>
                        </a:rPr>
                        <a:t>27</a:t>
                      </a:r>
                      <a:r>
                        <a:rPr lang="ja-JP" altLang="en-US" sz="1600" b="1" u="none" strike="noStrike" dirty="0">
                          <a:effectLst/>
                        </a:rPr>
                        <a:t>日</a:t>
                      </a:r>
                      <a:endParaRPr lang="ja-JP" altLang="en-US" sz="1600" b="1" i="0" u="none" strike="noStrike" dirty="0">
                        <a:solidFill>
                          <a:srgbClr val="0000CC"/>
                        </a:solidFill>
                        <a:effectLst/>
                        <a:latin typeface="游ゴシック" panose="020B0400000000000000" pitchFamily="50" charset="-128"/>
                        <a:ea typeface="游ゴシック" panose="020B0400000000000000" pitchFamily="50" charset="-128"/>
                      </a:endParaRPr>
                    </a:p>
                  </a:txBody>
                  <a:tcPr marL="6297" marR="6297" marT="6297" marB="0" anchor="ctr"/>
                </a:tc>
                <a:tc>
                  <a:txBody>
                    <a:bodyPr/>
                    <a:lstStyle/>
                    <a:p>
                      <a:pPr algn="l" fontAlgn="ctr"/>
                      <a:r>
                        <a:rPr lang="ja-JP" altLang="en-US" sz="1600" b="1" u="none" strike="noStrike" dirty="0">
                          <a:effectLst/>
                        </a:rPr>
                        <a:t>〒</a:t>
                      </a:r>
                      <a:r>
                        <a:rPr lang="en-US" altLang="ja-JP" sz="1600" b="1" u="none" strike="noStrike" dirty="0">
                          <a:effectLst/>
                        </a:rPr>
                        <a:t>030-0861</a:t>
                      </a:r>
                      <a:r>
                        <a:rPr lang="ja-JP" altLang="en-US" sz="1600" b="1" u="none" strike="noStrike" dirty="0">
                          <a:effectLst/>
                        </a:rPr>
                        <a:t>　青森県青森市長島一丁目</a:t>
                      </a:r>
                      <a:r>
                        <a:rPr lang="en-US" altLang="ja-JP" sz="1600" b="1" u="none" strike="noStrike" dirty="0">
                          <a:effectLst/>
                        </a:rPr>
                        <a:t>3-25</a:t>
                      </a:r>
                      <a:r>
                        <a:rPr lang="ja-JP" altLang="en-US" sz="1600" b="1" u="none" strike="noStrike" dirty="0">
                          <a:effectLst/>
                        </a:rPr>
                        <a:t>（青森法務総合庁舎４階）</a:t>
                      </a:r>
                      <a:br>
                        <a:rPr lang="ja-JP" altLang="en-US" sz="1600" b="1" u="none" strike="noStrike" dirty="0">
                          <a:effectLst/>
                        </a:rPr>
                      </a:br>
                      <a:r>
                        <a:rPr lang="ja-JP" altLang="en-US" sz="1600" b="1" u="none" strike="noStrike" dirty="0">
                          <a:effectLst/>
                        </a:rPr>
                        <a:t>東北農政局青森県拠点　地方参事官室</a:t>
                      </a:r>
                      <a:br>
                        <a:rPr lang="ja-JP" altLang="en-US" sz="1600" b="1" u="none" strike="noStrike" dirty="0">
                          <a:effectLst/>
                        </a:rPr>
                      </a:br>
                      <a:r>
                        <a:rPr lang="ja-JP" altLang="en-US" sz="1600" b="1" u="none" strike="noStrike" dirty="0">
                          <a:effectLst/>
                        </a:rPr>
                        <a:t>総括農政業務管理官　草薙 浩之、主任農政推進官　田邊 則明　宛て</a:t>
                      </a:r>
                      <a:endParaRPr lang="ja-JP" altLang="en-US" sz="16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297" marR="6297" marT="6297" marB="0" anchor="ctr"/>
                </a:tc>
                <a:tc>
                  <a:txBody>
                    <a:bodyPr/>
                    <a:lstStyle/>
                    <a:p>
                      <a:pPr algn="ctr" fontAlgn="ctr"/>
                      <a:r>
                        <a:rPr lang="en-US" altLang="ja-JP" sz="1600" b="1" u="none" strike="noStrike" dirty="0">
                          <a:effectLst/>
                        </a:rPr>
                        <a:t>3</a:t>
                      </a:r>
                      <a:r>
                        <a:rPr lang="ja-JP" altLang="en-US" sz="1600" b="1" u="none" strike="noStrike" dirty="0">
                          <a:effectLst/>
                        </a:rPr>
                        <a:t>月</a:t>
                      </a:r>
                      <a:endParaRPr lang="en-US" altLang="ja-JP" sz="1600" b="1" u="none" strike="noStrike" dirty="0">
                        <a:effectLst/>
                      </a:endParaRPr>
                    </a:p>
                    <a:p>
                      <a:pPr algn="ctr" fontAlgn="ctr"/>
                      <a:r>
                        <a:rPr lang="en-US" altLang="ja-JP" sz="1600" b="1" u="none" strike="noStrike" dirty="0">
                          <a:effectLst/>
                        </a:rPr>
                        <a:t>16</a:t>
                      </a:r>
                      <a:r>
                        <a:rPr lang="ja-JP" altLang="en-US" sz="1600" b="1" u="none" strike="noStrike" dirty="0">
                          <a:effectLst/>
                        </a:rPr>
                        <a:t>日</a:t>
                      </a:r>
                      <a:endParaRPr lang="ja-JP" altLang="en-US" sz="1600" b="1" i="0" u="none" strike="noStrike" dirty="0">
                        <a:solidFill>
                          <a:srgbClr val="0000CC"/>
                        </a:solidFill>
                        <a:effectLst/>
                        <a:latin typeface="游ゴシック" panose="020B0400000000000000" pitchFamily="50" charset="-128"/>
                        <a:ea typeface="游ゴシック" panose="020B0400000000000000" pitchFamily="50" charset="-128"/>
                      </a:endParaRPr>
                    </a:p>
                  </a:txBody>
                  <a:tcPr marL="6297" marR="6297" marT="6297" marB="0" anchor="ctr"/>
                </a:tc>
                <a:extLst>
                  <a:ext uri="{0D108BD9-81ED-4DB2-BD59-A6C34878D82A}">
                    <a16:rowId xmlns:a16="http://schemas.microsoft.com/office/drawing/2014/main" val="2822541463"/>
                  </a:ext>
                </a:extLst>
              </a:tr>
              <a:tr h="1028794">
                <a:tc>
                  <a:txBody>
                    <a:bodyPr/>
                    <a:lstStyle/>
                    <a:p>
                      <a:pPr algn="ctr" fontAlgn="ctr"/>
                      <a:r>
                        <a:rPr lang="ja-JP" altLang="en-US" sz="1600" b="1" u="none" strike="noStrike">
                          <a:effectLst/>
                        </a:rPr>
                        <a:t>坂本氏</a:t>
                      </a:r>
                      <a:endParaRPr lang="ja-JP" altLang="en-US" sz="1600" b="1" i="0" u="none" strike="noStrike">
                        <a:solidFill>
                          <a:srgbClr val="000000"/>
                        </a:solidFill>
                        <a:effectLst/>
                        <a:latin typeface="游ゴシック" panose="020B0400000000000000" pitchFamily="50" charset="-128"/>
                        <a:ea typeface="游ゴシック" panose="020B0400000000000000" pitchFamily="50" charset="-128"/>
                      </a:endParaRPr>
                    </a:p>
                  </a:txBody>
                  <a:tcPr marL="6297" marR="6297" marT="6297" marB="0" anchor="ctr"/>
                </a:tc>
                <a:tc>
                  <a:txBody>
                    <a:bodyPr/>
                    <a:lstStyle/>
                    <a:p>
                      <a:pPr algn="ctr" fontAlgn="ctr"/>
                      <a:r>
                        <a:rPr lang="ja-JP" altLang="en-US" sz="1600" b="1" u="none" strike="noStrike" dirty="0">
                          <a:effectLst/>
                        </a:rPr>
                        <a:t>令和</a:t>
                      </a:r>
                      <a:r>
                        <a:rPr lang="en-US" altLang="ja-JP" sz="1600" b="1" u="none" strike="noStrike" dirty="0">
                          <a:effectLst/>
                        </a:rPr>
                        <a:t>8</a:t>
                      </a:r>
                      <a:r>
                        <a:rPr lang="ja-JP" altLang="en-US" sz="1600" b="1" u="none" strike="noStrike" dirty="0">
                          <a:effectLst/>
                        </a:rPr>
                        <a:t>年</a:t>
                      </a:r>
                      <a:br>
                        <a:rPr lang="en-US" altLang="ja-JP" sz="1600" b="1" u="none" strike="noStrike" dirty="0">
                          <a:effectLst/>
                        </a:rPr>
                      </a:br>
                      <a:r>
                        <a:rPr lang="en-US" altLang="ja-JP" sz="1600" b="1" u="none" strike="noStrike" dirty="0">
                          <a:effectLst/>
                        </a:rPr>
                        <a:t>3</a:t>
                      </a:r>
                      <a:r>
                        <a:rPr lang="ja-JP" altLang="en-US" sz="1600" b="1" u="none" strike="noStrike" dirty="0">
                          <a:effectLst/>
                        </a:rPr>
                        <a:t>月</a:t>
                      </a:r>
                      <a:r>
                        <a:rPr lang="en-US" altLang="ja-JP" sz="1600" b="1" u="none" strike="noStrike" dirty="0">
                          <a:effectLst/>
                        </a:rPr>
                        <a:t>17</a:t>
                      </a:r>
                      <a:r>
                        <a:rPr lang="ja-JP" altLang="en-US" sz="1600" b="1" u="none" strike="noStrike" dirty="0">
                          <a:effectLst/>
                        </a:rPr>
                        <a:t>日</a:t>
                      </a:r>
                      <a:endParaRPr lang="ja-JP" altLang="en-US" sz="16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297" marR="6297" marT="6297" marB="0" anchor="ctr"/>
                </a:tc>
                <a:tc>
                  <a:txBody>
                    <a:bodyPr/>
                    <a:lstStyle/>
                    <a:p>
                      <a:pPr algn="ctr" fontAlgn="ctr"/>
                      <a:r>
                        <a:rPr lang="ja-JP" altLang="en-US" sz="1600" b="1" u="none" strike="noStrike" dirty="0">
                          <a:effectLst/>
                        </a:rPr>
                        <a:t>令和</a:t>
                      </a:r>
                      <a:r>
                        <a:rPr lang="en-US" altLang="ja-JP" sz="1600" b="1" u="none" strike="noStrike" dirty="0">
                          <a:effectLst/>
                        </a:rPr>
                        <a:t>8</a:t>
                      </a:r>
                      <a:r>
                        <a:rPr lang="ja-JP" altLang="en-US" sz="1600" b="1" u="none" strike="noStrike" dirty="0">
                          <a:effectLst/>
                        </a:rPr>
                        <a:t>年</a:t>
                      </a:r>
                      <a:endParaRPr lang="en-US" altLang="ja-JP" sz="1600" b="1" u="none" strike="noStrike" dirty="0">
                        <a:effectLst/>
                      </a:endParaRPr>
                    </a:p>
                    <a:p>
                      <a:pPr algn="ctr" fontAlgn="ctr"/>
                      <a:r>
                        <a:rPr lang="en-US" altLang="ja-JP" sz="1600" b="1" u="none" strike="noStrike" dirty="0">
                          <a:effectLst/>
                        </a:rPr>
                        <a:t>3</a:t>
                      </a:r>
                      <a:r>
                        <a:rPr lang="ja-JP" altLang="en-US" sz="1600" b="1" u="none" strike="noStrike" dirty="0">
                          <a:effectLst/>
                        </a:rPr>
                        <a:t>月</a:t>
                      </a:r>
                      <a:r>
                        <a:rPr lang="en-US" altLang="ja-JP" sz="1600" b="1" u="none" strike="noStrike" dirty="0">
                          <a:effectLst/>
                        </a:rPr>
                        <a:t>17</a:t>
                      </a:r>
                      <a:r>
                        <a:rPr lang="ja-JP" altLang="en-US" sz="1600" b="1" u="none" strike="noStrike" dirty="0">
                          <a:effectLst/>
                        </a:rPr>
                        <a:t>日</a:t>
                      </a:r>
                      <a:endParaRPr lang="ja-JP" altLang="en-US" sz="1600" b="1" i="0" u="none" strike="noStrike" dirty="0">
                        <a:solidFill>
                          <a:srgbClr val="0000CC"/>
                        </a:solidFill>
                        <a:effectLst/>
                        <a:latin typeface="游ゴシック" panose="020B0400000000000000" pitchFamily="50" charset="-128"/>
                        <a:ea typeface="游ゴシック" panose="020B0400000000000000" pitchFamily="50" charset="-128"/>
                      </a:endParaRPr>
                    </a:p>
                  </a:txBody>
                  <a:tcPr marL="6297" marR="6297" marT="6297" marB="0" anchor="ctr"/>
                </a:tc>
                <a:tc>
                  <a:txBody>
                    <a:bodyPr/>
                    <a:lstStyle/>
                    <a:p>
                      <a:pPr algn="l" fontAlgn="ctr"/>
                      <a:r>
                        <a:rPr lang="ja-JP" altLang="en-US" sz="1600" b="1" u="none" strike="noStrike" dirty="0">
                          <a:effectLst/>
                        </a:rPr>
                        <a:t>〒</a:t>
                      </a:r>
                      <a:r>
                        <a:rPr lang="en-US" altLang="ja-JP" sz="1600" b="1" u="none" strike="noStrike" dirty="0">
                          <a:effectLst/>
                        </a:rPr>
                        <a:t>020-0033</a:t>
                      </a:r>
                      <a:r>
                        <a:rPr lang="ja-JP" altLang="en-US" sz="1600" b="1" u="none" strike="noStrike" dirty="0">
                          <a:effectLst/>
                        </a:rPr>
                        <a:t>　岩手県盛岡市盛岡駅前北通１－１０（橋市盛岡ビル５階）</a:t>
                      </a:r>
                      <a:br>
                        <a:rPr lang="ja-JP" altLang="en-US" sz="1600" b="1" u="none" strike="noStrike" dirty="0">
                          <a:effectLst/>
                        </a:rPr>
                      </a:br>
                      <a:r>
                        <a:rPr lang="ja-JP" altLang="en-US" sz="1600" b="1" u="none" strike="noStrike" dirty="0">
                          <a:effectLst/>
                        </a:rPr>
                        <a:t>東北農政局岩手県拠点　地方参事官室</a:t>
                      </a:r>
                      <a:br>
                        <a:rPr lang="ja-JP" altLang="en-US" sz="1600" b="1" u="none" strike="noStrike" dirty="0">
                          <a:effectLst/>
                        </a:rPr>
                      </a:br>
                      <a:r>
                        <a:rPr lang="ja-JP" altLang="en-US" sz="1600" b="1" u="none" strike="noStrike" dirty="0">
                          <a:effectLst/>
                        </a:rPr>
                        <a:t>行政専門員　永井田 智也　宛て</a:t>
                      </a:r>
                      <a:endParaRPr lang="ja-JP" altLang="en-US" sz="16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297" marR="6297" marT="6297" marB="0" anchor="ctr"/>
                </a:tc>
                <a:tc>
                  <a:txBody>
                    <a:bodyPr/>
                    <a:lstStyle/>
                    <a:p>
                      <a:pPr algn="ctr" fontAlgn="ctr"/>
                      <a:r>
                        <a:rPr lang="en-US" altLang="ja-JP" sz="1600" b="1" u="none" strike="noStrike" dirty="0">
                          <a:effectLst/>
                        </a:rPr>
                        <a:t>3</a:t>
                      </a:r>
                      <a:r>
                        <a:rPr lang="ja-JP" altLang="en-US" sz="1600" b="1" u="none" strike="noStrike" dirty="0">
                          <a:effectLst/>
                        </a:rPr>
                        <a:t>月</a:t>
                      </a:r>
                      <a:endParaRPr lang="en-US" altLang="ja-JP" sz="1600" b="1" u="none" strike="noStrike" dirty="0">
                        <a:effectLst/>
                      </a:endParaRPr>
                    </a:p>
                    <a:p>
                      <a:pPr algn="ctr" fontAlgn="ctr"/>
                      <a:r>
                        <a:rPr lang="en-US" altLang="ja-JP" sz="1600" b="1" u="none" strike="noStrike" dirty="0">
                          <a:effectLst/>
                        </a:rPr>
                        <a:t>16</a:t>
                      </a:r>
                      <a:r>
                        <a:rPr lang="ja-JP" altLang="en-US" sz="1600" b="1" u="none" strike="noStrike" dirty="0">
                          <a:effectLst/>
                        </a:rPr>
                        <a:t>日</a:t>
                      </a:r>
                      <a:endParaRPr lang="ja-JP" altLang="en-US" sz="1600" b="1" i="0" u="none" strike="noStrike" dirty="0">
                        <a:solidFill>
                          <a:srgbClr val="0000CC"/>
                        </a:solidFill>
                        <a:effectLst/>
                        <a:latin typeface="游ゴシック" panose="020B0400000000000000" pitchFamily="50" charset="-128"/>
                        <a:ea typeface="游ゴシック" panose="020B0400000000000000" pitchFamily="50" charset="-128"/>
                      </a:endParaRPr>
                    </a:p>
                  </a:txBody>
                  <a:tcPr marL="6297" marR="6297" marT="6297" marB="0" anchor="ctr"/>
                </a:tc>
                <a:extLst>
                  <a:ext uri="{0D108BD9-81ED-4DB2-BD59-A6C34878D82A}">
                    <a16:rowId xmlns:a16="http://schemas.microsoft.com/office/drawing/2014/main" val="3096585029"/>
                  </a:ext>
                </a:extLst>
              </a:tr>
              <a:tr h="1028794">
                <a:tc>
                  <a:txBody>
                    <a:bodyPr/>
                    <a:lstStyle/>
                    <a:p>
                      <a:pPr algn="ctr" fontAlgn="ctr"/>
                      <a:r>
                        <a:rPr lang="ja-JP" altLang="en-US" sz="1600" b="1" u="none" strike="noStrike" dirty="0">
                          <a:effectLst/>
                        </a:rPr>
                        <a:t>高内氏</a:t>
                      </a:r>
                      <a:endParaRPr lang="ja-JP" altLang="en-US" sz="16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297" marR="6297" marT="6297" marB="0" anchor="ctr"/>
                </a:tc>
                <a:tc>
                  <a:txBody>
                    <a:bodyPr/>
                    <a:lstStyle/>
                    <a:p>
                      <a:pPr algn="ctr" fontAlgn="ctr"/>
                      <a:r>
                        <a:rPr lang="ja-JP" altLang="en-US" sz="1600" b="1" u="none" strike="noStrike" dirty="0">
                          <a:effectLst/>
                        </a:rPr>
                        <a:t>未</a:t>
                      </a:r>
                      <a:endParaRPr lang="ja-JP" altLang="en-US" sz="16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297" marR="6297" marT="6297" marB="0" anchor="ctr"/>
                </a:tc>
                <a:tc>
                  <a:txBody>
                    <a:bodyPr/>
                    <a:lstStyle/>
                    <a:p>
                      <a:pPr algn="ctr" fontAlgn="ctr"/>
                      <a:r>
                        <a:rPr lang="ja-JP" altLang="en-US" sz="1600" b="1" u="none" strike="noStrike" dirty="0">
                          <a:effectLst/>
                        </a:rPr>
                        <a:t>令和</a:t>
                      </a:r>
                      <a:r>
                        <a:rPr lang="en-US" altLang="ja-JP" sz="1600" b="1" u="none" strike="noStrike" dirty="0">
                          <a:effectLst/>
                        </a:rPr>
                        <a:t>8</a:t>
                      </a:r>
                      <a:r>
                        <a:rPr lang="ja-JP" altLang="en-US" sz="1600" b="1" u="none" strike="noStrike" dirty="0">
                          <a:effectLst/>
                        </a:rPr>
                        <a:t>年</a:t>
                      </a:r>
                      <a:endParaRPr lang="en-US" altLang="ja-JP" sz="1600" b="1" u="none" strike="noStrike" dirty="0">
                        <a:effectLst/>
                      </a:endParaRPr>
                    </a:p>
                    <a:p>
                      <a:pPr algn="ctr" fontAlgn="ctr"/>
                      <a:r>
                        <a:rPr lang="en-US" altLang="ja-JP" sz="1600" b="1" u="none" strike="noStrike" dirty="0">
                          <a:effectLst/>
                        </a:rPr>
                        <a:t>2</a:t>
                      </a:r>
                      <a:r>
                        <a:rPr lang="ja-JP" altLang="en-US" sz="1600" b="1" u="none" strike="noStrike" dirty="0">
                          <a:effectLst/>
                        </a:rPr>
                        <a:t>月</a:t>
                      </a:r>
                      <a:r>
                        <a:rPr lang="en-US" altLang="ja-JP" sz="1600" b="1" u="none" strike="noStrike" dirty="0">
                          <a:effectLst/>
                        </a:rPr>
                        <a:t>27</a:t>
                      </a:r>
                      <a:r>
                        <a:rPr lang="ja-JP" altLang="en-US" sz="1600" b="1" u="none" strike="noStrike" dirty="0">
                          <a:effectLst/>
                        </a:rPr>
                        <a:t>日</a:t>
                      </a:r>
                      <a:endParaRPr lang="ja-JP" altLang="en-US" sz="1600" b="1" i="0" u="none" strike="noStrike" dirty="0">
                        <a:solidFill>
                          <a:srgbClr val="0000CC"/>
                        </a:solidFill>
                        <a:effectLst/>
                        <a:latin typeface="游ゴシック" panose="020B0400000000000000" pitchFamily="50" charset="-128"/>
                        <a:ea typeface="游ゴシック" panose="020B0400000000000000" pitchFamily="50" charset="-128"/>
                      </a:endParaRPr>
                    </a:p>
                  </a:txBody>
                  <a:tcPr marL="6297" marR="6297" marT="6297" marB="0" anchor="ctr"/>
                </a:tc>
                <a:tc>
                  <a:txBody>
                    <a:bodyPr/>
                    <a:lstStyle/>
                    <a:p>
                      <a:pPr algn="l" fontAlgn="ctr"/>
                      <a:r>
                        <a:rPr lang="ja-JP" altLang="en-US" sz="1600" b="1" u="none" strike="noStrike" dirty="0">
                          <a:effectLst/>
                        </a:rPr>
                        <a:t>〒</a:t>
                      </a:r>
                      <a:r>
                        <a:rPr lang="en-US" altLang="ja-JP" sz="1600" b="1" u="none" strike="noStrike" dirty="0">
                          <a:effectLst/>
                        </a:rPr>
                        <a:t>990-0023</a:t>
                      </a:r>
                      <a:r>
                        <a:rPr lang="ja-JP" altLang="en-US" sz="1600" b="1" u="none" strike="noStrike" dirty="0">
                          <a:effectLst/>
                        </a:rPr>
                        <a:t>　山形県山形市松波一丁目３</a:t>
                      </a:r>
                      <a:r>
                        <a:rPr lang="en-US" altLang="ja-JP" sz="1600" b="1" u="none" strike="noStrike" dirty="0">
                          <a:effectLst/>
                        </a:rPr>
                        <a:t>―</a:t>
                      </a:r>
                      <a:r>
                        <a:rPr lang="ja-JP" altLang="en-US" sz="1600" b="1" u="none" strike="noStrike" dirty="0">
                          <a:effectLst/>
                        </a:rPr>
                        <a:t>７</a:t>
                      </a:r>
                      <a:br>
                        <a:rPr lang="ja-JP" altLang="en-US" sz="1600" b="1" u="none" strike="noStrike" dirty="0">
                          <a:effectLst/>
                        </a:rPr>
                      </a:br>
                      <a:r>
                        <a:rPr lang="ja-JP" altLang="en-US" sz="1600" b="1" u="none" strike="noStrike" dirty="0">
                          <a:effectLst/>
                        </a:rPr>
                        <a:t>東北農政局山形県拠点　地方参事官室</a:t>
                      </a:r>
                      <a:br>
                        <a:rPr lang="ja-JP" altLang="en-US" sz="1600" b="1" u="none" strike="noStrike" dirty="0">
                          <a:effectLst/>
                        </a:rPr>
                      </a:br>
                      <a:r>
                        <a:rPr lang="ja-JP" altLang="en-US" sz="1600" b="1" u="none" strike="noStrike" dirty="0">
                          <a:effectLst/>
                        </a:rPr>
                        <a:t>農政業務管理官　佐藤 完治　宛て</a:t>
                      </a:r>
                      <a:endParaRPr lang="ja-JP" altLang="en-US" sz="16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297" marR="6297" marT="6297" marB="0" anchor="ctr"/>
                </a:tc>
                <a:tc>
                  <a:txBody>
                    <a:bodyPr/>
                    <a:lstStyle/>
                    <a:p>
                      <a:pPr algn="ctr" fontAlgn="ctr"/>
                      <a:r>
                        <a:rPr lang="en-US" altLang="ja-JP" sz="1600" b="1" u="none" strike="noStrike" dirty="0">
                          <a:effectLst/>
                        </a:rPr>
                        <a:t>3</a:t>
                      </a:r>
                      <a:r>
                        <a:rPr lang="ja-JP" altLang="en-US" sz="1600" b="1" u="none" strike="noStrike" dirty="0">
                          <a:effectLst/>
                        </a:rPr>
                        <a:t>月</a:t>
                      </a:r>
                      <a:endParaRPr lang="en-US" altLang="ja-JP" sz="1600" b="1" u="none" strike="noStrike" dirty="0">
                        <a:effectLst/>
                      </a:endParaRPr>
                    </a:p>
                    <a:p>
                      <a:pPr algn="ctr" fontAlgn="ctr"/>
                      <a:r>
                        <a:rPr lang="en-US" altLang="ja-JP" sz="1600" b="1" u="none" strike="noStrike" dirty="0">
                          <a:effectLst/>
                        </a:rPr>
                        <a:t>16</a:t>
                      </a:r>
                      <a:r>
                        <a:rPr lang="ja-JP" altLang="en-US" sz="1600" b="1" u="none" strike="noStrike" dirty="0">
                          <a:effectLst/>
                        </a:rPr>
                        <a:t>日</a:t>
                      </a:r>
                      <a:endParaRPr lang="ja-JP" altLang="en-US" sz="1600" b="1" i="0" u="none" strike="noStrike" dirty="0">
                        <a:solidFill>
                          <a:srgbClr val="0000CC"/>
                        </a:solidFill>
                        <a:effectLst/>
                        <a:latin typeface="游ゴシック" panose="020B0400000000000000" pitchFamily="50" charset="-128"/>
                        <a:ea typeface="游ゴシック" panose="020B0400000000000000" pitchFamily="50" charset="-128"/>
                      </a:endParaRPr>
                    </a:p>
                  </a:txBody>
                  <a:tcPr marL="6297" marR="6297" marT="6297" marB="0" anchor="ctr"/>
                </a:tc>
                <a:extLst>
                  <a:ext uri="{0D108BD9-81ED-4DB2-BD59-A6C34878D82A}">
                    <a16:rowId xmlns:a16="http://schemas.microsoft.com/office/drawing/2014/main" val="3919010299"/>
                  </a:ext>
                </a:extLst>
              </a:tr>
              <a:tr h="257199">
                <a:tc>
                  <a:txBody>
                    <a:bodyPr/>
                    <a:lstStyle/>
                    <a:p>
                      <a:pPr algn="ctr" fontAlgn="ctr"/>
                      <a:r>
                        <a:rPr lang="ja-JP" altLang="en-US" sz="1600" b="1" u="none" strike="noStrike">
                          <a:effectLst/>
                        </a:rPr>
                        <a:t>日辻氏</a:t>
                      </a:r>
                      <a:endParaRPr lang="ja-JP" altLang="en-US" sz="1600" b="1" i="0" u="none" strike="noStrike">
                        <a:solidFill>
                          <a:srgbClr val="000000"/>
                        </a:solidFill>
                        <a:effectLst/>
                        <a:latin typeface="游ゴシック" panose="020B0400000000000000" pitchFamily="50" charset="-128"/>
                        <a:ea typeface="游ゴシック" panose="020B0400000000000000" pitchFamily="50" charset="-128"/>
                      </a:endParaRPr>
                    </a:p>
                  </a:txBody>
                  <a:tcPr marL="6297" marR="6297" marT="6297" marB="0" anchor="ctr"/>
                </a:tc>
                <a:tc>
                  <a:txBody>
                    <a:bodyPr/>
                    <a:lstStyle/>
                    <a:p>
                      <a:pPr algn="ctr" fontAlgn="ctr"/>
                      <a:r>
                        <a:rPr lang="ja-JP" altLang="en-US" sz="1600" b="1" u="none" strike="noStrike">
                          <a:effectLst/>
                        </a:rPr>
                        <a:t>未</a:t>
                      </a:r>
                      <a:endParaRPr lang="ja-JP" altLang="en-US" sz="1600" b="1" i="0" u="none" strike="noStrike">
                        <a:solidFill>
                          <a:srgbClr val="000000"/>
                        </a:solidFill>
                        <a:effectLst/>
                        <a:latin typeface="游ゴシック" panose="020B0400000000000000" pitchFamily="50" charset="-128"/>
                        <a:ea typeface="游ゴシック" panose="020B0400000000000000" pitchFamily="50" charset="-128"/>
                      </a:endParaRPr>
                    </a:p>
                  </a:txBody>
                  <a:tcPr marL="6297" marR="6297" marT="6297" marB="0" anchor="ctr"/>
                </a:tc>
                <a:tc>
                  <a:txBody>
                    <a:bodyPr/>
                    <a:lstStyle/>
                    <a:p>
                      <a:pPr algn="ctr" fontAlgn="ctr"/>
                      <a:r>
                        <a:rPr lang="ja-JP" altLang="en-US" sz="1600" b="1" u="none" strike="noStrike" dirty="0">
                          <a:effectLst/>
                        </a:rPr>
                        <a:t>令和</a:t>
                      </a:r>
                      <a:r>
                        <a:rPr lang="en-US" altLang="ja-JP" sz="1600" b="1" u="none" strike="noStrike" dirty="0">
                          <a:effectLst/>
                        </a:rPr>
                        <a:t>8</a:t>
                      </a:r>
                      <a:r>
                        <a:rPr lang="ja-JP" altLang="en-US" sz="1600" b="1" u="none" strike="noStrike" dirty="0">
                          <a:effectLst/>
                        </a:rPr>
                        <a:t>年</a:t>
                      </a:r>
                      <a:endParaRPr lang="en-US" altLang="ja-JP" sz="1600" b="1" u="none" strike="noStrike" dirty="0">
                        <a:effectLst/>
                      </a:endParaRPr>
                    </a:p>
                    <a:p>
                      <a:pPr algn="ctr" fontAlgn="ctr"/>
                      <a:r>
                        <a:rPr lang="en-US" altLang="ja-JP" sz="1600" b="1" u="none" strike="noStrike" dirty="0">
                          <a:effectLst/>
                        </a:rPr>
                        <a:t>2</a:t>
                      </a:r>
                      <a:r>
                        <a:rPr lang="ja-JP" altLang="en-US" sz="1600" b="1" u="none" strike="noStrike" dirty="0">
                          <a:effectLst/>
                        </a:rPr>
                        <a:t>月</a:t>
                      </a:r>
                      <a:r>
                        <a:rPr lang="en-US" altLang="ja-JP" sz="1600" b="1" u="none" strike="noStrike" dirty="0">
                          <a:effectLst/>
                        </a:rPr>
                        <a:t>27</a:t>
                      </a:r>
                      <a:r>
                        <a:rPr lang="ja-JP" altLang="en-US" sz="1600" b="1" u="none" strike="noStrike" dirty="0">
                          <a:effectLst/>
                        </a:rPr>
                        <a:t>日</a:t>
                      </a:r>
                      <a:endParaRPr lang="ja-JP" altLang="en-US" sz="1600" b="1" i="0" u="none" strike="noStrike" dirty="0">
                        <a:solidFill>
                          <a:srgbClr val="0000CC"/>
                        </a:solidFill>
                        <a:effectLst/>
                        <a:latin typeface="游ゴシック" panose="020B0400000000000000" pitchFamily="50" charset="-128"/>
                        <a:ea typeface="游ゴシック" panose="020B0400000000000000" pitchFamily="50" charset="-128"/>
                      </a:endParaRPr>
                    </a:p>
                  </a:txBody>
                  <a:tcPr marL="6297" marR="6297" marT="6297" marB="0" anchor="ctr"/>
                </a:tc>
                <a:tc>
                  <a:txBody>
                    <a:bodyPr/>
                    <a:lstStyle/>
                    <a:p>
                      <a:pPr algn="l" fontAlgn="ctr"/>
                      <a:r>
                        <a:rPr lang="ja-JP" altLang="en-US" sz="1600" b="1" u="none" strike="noStrike" dirty="0">
                          <a:effectLst/>
                        </a:rPr>
                        <a:t>未</a:t>
                      </a:r>
                      <a:endParaRPr lang="ja-JP" altLang="en-US" sz="16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297" marR="6297" marT="6297" marB="0" anchor="ctr"/>
                </a:tc>
                <a:tc>
                  <a:txBody>
                    <a:bodyPr/>
                    <a:lstStyle/>
                    <a:p>
                      <a:pPr algn="ctr" fontAlgn="ctr"/>
                      <a:r>
                        <a:rPr lang="ja-JP" altLang="en-US" sz="1600" b="1" u="none" strike="noStrike" dirty="0">
                          <a:effectLst/>
                        </a:rPr>
                        <a:t>未</a:t>
                      </a:r>
                      <a:endParaRPr lang="ja-JP" altLang="en-US" sz="1600" b="1" i="0" u="none" strike="noStrike" dirty="0">
                        <a:solidFill>
                          <a:srgbClr val="0000CC"/>
                        </a:solidFill>
                        <a:effectLst/>
                        <a:latin typeface="游ゴシック" panose="020B0400000000000000" pitchFamily="50" charset="-128"/>
                        <a:ea typeface="游ゴシック" panose="020B0400000000000000" pitchFamily="50" charset="-128"/>
                      </a:endParaRPr>
                    </a:p>
                  </a:txBody>
                  <a:tcPr marL="6297" marR="6297" marT="6297" marB="0" anchor="ctr"/>
                </a:tc>
                <a:extLst>
                  <a:ext uri="{0D108BD9-81ED-4DB2-BD59-A6C34878D82A}">
                    <a16:rowId xmlns:a16="http://schemas.microsoft.com/office/drawing/2014/main" val="824840997"/>
                  </a:ext>
                </a:extLst>
              </a:tr>
              <a:tr h="1285994">
                <a:tc>
                  <a:txBody>
                    <a:bodyPr/>
                    <a:lstStyle/>
                    <a:p>
                      <a:pPr algn="ctr" fontAlgn="ctr"/>
                      <a:r>
                        <a:rPr lang="ja-JP" altLang="en-US" sz="1600" b="1" u="none" strike="noStrike">
                          <a:effectLst/>
                        </a:rPr>
                        <a:t>小玉氏</a:t>
                      </a:r>
                      <a:br>
                        <a:rPr lang="ja-JP" altLang="en-US" sz="1600" b="1" u="none" strike="noStrike">
                          <a:effectLst/>
                        </a:rPr>
                      </a:br>
                      <a:r>
                        <a:rPr lang="ja-JP" altLang="en-US" sz="1600" b="1" u="none" strike="noStrike">
                          <a:effectLst/>
                        </a:rPr>
                        <a:t>山内氏</a:t>
                      </a:r>
                      <a:br>
                        <a:rPr lang="ja-JP" altLang="en-US" sz="1600" b="1" u="none" strike="noStrike">
                          <a:effectLst/>
                        </a:rPr>
                      </a:br>
                      <a:r>
                        <a:rPr lang="ja-JP" altLang="en-US" sz="1600" b="1" u="none" strike="noStrike">
                          <a:effectLst/>
                        </a:rPr>
                        <a:t>黒木氏</a:t>
                      </a:r>
                      <a:br>
                        <a:rPr lang="ja-JP" altLang="en-US" sz="1600" b="1" u="none" strike="noStrike">
                          <a:effectLst/>
                        </a:rPr>
                      </a:br>
                      <a:r>
                        <a:rPr lang="ja-JP" altLang="en-US" sz="1600" b="1" u="none" strike="noStrike">
                          <a:effectLst/>
                        </a:rPr>
                        <a:t>エムケイ</a:t>
                      </a:r>
                      <a:br>
                        <a:rPr lang="ja-JP" altLang="en-US" sz="1600" b="1" u="none" strike="noStrike">
                          <a:effectLst/>
                        </a:rPr>
                      </a:br>
                      <a:r>
                        <a:rPr lang="ja-JP" altLang="en-US" sz="1600" b="1" u="none" strike="noStrike">
                          <a:effectLst/>
                        </a:rPr>
                        <a:t>有村氏</a:t>
                      </a:r>
                      <a:endParaRPr lang="ja-JP" altLang="en-US" sz="1600" b="1" i="0" u="none" strike="noStrike">
                        <a:solidFill>
                          <a:srgbClr val="000000"/>
                        </a:solidFill>
                        <a:effectLst/>
                        <a:latin typeface="游ゴシック" panose="020B0400000000000000" pitchFamily="50" charset="-128"/>
                        <a:ea typeface="游ゴシック" panose="020B0400000000000000" pitchFamily="50" charset="-128"/>
                      </a:endParaRPr>
                    </a:p>
                  </a:txBody>
                  <a:tcPr marL="6297" marR="6297" marT="6297" marB="0" anchor="ctr"/>
                </a:tc>
                <a:tc>
                  <a:txBody>
                    <a:bodyPr/>
                    <a:lstStyle/>
                    <a:p>
                      <a:pPr algn="ctr" fontAlgn="ctr"/>
                      <a:r>
                        <a:rPr lang="ja-JP" altLang="en-US" sz="1600" b="1" u="none" strike="noStrike" dirty="0">
                          <a:effectLst/>
                        </a:rPr>
                        <a:t>令和</a:t>
                      </a:r>
                      <a:r>
                        <a:rPr lang="en-US" altLang="ja-JP" sz="1600" b="1" u="none" strike="noStrike" dirty="0">
                          <a:effectLst/>
                        </a:rPr>
                        <a:t>8</a:t>
                      </a:r>
                      <a:r>
                        <a:rPr lang="ja-JP" altLang="en-US" sz="1600" b="1" u="none" strike="noStrike" dirty="0">
                          <a:effectLst/>
                        </a:rPr>
                        <a:t>年</a:t>
                      </a:r>
                      <a:br>
                        <a:rPr lang="en-US" altLang="ja-JP" sz="1600" b="1" u="none" strike="noStrike" dirty="0">
                          <a:effectLst/>
                        </a:rPr>
                      </a:br>
                      <a:r>
                        <a:rPr lang="en-US" altLang="ja-JP" sz="1600" b="1" u="none" strike="noStrike" dirty="0">
                          <a:effectLst/>
                        </a:rPr>
                        <a:t>3</a:t>
                      </a:r>
                      <a:r>
                        <a:rPr lang="ja-JP" altLang="en-US" sz="1600" b="1" u="none" strike="noStrike" dirty="0">
                          <a:effectLst/>
                        </a:rPr>
                        <a:t>月</a:t>
                      </a:r>
                      <a:r>
                        <a:rPr lang="en-US" altLang="ja-JP" sz="1600" b="1" u="none" strike="noStrike" dirty="0">
                          <a:effectLst/>
                        </a:rPr>
                        <a:t>27</a:t>
                      </a:r>
                      <a:r>
                        <a:rPr lang="ja-JP" altLang="en-US" sz="1600" b="1" u="none" strike="noStrike" dirty="0">
                          <a:effectLst/>
                        </a:rPr>
                        <a:t>日</a:t>
                      </a:r>
                      <a:endParaRPr lang="ja-JP" altLang="en-US" sz="16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297" marR="6297" marT="6297" marB="0" anchor="ctr"/>
                </a:tc>
                <a:tc>
                  <a:txBody>
                    <a:bodyPr/>
                    <a:lstStyle/>
                    <a:p>
                      <a:pPr algn="ctr" fontAlgn="ctr"/>
                      <a:r>
                        <a:rPr lang="ja-JP" altLang="en-US" sz="1600" b="1" u="none" strike="noStrike" dirty="0">
                          <a:effectLst/>
                        </a:rPr>
                        <a:t>令和</a:t>
                      </a:r>
                      <a:r>
                        <a:rPr lang="en-US" altLang="ja-JP" sz="1600" b="1" u="none" strike="noStrike" dirty="0">
                          <a:effectLst/>
                        </a:rPr>
                        <a:t>8</a:t>
                      </a:r>
                      <a:r>
                        <a:rPr lang="ja-JP" altLang="en-US" sz="1600" b="1" u="none" strike="noStrike" dirty="0">
                          <a:effectLst/>
                        </a:rPr>
                        <a:t>年</a:t>
                      </a:r>
                      <a:endParaRPr lang="en-US" altLang="ja-JP" sz="1600" b="1" u="none" strike="noStrike" dirty="0">
                        <a:effectLst/>
                      </a:endParaRPr>
                    </a:p>
                    <a:p>
                      <a:pPr algn="ctr" fontAlgn="ctr"/>
                      <a:r>
                        <a:rPr lang="en-US" altLang="ja-JP" sz="1600" b="1" u="none" strike="noStrike" dirty="0">
                          <a:effectLst/>
                        </a:rPr>
                        <a:t>3</a:t>
                      </a:r>
                      <a:r>
                        <a:rPr lang="ja-JP" altLang="en-US" sz="1600" b="1" u="none" strike="noStrike" dirty="0">
                          <a:effectLst/>
                        </a:rPr>
                        <a:t>月</a:t>
                      </a:r>
                      <a:r>
                        <a:rPr lang="en-US" altLang="ja-JP" sz="1600" b="1" u="none" strike="noStrike" dirty="0">
                          <a:effectLst/>
                        </a:rPr>
                        <a:t>27</a:t>
                      </a:r>
                      <a:r>
                        <a:rPr lang="ja-JP" altLang="en-US" sz="1600" b="1" u="none" strike="noStrike" dirty="0">
                          <a:effectLst/>
                        </a:rPr>
                        <a:t>日</a:t>
                      </a:r>
                      <a:endParaRPr lang="ja-JP" altLang="en-US" sz="1600" b="1" i="0" u="none" strike="noStrike" dirty="0">
                        <a:solidFill>
                          <a:srgbClr val="0000CC"/>
                        </a:solidFill>
                        <a:effectLst/>
                        <a:latin typeface="游ゴシック" panose="020B0400000000000000" pitchFamily="50" charset="-128"/>
                        <a:ea typeface="游ゴシック" panose="020B0400000000000000" pitchFamily="50" charset="-128"/>
                      </a:endParaRPr>
                    </a:p>
                  </a:txBody>
                  <a:tcPr marL="6297" marR="6297" marT="6297" marB="0" anchor="ctr"/>
                </a:tc>
                <a:tc>
                  <a:txBody>
                    <a:bodyPr/>
                    <a:lstStyle/>
                    <a:p>
                      <a:pPr algn="l" fontAlgn="ctr"/>
                      <a:r>
                        <a:rPr lang="zh-TW" altLang="en-US" sz="1600" b="1" u="none" strike="noStrike" dirty="0">
                          <a:effectLst/>
                        </a:rPr>
                        <a:t>宮崎県拠点（宮崎市老松</a:t>
                      </a:r>
                      <a:r>
                        <a:rPr lang="en-US" altLang="zh-TW" sz="1600" b="1" u="none" strike="noStrike" dirty="0">
                          <a:effectLst/>
                        </a:rPr>
                        <a:t>2</a:t>
                      </a:r>
                      <a:r>
                        <a:rPr lang="zh-TW" altLang="en-US" sz="1600" b="1" u="none" strike="noStrike" dirty="0">
                          <a:effectLst/>
                        </a:rPr>
                        <a:t>丁目</a:t>
                      </a:r>
                      <a:r>
                        <a:rPr lang="en-US" altLang="zh-TW" sz="1600" b="1" u="none" strike="noStrike" dirty="0">
                          <a:effectLst/>
                        </a:rPr>
                        <a:t>3</a:t>
                      </a:r>
                      <a:r>
                        <a:rPr lang="zh-TW" altLang="en-US" sz="1600" b="1" u="none" strike="noStrike" dirty="0">
                          <a:effectLst/>
                        </a:rPr>
                        <a:t>番</a:t>
                      </a:r>
                      <a:r>
                        <a:rPr lang="en-US" altLang="zh-TW" sz="1600" b="1" u="none" strike="noStrike" dirty="0">
                          <a:effectLst/>
                        </a:rPr>
                        <a:t>17</a:t>
                      </a:r>
                      <a:r>
                        <a:rPr lang="zh-TW" altLang="en-US" sz="1600" b="1" u="none" strike="noStrike" dirty="0">
                          <a:effectLst/>
                        </a:rPr>
                        <a:t>号）</a:t>
                      </a:r>
                      <a:br>
                        <a:rPr lang="zh-TW" altLang="en-US" sz="1600" b="1" u="none" strike="noStrike" dirty="0">
                          <a:effectLst/>
                        </a:rPr>
                      </a:br>
                      <a:r>
                        <a:rPr lang="en-US" altLang="zh-TW" sz="1600" b="1" u="none" strike="noStrike" dirty="0">
                          <a:effectLst/>
                        </a:rPr>
                        <a:t>※</a:t>
                      </a:r>
                      <a:r>
                        <a:rPr lang="zh-TW" altLang="en-US" sz="1600" b="1" u="none" strike="noStrike" dirty="0">
                          <a:effectLst/>
                        </a:rPr>
                        <a:t>宛先確認中</a:t>
                      </a:r>
                      <a:endParaRPr lang="zh-TW" altLang="en-US" sz="16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297" marR="6297" marT="6297" marB="0" anchor="ctr"/>
                </a:tc>
                <a:tc>
                  <a:txBody>
                    <a:bodyPr/>
                    <a:lstStyle/>
                    <a:p>
                      <a:pPr algn="ctr" fontAlgn="ctr"/>
                      <a:r>
                        <a:rPr lang="en-US" altLang="ja-JP" sz="1600" b="1" u="none" strike="noStrike" dirty="0">
                          <a:effectLst/>
                        </a:rPr>
                        <a:t>3</a:t>
                      </a:r>
                      <a:r>
                        <a:rPr lang="ja-JP" altLang="en-US" sz="1600" b="1" u="none" strike="noStrike" dirty="0">
                          <a:effectLst/>
                        </a:rPr>
                        <a:t>月</a:t>
                      </a:r>
                      <a:endParaRPr lang="en-US" altLang="ja-JP" sz="1600" b="1" u="none" strike="noStrike" dirty="0">
                        <a:effectLst/>
                      </a:endParaRPr>
                    </a:p>
                    <a:p>
                      <a:pPr algn="ctr" fontAlgn="ctr"/>
                      <a:r>
                        <a:rPr lang="en-US" altLang="ja-JP" sz="1600" b="1" u="none" strike="noStrike" dirty="0">
                          <a:effectLst/>
                        </a:rPr>
                        <a:t>23</a:t>
                      </a:r>
                      <a:r>
                        <a:rPr lang="ja-JP" altLang="en-US" sz="1600" b="1" u="none" strike="noStrike" dirty="0">
                          <a:effectLst/>
                        </a:rPr>
                        <a:t>日</a:t>
                      </a:r>
                      <a:endParaRPr lang="ja-JP" altLang="en-US" sz="1600" b="1" i="0" u="none" strike="noStrike" dirty="0">
                        <a:solidFill>
                          <a:srgbClr val="0000CC"/>
                        </a:solidFill>
                        <a:effectLst/>
                        <a:latin typeface="游ゴシック" panose="020B0400000000000000" pitchFamily="50" charset="-128"/>
                        <a:ea typeface="游ゴシック" panose="020B0400000000000000" pitchFamily="50" charset="-128"/>
                      </a:endParaRPr>
                    </a:p>
                  </a:txBody>
                  <a:tcPr marL="6297" marR="6297" marT="6297" marB="0" anchor="ctr"/>
                </a:tc>
                <a:extLst>
                  <a:ext uri="{0D108BD9-81ED-4DB2-BD59-A6C34878D82A}">
                    <a16:rowId xmlns:a16="http://schemas.microsoft.com/office/drawing/2014/main" val="1978806475"/>
                  </a:ext>
                </a:extLst>
              </a:tr>
              <a:tr h="514398">
                <a:tc>
                  <a:txBody>
                    <a:bodyPr/>
                    <a:lstStyle/>
                    <a:p>
                      <a:pPr algn="ctr" fontAlgn="ctr"/>
                      <a:r>
                        <a:rPr lang="ja-JP" altLang="en-US" sz="1600" b="1" u="none" strike="noStrike">
                          <a:effectLst/>
                        </a:rPr>
                        <a:t>池田氏</a:t>
                      </a:r>
                      <a:endParaRPr lang="ja-JP" altLang="en-US" sz="1600" b="1" i="0" u="none" strike="noStrike">
                        <a:solidFill>
                          <a:srgbClr val="000000"/>
                        </a:solidFill>
                        <a:effectLst/>
                        <a:latin typeface="游ゴシック" panose="020B0400000000000000" pitchFamily="50" charset="-128"/>
                        <a:ea typeface="游ゴシック" panose="020B0400000000000000" pitchFamily="50" charset="-128"/>
                      </a:endParaRPr>
                    </a:p>
                  </a:txBody>
                  <a:tcPr marL="6297" marR="6297" marT="6297" marB="0" anchor="ctr"/>
                </a:tc>
                <a:tc>
                  <a:txBody>
                    <a:bodyPr/>
                    <a:lstStyle/>
                    <a:p>
                      <a:pPr algn="ctr" fontAlgn="ctr"/>
                      <a:r>
                        <a:rPr lang="ja-JP" altLang="en-US" sz="1600" b="1" u="none" strike="noStrike" dirty="0">
                          <a:effectLst/>
                        </a:rPr>
                        <a:t>令和</a:t>
                      </a:r>
                      <a:r>
                        <a:rPr lang="en-US" altLang="ja-JP" sz="1600" b="1" u="none" strike="noStrike" dirty="0">
                          <a:effectLst/>
                        </a:rPr>
                        <a:t>8</a:t>
                      </a:r>
                      <a:r>
                        <a:rPr lang="ja-JP" altLang="en-US" sz="1600" b="1" u="none" strike="noStrike" dirty="0">
                          <a:effectLst/>
                        </a:rPr>
                        <a:t>年</a:t>
                      </a:r>
                      <a:endParaRPr lang="en-US" altLang="ja-JP" sz="1600" b="1" u="none" strike="noStrike" dirty="0">
                        <a:effectLst/>
                      </a:endParaRPr>
                    </a:p>
                    <a:p>
                      <a:pPr algn="ctr" fontAlgn="ctr"/>
                      <a:r>
                        <a:rPr lang="en-US" altLang="ja-JP" sz="1600" b="1" u="none" strike="noStrike" dirty="0">
                          <a:effectLst/>
                        </a:rPr>
                        <a:t>3</a:t>
                      </a:r>
                      <a:r>
                        <a:rPr lang="ja-JP" altLang="en-US" sz="1600" b="1" u="none" strike="noStrike" dirty="0">
                          <a:effectLst/>
                        </a:rPr>
                        <a:t>月</a:t>
                      </a:r>
                      <a:r>
                        <a:rPr lang="en-US" altLang="ja-JP" sz="1600" b="1" u="none" strike="noStrike" dirty="0">
                          <a:effectLst/>
                        </a:rPr>
                        <a:t>19</a:t>
                      </a:r>
                      <a:r>
                        <a:rPr lang="ja-JP" altLang="en-US" sz="1600" b="1" u="none" strike="noStrike" dirty="0">
                          <a:effectLst/>
                        </a:rPr>
                        <a:t>日</a:t>
                      </a:r>
                      <a:endParaRPr lang="ja-JP" altLang="en-US" sz="16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297" marR="6297" marT="6297" marB="0" anchor="ctr"/>
                </a:tc>
                <a:tc>
                  <a:txBody>
                    <a:bodyPr/>
                    <a:lstStyle/>
                    <a:p>
                      <a:pPr algn="ctr" fontAlgn="ctr"/>
                      <a:r>
                        <a:rPr lang="ja-JP" altLang="en-US" sz="1600" b="1" u="none" strike="noStrike" dirty="0">
                          <a:effectLst/>
                        </a:rPr>
                        <a:t>令和</a:t>
                      </a:r>
                      <a:r>
                        <a:rPr lang="en-US" altLang="ja-JP" sz="1600" b="1" u="none" strike="noStrike" dirty="0">
                          <a:effectLst/>
                        </a:rPr>
                        <a:t>8</a:t>
                      </a:r>
                      <a:r>
                        <a:rPr lang="ja-JP" altLang="en-US" sz="1600" b="1" u="none" strike="noStrike" dirty="0">
                          <a:effectLst/>
                        </a:rPr>
                        <a:t>年</a:t>
                      </a:r>
                      <a:endParaRPr lang="en-US" altLang="ja-JP" sz="1600" b="1" u="none" strike="noStrike" dirty="0">
                        <a:effectLst/>
                      </a:endParaRPr>
                    </a:p>
                    <a:p>
                      <a:pPr algn="ctr" fontAlgn="ctr"/>
                      <a:r>
                        <a:rPr lang="en-US" altLang="ja-JP" sz="1600" b="1" u="none" strike="noStrike" dirty="0">
                          <a:effectLst/>
                        </a:rPr>
                        <a:t>3</a:t>
                      </a:r>
                      <a:r>
                        <a:rPr lang="ja-JP" altLang="en-US" sz="1600" b="1" u="none" strike="noStrike" dirty="0">
                          <a:effectLst/>
                        </a:rPr>
                        <a:t>月</a:t>
                      </a:r>
                      <a:r>
                        <a:rPr lang="en-US" altLang="ja-JP" sz="1600" b="1" u="none" strike="noStrike" dirty="0">
                          <a:effectLst/>
                        </a:rPr>
                        <a:t>19</a:t>
                      </a:r>
                      <a:r>
                        <a:rPr lang="ja-JP" altLang="en-US" sz="1600" b="1" u="none" strike="noStrike" dirty="0">
                          <a:effectLst/>
                        </a:rPr>
                        <a:t>日</a:t>
                      </a:r>
                      <a:endParaRPr lang="ja-JP" altLang="en-US" sz="1600" b="1" i="0" u="none" strike="noStrike" dirty="0">
                        <a:solidFill>
                          <a:srgbClr val="0000CC"/>
                        </a:solidFill>
                        <a:effectLst/>
                        <a:latin typeface="游ゴシック" panose="020B0400000000000000" pitchFamily="50" charset="-128"/>
                        <a:ea typeface="游ゴシック" panose="020B0400000000000000" pitchFamily="50" charset="-128"/>
                      </a:endParaRPr>
                    </a:p>
                  </a:txBody>
                  <a:tcPr marL="6297" marR="6297" marT="6297" marB="0" anchor="ctr"/>
                </a:tc>
                <a:tc>
                  <a:txBody>
                    <a:bodyPr/>
                    <a:lstStyle/>
                    <a:p>
                      <a:pPr algn="l" fontAlgn="ctr"/>
                      <a:r>
                        <a:rPr lang="ja-JP" altLang="en-US" sz="1600" b="1" u="none" strike="noStrike" dirty="0">
                          <a:effectLst/>
                        </a:rPr>
                        <a:t>山口市中河原町</a:t>
                      </a:r>
                      <a:r>
                        <a:rPr lang="en-US" altLang="ja-JP" sz="1600" b="1" u="none" strike="noStrike" dirty="0">
                          <a:effectLst/>
                        </a:rPr>
                        <a:t>6-16</a:t>
                      </a:r>
                      <a:r>
                        <a:rPr lang="ja-JP" altLang="en-US" sz="1600" b="1" u="none" strike="noStrike" dirty="0">
                          <a:effectLst/>
                        </a:rPr>
                        <a:t>山口地方合同庁舎</a:t>
                      </a:r>
                      <a:r>
                        <a:rPr lang="en-US" altLang="ja-JP" sz="1600" b="1" u="none" strike="noStrike" dirty="0">
                          <a:effectLst/>
                        </a:rPr>
                        <a:t>1</a:t>
                      </a:r>
                      <a:r>
                        <a:rPr lang="ja-JP" altLang="en-US" sz="1600" b="1" u="none" strike="noStrike" dirty="0">
                          <a:effectLst/>
                        </a:rPr>
                        <a:t>号館</a:t>
                      </a:r>
                      <a:r>
                        <a:rPr lang="en-US" altLang="ja-JP" sz="1600" b="1" u="none" strike="noStrike" dirty="0">
                          <a:effectLst/>
                        </a:rPr>
                        <a:t>3</a:t>
                      </a:r>
                      <a:r>
                        <a:rPr lang="ja-JP" altLang="en-US" sz="1600" b="1" u="none" strike="noStrike" dirty="0">
                          <a:effectLst/>
                        </a:rPr>
                        <a:t>階</a:t>
                      </a:r>
                      <a:endParaRPr lang="en-US" altLang="ja-JP" sz="1600" b="1" u="none" strike="noStrike" dirty="0">
                        <a:effectLst/>
                      </a:endParaRPr>
                    </a:p>
                    <a:p>
                      <a:pPr algn="l" fontAlgn="ctr"/>
                      <a:r>
                        <a:rPr lang="ja-JP" altLang="en-US" sz="1600" b="1" u="none" strike="noStrike" dirty="0">
                          <a:effectLst/>
                        </a:rPr>
                        <a:t>山口県拠点地方参事官室　柴田　宛て</a:t>
                      </a:r>
                      <a:endParaRPr lang="ja-JP" altLang="en-US" sz="16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297" marR="6297" marT="6297" marB="0" anchor="ctr"/>
                </a:tc>
                <a:tc>
                  <a:txBody>
                    <a:bodyPr/>
                    <a:lstStyle/>
                    <a:p>
                      <a:pPr algn="ctr" fontAlgn="ctr"/>
                      <a:r>
                        <a:rPr lang="en-US" altLang="ja-JP" sz="1600" b="1" u="none" strike="noStrike" dirty="0">
                          <a:effectLst/>
                        </a:rPr>
                        <a:t>3</a:t>
                      </a:r>
                      <a:r>
                        <a:rPr lang="ja-JP" altLang="en-US" sz="1600" b="1" u="none" strike="noStrike" dirty="0">
                          <a:effectLst/>
                        </a:rPr>
                        <a:t>月</a:t>
                      </a:r>
                      <a:endParaRPr lang="en-US" altLang="ja-JP" sz="1600" b="1" u="none" strike="noStrike" dirty="0">
                        <a:effectLst/>
                      </a:endParaRPr>
                    </a:p>
                    <a:p>
                      <a:pPr algn="ctr" fontAlgn="ctr"/>
                      <a:r>
                        <a:rPr lang="en-US" altLang="ja-JP" sz="1600" b="1" u="none" strike="noStrike" dirty="0">
                          <a:effectLst/>
                        </a:rPr>
                        <a:t>16</a:t>
                      </a:r>
                      <a:r>
                        <a:rPr lang="ja-JP" altLang="en-US" sz="1600" b="1" u="none" strike="noStrike" dirty="0">
                          <a:effectLst/>
                        </a:rPr>
                        <a:t>日</a:t>
                      </a:r>
                      <a:endParaRPr lang="ja-JP" altLang="en-US" sz="1600" b="1" i="0" u="none" strike="noStrike" dirty="0">
                        <a:solidFill>
                          <a:srgbClr val="0000CC"/>
                        </a:solidFill>
                        <a:effectLst/>
                        <a:latin typeface="游ゴシック" panose="020B0400000000000000" pitchFamily="50" charset="-128"/>
                        <a:ea typeface="游ゴシック" panose="020B0400000000000000" pitchFamily="50" charset="-128"/>
                      </a:endParaRPr>
                    </a:p>
                  </a:txBody>
                  <a:tcPr marL="6297" marR="6297" marT="6297" marB="0" anchor="ctr"/>
                </a:tc>
                <a:extLst>
                  <a:ext uri="{0D108BD9-81ED-4DB2-BD59-A6C34878D82A}">
                    <a16:rowId xmlns:a16="http://schemas.microsoft.com/office/drawing/2014/main" val="2473653815"/>
                  </a:ext>
                </a:extLst>
              </a:tr>
              <a:tr h="522971">
                <a:tc>
                  <a:txBody>
                    <a:bodyPr/>
                    <a:lstStyle/>
                    <a:p>
                      <a:pPr algn="ctr" fontAlgn="ctr"/>
                      <a:r>
                        <a:rPr lang="ja-JP" altLang="en-US" sz="1600" b="1" u="none" strike="noStrike">
                          <a:effectLst/>
                        </a:rPr>
                        <a:t>福井氏</a:t>
                      </a:r>
                      <a:br>
                        <a:rPr lang="ja-JP" altLang="en-US" sz="1600" b="1" u="none" strike="noStrike">
                          <a:effectLst/>
                        </a:rPr>
                      </a:br>
                      <a:r>
                        <a:rPr lang="ja-JP" altLang="en-US" sz="1600" b="1" u="none" strike="noStrike">
                          <a:effectLst/>
                        </a:rPr>
                        <a:t>久保氏</a:t>
                      </a:r>
                      <a:endParaRPr lang="ja-JP" altLang="en-US" sz="1600" b="1" i="0" u="none" strike="noStrike">
                        <a:solidFill>
                          <a:srgbClr val="000000"/>
                        </a:solidFill>
                        <a:effectLst/>
                        <a:latin typeface="游ゴシック" panose="020B0400000000000000" pitchFamily="50" charset="-128"/>
                        <a:ea typeface="游ゴシック" panose="020B0400000000000000" pitchFamily="50" charset="-128"/>
                      </a:endParaRPr>
                    </a:p>
                  </a:txBody>
                  <a:tcPr marL="6297" marR="6297" marT="6297" marB="0" anchor="ctr"/>
                </a:tc>
                <a:tc>
                  <a:txBody>
                    <a:bodyPr/>
                    <a:lstStyle/>
                    <a:p>
                      <a:pPr algn="ctr" fontAlgn="ctr"/>
                      <a:r>
                        <a:rPr lang="ja-JP" altLang="en-US" sz="1600" b="1" u="none" strike="noStrike" dirty="0">
                          <a:effectLst/>
                        </a:rPr>
                        <a:t>令和</a:t>
                      </a:r>
                      <a:r>
                        <a:rPr lang="en-US" altLang="ja-JP" sz="1600" b="1" u="none" strike="noStrike" dirty="0">
                          <a:effectLst/>
                        </a:rPr>
                        <a:t>8</a:t>
                      </a:r>
                      <a:r>
                        <a:rPr lang="ja-JP" altLang="en-US" sz="1600" b="1" u="none" strike="noStrike" dirty="0">
                          <a:effectLst/>
                        </a:rPr>
                        <a:t>年</a:t>
                      </a:r>
                      <a:endParaRPr lang="en-US" altLang="ja-JP" sz="1600" b="1" u="none" strike="noStrike" dirty="0">
                        <a:effectLst/>
                      </a:endParaRPr>
                    </a:p>
                    <a:p>
                      <a:pPr algn="ctr" fontAlgn="ctr"/>
                      <a:r>
                        <a:rPr lang="en-US" altLang="ja-JP" sz="1600" b="1" u="none" strike="noStrike" dirty="0">
                          <a:effectLst/>
                        </a:rPr>
                        <a:t>3</a:t>
                      </a:r>
                      <a:r>
                        <a:rPr lang="ja-JP" altLang="en-US" sz="1600" b="1" u="none" strike="noStrike" dirty="0">
                          <a:effectLst/>
                        </a:rPr>
                        <a:t>月</a:t>
                      </a:r>
                      <a:r>
                        <a:rPr lang="en-US" altLang="ja-JP" sz="1600" b="1" u="none" strike="noStrike" dirty="0">
                          <a:effectLst/>
                        </a:rPr>
                        <a:t>24</a:t>
                      </a:r>
                      <a:r>
                        <a:rPr lang="ja-JP" altLang="en-US" sz="1600" b="1" u="none" strike="noStrike" dirty="0">
                          <a:effectLst/>
                        </a:rPr>
                        <a:t>日</a:t>
                      </a:r>
                      <a:endParaRPr lang="ja-JP" altLang="en-US" sz="16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297" marR="6297" marT="6297" marB="0" anchor="ctr"/>
                </a:tc>
                <a:tc>
                  <a:txBody>
                    <a:bodyPr/>
                    <a:lstStyle/>
                    <a:p>
                      <a:pPr algn="ctr" fontAlgn="ctr"/>
                      <a:r>
                        <a:rPr lang="ja-JP" altLang="en-US" sz="1600" b="1" u="none" strike="noStrike" dirty="0">
                          <a:effectLst/>
                        </a:rPr>
                        <a:t>令和</a:t>
                      </a:r>
                      <a:r>
                        <a:rPr lang="en-US" altLang="ja-JP" sz="1600" b="1" u="none" strike="noStrike" dirty="0">
                          <a:effectLst/>
                        </a:rPr>
                        <a:t>8</a:t>
                      </a:r>
                      <a:r>
                        <a:rPr lang="ja-JP" altLang="en-US" sz="1600" b="1" u="none" strike="noStrike" dirty="0">
                          <a:effectLst/>
                        </a:rPr>
                        <a:t>年</a:t>
                      </a:r>
                      <a:endParaRPr lang="en-US" altLang="ja-JP" sz="1600" b="1" u="none" strike="noStrike" dirty="0">
                        <a:effectLst/>
                      </a:endParaRPr>
                    </a:p>
                    <a:p>
                      <a:pPr algn="ctr" fontAlgn="ctr"/>
                      <a:r>
                        <a:rPr lang="en-US" altLang="ja-JP" sz="1600" b="1" u="none" strike="noStrike" dirty="0">
                          <a:effectLst/>
                        </a:rPr>
                        <a:t>3</a:t>
                      </a:r>
                      <a:r>
                        <a:rPr lang="ja-JP" altLang="en-US" sz="1600" b="1" u="none" strike="noStrike" dirty="0">
                          <a:effectLst/>
                        </a:rPr>
                        <a:t>月</a:t>
                      </a:r>
                      <a:r>
                        <a:rPr lang="en-US" altLang="ja-JP" sz="1600" b="1" u="none" strike="noStrike" dirty="0">
                          <a:effectLst/>
                        </a:rPr>
                        <a:t>24</a:t>
                      </a:r>
                      <a:r>
                        <a:rPr lang="ja-JP" altLang="en-US" sz="1600" b="1" u="none" strike="noStrike" dirty="0">
                          <a:effectLst/>
                        </a:rPr>
                        <a:t>日</a:t>
                      </a:r>
                      <a:endParaRPr lang="ja-JP" altLang="en-US" sz="1600" b="1" i="0" u="none" strike="noStrike" dirty="0">
                        <a:solidFill>
                          <a:srgbClr val="0000CC"/>
                        </a:solidFill>
                        <a:effectLst/>
                        <a:latin typeface="游ゴシック" panose="020B0400000000000000" pitchFamily="50" charset="-128"/>
                        <a:ea typeface="游ゴシック" panose="020B0400000000000000" pitchFamily="50" charset="-128"/>
                      </a:endParaRPr>
                    </a:p>
                  </a:txBody>
                  <a:tcPr marL="6297" marR="6297" marT="6297" marB="0" anchor="ctr"/>
                </a:tc>
                <a:tc>
                  <a:txBody>
                    <a:bodyPr/>
                    <a:lstStyle/>
                    <a:p>
                      <a:pPr algn="l" fontAlgn="ctr"/>
                      <a:r>
                        <a:rPr lang="ja-JP" altLang="en-US" sz="1600" b="1" u="none" strike="noStrike" dirty="0">
                          <a:effectLst/>
                        </a:rPr>
                        <a:t>松山市宮田町</a:t>
                      </a:r>
                      <a:r>
                        <a:rPr lang="en-US" altLang="ja-JP" sz="1600" b="1" u="none" strike="noStrike" dirty="0">
                          <a:effectLst/>
                        </a:rPr>
                        <a:t>188</a:t>
                      </a:r>
                      <a:r>
                        <a:rPr lang="ja-JP" altLang="en-US" sz="1600" b="1" u="none" strike="noStrike" dirty="0">
                          <a:effectLst/>
                        </a:rPr>
                        <a:t>番地松山地方合同庁舎</a:t>
                      </a:r>
                      <a:br>
                        <a:rPr lang="ja-JP" altLang="en-US" sz="1600" b="1" u="none" strike="noStrike" dirty="0">
                          <a:effectLst/>
                        </a:rPr>
                      </a:br>
                      <a:r>
                        <a:rPr lang="ja-JP" altLang="en-US" sz="1600" b="1" u="none" strike="noStrike" dirty="0">
                          <a:effectLst/>
                        </a:rPr>
                        <a:t>愛媛県拠点地方参事官室　須賀　宛て</a:t>
                      </a:r>
                      <a:endParaRPr lang="ja-JP" altLang="en-US" sz="16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297" marR="6297" marT="6297" marB="0" anchor="ctr"/>
                </a:tc>
                <a:tc>
                  <a:txBody>
                    <a:bodyPr/>
                    <a:lstStyle/>
                    <a:p>
                      <a:pPr algn="ctr" fontAlgn="ctr"/>
                      <a:r>
                        <a:rPr lang="en-US" altLang="ja-JP" sz="1600" b="1" u="none" strike="noStrike" dirty="0">
                          <a:effectLst/>
                        </a:rPr>
                        <a:t>3</a:t>
                      </a:r>
                      <a:r>
                        <a:rPr lang="ja-JP" altLang="en-US" sz="1600" b="1" u="none" strike="noStrike" dirty="0">
                          <a:effectLst/>
                        </a:rPr>
                        <a:t>月</a:t>
                      </a:r>
                      <a:endParaRPr lang="en-US" altLang="ja-JP" sz="1600" b="1" u="none" strike="noStrike" dirty="0">
                        <a:effectLst/>
                      </a:endParaRPr>
                    </a:p>
                    <a:p>
                      <a:pPr algn="ctr" fontAlgn="ctr"/>
                      <a:r>
                        <a:rPr lang="en-US" altLang="ja-JP" sz="1600" b="1" u="none" strike="noStrike" dirty="0">
                          <a:effectLst/>
                        </a:rPr>
                        <a:t>16</a:t>
                      </a:r>
                      <a:r>
                        <a:rPr lang="ja-JP" altLang="en-US" sz="1600" b="1" u="none" strike="noStrike" dirty="0">
                          <a:effectLst/>
                        </a:rPr>
                        <a:t>日</a:t>
                      </a:r>
                      <a:endParaRPr lang="ja-JP" altLang="en-US" sz="1600" b="1" i="0" u="none" strike="noStrike" dirty="0">
                        <a:solidFill>
                          <a:srgbClr val="0000CC"/>
                        </a:solidFill>
                        <a:effectLst/>
                        <a:latin typeface="游ゴシック" panose="020B0400000000000000" pitchFamily="50" charset="-128"/>
                        <a:ea typeface="游ゴシック" panose="020B0400000000000000" pitchFamily="50" charset="-128"/>
                      </a:endParaRPr>
                    </a:p>
                  </a:txBody>
                  <a:tcPr marL="6297" marR="6297" marT="6297" marB="0" anchor="ctr"/>
                </a:tc>
                <a:extLst>
                  <a:ext uri="{0D108BD9-81ED-4DB2-BD59-A6C34878D82A}">
                    <a16:rowId xmlns:a16="http://schemas.microsoft.com/office/drawing/2014/main" val="3508957678"/>
                  </a:ext>
                </a:extLst>
              </a:tr>
            </a:tbl>
          </a:graphicData>
        </a:graphic>
      </p:graphicFrame>
    </p:spTree>
    <p:extLst>
      <p:ext uri="{BB962C8B-B14F-4D97-AF65-F5344CB8AC3E}">
        <p14:creationId xmlns:p14="http://schemas.microsoft.com/office/powerpoint/2010/main" val="17727218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5268EEF4-841C-7006-858E-68979FDD50D4}"/>
              </a:ext>
            </a:extLst>
          </p:cNvPr>
          <p:cNvSpPr txBox="1"/>
          <p:nvPr/>
        </p:nvSpPr>
        <p:spPr>
          <a:xfrm>
            <a:off x="-1" y="1448171"/>
            <a:ext cx="9144000" cy="5386090"/>
          </a:xfrm>
          <a:prstGeom prst="rect">
            <a:avLst/>
          </a:prstGeom>
          <a:noFill/>
        </p:spPr>
        <p:txBody>
          <a:bodyPr wrap="square">
            <a:spAutoFit/>
          </a:bodyPr>
          <a:lstStyle/>
          <a:p>
            <a:r>
              <a:rPr lang="ja-JP" altLang="ja-JP" sz="2800" b="1" dirty="0">
                <a:solidFill>
                  <a:srgbClr val="000066"/>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令和</a:t>
            </a:r>
            <a:r>
              <a:rPr lang="ja-JP" altLang="en-US" sz="2800" b="1" dirty="0">
                <a:solidFill>
                  <a:srgbClr val="000066"/>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７</a:t>
            </a:r>
            <a:r>
              <a:rPr lang="ja-JP" altLang="ja-JP" sz="2800" b="1" dirty="0">
                <a:solidFill>
                  <a:srgbClr val="000066"/>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年度以降「飼料用米多収日本一」の開催について</a:t>
            </a:r>
            <a:endParaRPr lang="en-US" altLang="ja-JP" sz="2800" b="1" dirty="0">
              <a:solidFill>
                <a:srgbClr val="000066"/>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a:p>
            <a:r>
              <a:rPr lang="ja-JP" altLang="en-US" sz="2800" b="1" dirty="0">
                <a:solidFill>
                  <a:srgbClr val="000066"/>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１</a:t>
            </a:r>
            <a:r>
              <a:rPr lang="en-US" altLang="ja-JP" sz="2800" b="1" dirty="0">
                <a:solidFill>
                  <a:srgbClr val="000066"/>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 </a:t>
            </a:r>
            <a:r>
              <a:rPr lang="ja-JP" altLang="ja-JP" sz="2800" b="1" dirty="0">
                <a:solidFill>
                  <a:srgbClr val="000066"/>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経緯</a:t>
            </a:r>
            <a:r>
              <a:rPr lang="ja-JP" altLang="en-US" sz="2800" b="1" dirty="0">
                <a:solidFill>
                  <a:srgbClr val="000066"/>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と今後の方向</a:t>
            </a:r>
            <a:endParaRPr lang="en-US" altLang="ja-JP" sz="2800" b="1" dirty="0">
              <a:solidFill>
                <a:srgbClr val="000066"/>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a:p>
            <a:endParaRPr lang="ja-JP" altLang="ja-JP" sz="2400" dirty="0">
              <a:solidFill>
                <a:srgbClr val="000066"/>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endParaRPr>
          </a:p>
          <a:p>
            <a:r>
              <a:rPr lang="ja-JP" altLang="en-US" sz="2400" b="1" dirty="0">
                <a:solidFill>
                  <a:srgbClr val="000066"/>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　</a:t>
            </a:r>
            <a:r>
              <a:rPr lang="ja-JP" altLang="ja-JP" sz="2400" b="1" dirty="0">
                <a:solidFill>
                  <a:srgbClr val="000066"/>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令和</a:t>
            </a:r>
            <a:r>
              <a:rPr lang="ja-JP" altLang="en-US" sz="2400" b="1" dirty="0">
                <a:solidFill>
                  <a:srgbClr val="000066"/>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５</a:t>
            </a:r>
            <a:r>
              <a:rPr lang="ja-JP" altLang="ja-JP" sz="2400" b="1" dirty="0">
                <a:solidFill>
                  <a:srgbClr val="000066"/>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年度の「飼料用米多収日本一」コンテストについては、令和</a:t>
            </a:r>
            <a:r>
              <a:rPr lang="ja-JP" altLang="en-US" sz="2400" b="1" dirty="0">
                <a:solidFill>
                  <a:srgbClr val="000066"/>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４</a:t>
            </a:r>
            <a:r>
              <a:rPr lang="ja-JP" altLang="ja-JP" sz="2400" b="1" dirty="0">
                <a:solidFill>
                  <a:srgbClr val="000066"/>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年度までの残額を充当し、可能な限り経費を削減しつつ開催することとし、令和</a:t>
            </a:r>
            <a:r>
              <a:rPr lang="ja-JP" altLang="en-US" sz="2400" b="1" dirty="0">
                <a:solidFill>
                  <a:srgbClr val="000066"/>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６</a:t>
            </a:r>
            <a:r>
              <a:rPr lang="ja-JP" altLang="ja-JP" sz="2400" b="1" dirty="0">
                <a:solidFill>
                  <a:srgbClr val="000066"/>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年度以降についても、開催に当たってはその残額を充当することにしました。</a:t>
            </a:r>
            <a:endParaRPr lang="en-US" altLang="ja-JP" sz="2400" b="1" dirty="0">
              <a:solidFill>
                <a:srgbClr val="000066"/>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a:p>
            <a:r>
              <a:rPr lang="ja-JP" altLang="en-US" sz="2400" b="1" dirty="0">
                <a:solidFill>
                  <a:srgbClr val="000066"/>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　</a:t>
            </a:r>
            <a:r>
              <a:rPr lang="ja-JP" altLang="ja-JP" sz="2400" b="1" dirty="0">
                <a:solidFill>
                  <a:srgbClr val="000066"/>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令和</a:t>
            </a:r>
            <a:r>
              <a:rPr lang="ja-JP" altLang="en-US" sz="2400" b="1" dirty="0">
                <a:solidFill>
                  <a:srgbClr val="000066"/>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６</a:t>
            </a:r>
            <a:r>
              <a:rPr lang="ja-JP" altLang="ja-JP" sz="2400" b="1" dirty="0">
                <a:solidFill>
                  <a:srgbClr val="000066"/>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年度は</a:t>
            </a:r>
            <a:r>
              <a:rPr lang="ja-JP" altLang="en-US" sz="2400" b="1" dirty="0">
                <a:solidFill>
                  <a:srgbClr val="000066"/>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受賞者の出席を２名から１名にして実施。</a:t>
            </a:r>
            <a:endParaRPr lang="en-US" altLang="ja-JP" sz="2400" b="1" dirty="0">
              <a:solidFill>
                <a:srgbClr val="000066"/>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a:p>
            <a:r>
              <a:rPr lang="ja-JP" altLang="en-US" sz="2400" b="1" dirty="0">
                <a:solidFill>
                  <a:srgbClr val="000066"/>
                </a:solidFill>
                <a:latin typeface="HG創英角ｺﾞｼｯｸUB" panose="020B0909000000000000" pitchFamily="49" charset="-128"/>
                <a:ea typeface="HG創英角ｺﾞｼｯｸUB" panose="020B0909000000000000" pitchFamily="49" charset="-128"/>
                <a:cs typeface="Times New Roman" panose="02020603050405020304" pitchFamily="18" charset="0"/>
              </a:rPr>
              <a:t>　</a:t>
            </a:r>
            <a:r>
              <a:rPr lang="ja-JP" altLang="ja-JP" sz="2400" b="1" dirty="0">
                <a:solidFill>
                  <a:srgbClr val="000066"/>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令和</a:t>
            </a:r>
            <a:r>
              <a:rPr lang="ja-JP" altLang="en-US" sz="2400" b="1" dirty="0">
                <a:solidFill>
                  <a:srgbClr val="000066"/>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７</a:t>
            </a:r>
            <a:r>
              <a:rPr lang="ja-JP" altLang="ja-JP" sz="2400" b="1" dirty="0">
                <a:solidFill>
                  <a:srgbClr val="000066"/>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年度については大幅に予算が不足。</a:t>
            </a:r>
            <a:endParaRPr lang="ja-JP" altLang="ja-JP" sz="2400" dirty="0">
              <a:solidFill>
                <a:srgbClr val="000066"/>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endParaRPr>
          </a:p>
          <a:p>
            <a:r>
              <a:rPr lang="ja-JP" altLang="en-US" sz="2400" b="1" dirty="0">
                <a:solidFill>
                  <a:srgbClr val="000066"/>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　</a:t>
            </a:r>
            <a:r>
              <a:rPr lang="ja-JP" altLang="ja-JP" sz="2400" b="1" dirty="0">
                <a:solidFill>
                  <a:srgbClr val="000066"/>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このため、令和</a:t>
            </a:r>
            <a:r>
              <a:rPr lang="ja-JP" altLang="en-US" sz="2400" b="1" dirty="0">
                <a:solidFill>
                  <a:srgbClr val="000066"/>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７</a:t>
            </a:r>
            <a:r>
              <a:rPr lang="ja-JP" altLang="ja-JP" sz="2400" b="1" dirty="0">
                <a:solidFill>
                  <a:srgbClr val="000066"/>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年度については、</a:t>
            </a:r>
            <a:r>
              <a:rPr lang="ja-JP" altLang="en-US" sz="2400" b="1" dirty="0">
                <a:solidFill>
                  <a:srgbClr val="000066"/>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今後の進め方を含め検討、</a:t>
            </a:r>
            <a:endParaRPr lang="en-US" altLang="ja-JP" sz="2400" b="1" dirty="0">
              <a:solidFill>
                <a:srgbClr val="000066"/>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a:p>
            <a:r>
              <a:rPr lang="ja-JP" altLang="en-US" sz="2400" b="1" dirty="0">
                <a:solidFill>
                  <a:srgbClr val="000066"/>
                </a:solidFill>
                <a:latin typeface="HG創英角ｺﾞｼｯｸUB" panose="020B0909000000000000" pitchFamily="49" charset="-128"/>
                <a:ea typeface="HG創英角ｺﾞｼｯｸUB" panose="020B0909000000000000" pitchFamily="49" charset="-128"/>
                <a:cs typeface="Times New Roman" panose="02020603050405020304" pitchFamily="18" charset="0"/>
              </a:rPr>
              <a:t>　</a:t>
            </a:r>
            <a:r>
              <a:rPr lang="ja-JP" altLang="en-US" sz="2400" b="1" dirty="0">
                <a:solidFill>
                  <a:srgbClr val="000066"/>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農林水産省と協議を行いました。（２０２５年５月１４日）</a:t>
            </a:r>
            <a:endParaRPr lang="en-US" altLang="ja-JP" sz="2400" b="1" dirty="0">
              <a:solidFill>
                <a:srgbClr val="000066"/>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a:p>
            <a:r>
              <a:rPr lang="ja-JP" altLang="en-US" sz="2400" b="1" dirty="0">
                <a:solidFill>
                  <a:srgbClr val="000066"/>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　費用拠出者である大口協賛者であるＪＡ全中が事業の縮小し、今後、継続しない意向。</a:t>
            </a:r>
            <a:endParaRPr lang="en-US" altLang="ja-JP" sz="2400" b="1" dirty="0">
              <a:solidFill>
                <a:srgbClr val="000066"/>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a:p>
            <a:r>
              <a:rPr lang="ja-JP" altLang="en-US" sz="2400" b="1" dirty="0">
                <a:solidFill>
                  <a:srgbClr val="000066"/>
                </a:solidFill>
                <a:latin typeface="HG創英角ｺﾞｼｯｸUB" panose="020B0909000000000000" pitchFamily="49" charset="-128"/>
                <a:ea typeface="HG創英角ｺﾞｼｯｸUB" panose="020B0909000000000000" pitchFamily="49" charset="-128"/>
                <a:cs typeface="Times New Roman" panose="02020603050405020304" pitchFamily="18" charset="0"/>
              </a:rPr>
              <a:t>　国としても飼料用米の普及促進方針を持っていない。</a:t>
            </a:r>
            <a:endParaRPr lang="ja-JP" altLang="ja-JP" sz="2400" dirty="0">
              <a:solidFill>
                <a:srgbClr val="000066"/>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091ACB03-2A5A-2D4B-EEB3-6421F769DA7D}"/>
              </a:ext>
            </a:extLst>
          </p:cNvPr>
          <p:cNvSpPr txBox="1"/>
          <p:nvPr/>
        </p:nvSpPr>
        <p:spPr>
          <a:xfrm>
            <a:off x="0" y="23739"/>
            <a:ext cx="9143999" cy="461665"/>
          </a:xfrm>
          <a:prstGeom prst="rect">
            <a:avLst/>
          </a:prstGeom>
          <a:noFill/>
        </p:spPr>
        <p:txBody>
          <a:bodyPr wrap="square">
            <a:spAutoFit/>
          </a:bodyPr>
          <a:lstStyle/>
          <a:p>
            <a:r>
              <a:rPr lang="ja-JP" altLang="ja-JP" sz="24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３</a:t>
            </a:r>
            <a:r>
              <a:rPr lang="ja-JP" altLang="en-US" sz="24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ー１</a:t>
            </a:r>
            <a:r>
              <a:rPr lang="ja-JP" altLang="ja-JP" sz="24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．令和</a:t>
            </a:r>
            <a:r>
              <a:rPr lang="ja-JP" altLang="en-US" sz="24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６</a:t>
            </a:r>
            <a:r>
              <a:rPr lang="ja-JP" altLang="ja-JP" sz="24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年度　飼料用米多収日本一表彰事業</a:t>
            </a:r>
            <a:endParaRPr lang="en-US" altLang="ja-JP" sz="24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endParaRPr>
          </a:p>
        </p:txBody>
      </p:sp>
      <p:sp>
        <p:nvSpPr>
          <p:cNvPr id="5" name="スライド番号プレースホルダー 4">
            <a:extLst>
              <a:ext uri="{FF2B5EF4-FFF2-40B4-BE49-F238E27FC236}">
                <a16:creationId xmlns:a16="http://schemas.microsoft.com/office/drawing/2014/main" id="{81A80855-0154-C0E9-58AC-231E50FEA133}"/>
              </a:ext>
            </a:extLst>
          </p:cNvPr>
          <p:cNvSpPr>
            <a:spLocks noGrp="1"/>
          </p:cNvSpPr>
          <p:nvPr>
            <p:ph type="sldNum" sz="quarter" idx="12"/>
          </p:nvPr>
        </p:nvSpPr>
        <p:spPr/>
        <p:txBody>
          <a:bodyPr/>
          <a:lstStyle/>
          <a:p>
            <a:fld id="{34E1D86B-E9BD-4CB3-A90A-360085928B4F}" type="slidenum">
              <a:rPr kumimoji="1" lang="ja-JP" altLang="en-US" sz="1800" smtClean="0">
                <a:latin typeface="HG創英角ｺﾞｼｯｸUB" panose="020B0909000000000000" pitchFamily="49" charset="-128"/>
                <a:ea typeface="HG創英角ｺﾞｼｯｸUB" panose="020B0909000000000000" pitchFamily="49" charset="-128"/>
              </a:rPr>
              <a:t>12</a:t>
            </a:fld>
            <a:endParaRPr kumimoji="1" lang="ja-JP" altLang="en-US" sz="1800" dirty="0">
              <a:latin typeface="HG創英角ｺﾞｼｯｸUB" panose="020B0909000000000000" pitchFamily="49" charset="-128"/>
              <a:ea typeface="HG創英角ｺﾞｼｯｸUB" panose="020B0909000000000000" pitchFamily="49" charset="-128"/>
            </a:endParaRPr>
          </a:p>
        </p:txBody>
      </p:sp>
      <p:sp>
        <p:nvSpPr>
          <p:cNvPr id="2" name="テキスト ボックス 1">
            <a:extLst>
              <a:ext uri="{FF2B5EF4-FFF2-40B4-BE49-F238E27FC236}">
                <a16:creationId xmlns:a16="http://schemas.microsoft.com/office/drawing/2014/main" id="{8E052C39-1744-6F79-5DF1-14BCF9F865B4}"/>
              </a:ext>
            </a:extLst>
          </p:cNvPr>
          <p:cNvSpPr txBox="1"/>
          <p:nvPr/>
        </p:nvSpPr>
        <p:spPr>
          <a:xfrm>
            <a:off x="0" y="0"/>
            <a:ext cx="9144000" cy="1169551"/>
          </a:xfrm>
          <a:prstGeom prst="rect">
            <a:avLst/>
          </a:prstGeom>
          <a:solidFill>
            <a:srgbClr val="CCFFFF"/>
          </a:solidFill>
          <a:ln w="38100">
            <a:solidFill>
              <a:srgbClr val="0000CC"/>
            </a:solidFill>
          </a:ln>
        </p:spPr>
        <p:txBody>
          <a:bodyPr wrap="square" rtlCol="0">
            <a:spAutoFit/>
          </a:bodyPr>
          <a:lstStyle/>
          <a:p>
            <a:r>
              <a:rPr lang="ja-JP" altLang="en-US" sz="2800" dirty="0" bmk="_Hlk138490574">
                <a:solidFill>
                  <a:schemeClr val="accent2">
                    <a:lumMod val="50000"/>
                  </a:schemeClr>
                </a:solidFill>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確認（今後の活動計画と予算）</a:t>
            </a:r>
            <a:br>
              <a:rPr lang="en-US" altLang="ja-JP" sz="1600" dirty="0" bmk="_Hlk138490574">
                <a:solidFill>
                  <a:schemeClr val="accent2">
                    <a:lumMod val="50000"/>
                  </a:schemeClr>
                </a:solidFill>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br>
            <a:r>
              <a:rPr lang="zh-TW" altLang="en-US" sz="1600" dirty="0" bmk="_Hlk138490574">
                <a:solidFill>
                  <a:schemeClr val="accent2">
                    <a:lumMod val="50000"/>
                  </a:schemeClr>
                </a:solidFill>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（２０２４年４月１日～２０２５年３月３１日）</a:t>
            </a:r>
            <a:endParaRPr lang="en-US" altLang="zh-TW" sz="1600" dirty="0" bmk="_Hlk138490574">
              <a:solidFill>
                <a:schemeClr val="accent2">
                  <a:lumMod val="50000"/>
                </a:schemeClr>
              </a:solidFill>
              <a:latin typeface="HG創英角ｺﾞｼｯｸUB" panose="020B0909000000000000" pitchFamily="49" charset="-128"/>
              <a:ea typeface="HG創英角ｺﾞｼｯｸUB" panose="020B0909000000000000" pitchFamily="49" charset="-128"/>
              <a:cs typeface="ＭＳ Ｐゴシック" panose="020B0600070205080204" pitchFamily="50" charset="-128"/>
            </a:endParaRPr>
          </a:p>
          <a:p>
            <a:r>
              <a:rPr kumimoji="0" lang="ja-JP" altLang="en-US" sz="2600" b="0" i="0" u="none" strike="noStrike" cap="none" normalizeH="0" baseline="0" dirty="0" bmk="_Hlk138490574">
                <a:ln>
                  <a:noFill/>
                </a:ln>
                <a:solidFill>
                  <a:srgbClr val="C00000"/>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飼料用米多収日本一　令和７年度事業計画と予算</a:t>
            </a:r>
            <a:endParaRPr kumimoji="0" lang="ja-JP" altLang="ja-JP" sz="2600" b="0" i="0" u="none" strike="noStrike" cap="none" normalizeH="0" baseline="0" dirty="0">
              <a:ln>
                <a:noFill/>
              </a:ln>
              <a:solidFill>
                <a:srgbClr val="C00000"/>
              </a:solidFill>
              <a:effectLst/>
            </a:endParaRPr>
          </a:p>
        </p:txBody>
      </p:sp>
      <p:pic>
        <p:nvPicPr>
          <p:cNvPr id="7" name="図 6">
            <a:extLst>
              <a:ext uri="{FF2B5EF4-FFF2-40B4-BE49-F238E27FC236}">
                <a16:creationId xmlns:a16="http://schemas.microsoft.com/office/drawing/2014/main" id="{A1B86A55-BFCD-0AB8-8EEF-E8EA6E6994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5018" y="154923"/>
            <a:ext cx="904830" cy="875488"/>
          </a:xfrm>
          <a:prstGeom prst="rect">
            <a:avLst/>
          </a:prstGeom>
        </p:spPr>
      </p:pic>
    </p:spTree>
    <p:extLst>
      <p:ext uri="{BB962C8B-B14F-4D97-AF65-F5344CB8AC3E}">
        <p14:creationId xmlns:p14="http://schemas.microsoft.com/office/powerpoint/2010/main" val="1847706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246D585-1FE0-A6A0-AA4E-4F3F57E5A83F}"/>
              </a:ext>
            </a:extLst>
          </p:cNvPr>
          <p:cNvSpPr>
            <a:spLocks noGrp="1"/>
          </p:cNvSpPr>
          <p:nvPr>
            <p:ph type="sldNum" sz="quarter" idx="12"/>
          </p:nvPr>
        </p:nvSpPr>
        <p:spPr/>
        <p:txBody>
          <a:bodyPr/>
          <a:lstStyle/>
          <a:p>
            <a:fld id="{34E1D86B-E9BD-4CB3-A90A-360085928B4F}" type="slidenum">
              <a:rPr kumimoji="1" lang="ja-JP" altLang="en-US" sz="1800" smtClean="0">
                <a:latin typeface="HG創英角ｺﾞｼｯｸUB" panose="020B0909000000000000" pitchFamily="49" charset="-128"/>
                <a:ea typeface="HG創英角ｺﾞｼｯｸUB" panose="020B0909000000000000" pitchFamily="49" charset="-128"/>
              </a:rPr>
              <a:t>13</a:t>
            </a:fld>
            <a:endParaRPr kumimoji="1" lang="ja-JP" altLang="en-US" sz="1800">
              <a:latin typeface="HG創英角ｺﾞｼｯｸUB" panose="020B0909000000000000" pitchFamily="49" charset="-128"/>
              <a:ea typeface="HG創英角ｺﾞｼｯｸUB" panose="020B0909000000000000" pitchFamily="49" charset="-128"/>
            </a:endParaRPr>
          </a:p>
        </p:txBody>
      </p:sp>
      <p:pic>
        <p:nvPicPr>
          <p:cNvPr id="2050" name="Picture 2">
            <a:extLst>
              <a:ext uri="{FF2B5EF4-FFF2-40B4-BE49-F238E27FC236}">
                <a16:creationId xmlns:a16="http://schemas.microsoft.com/office/drawing/2014/main" id="{DF28566B-7FD4-450A-BB1A-E1A32E46B7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92" y="68262"/>
            <a:ext cx="4633462" cy="6721476"/>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FD6442F5-2ED9-B193-5A6A-52F010C279D7}"/>
              </a:ext>
            </a:extLst>
          </p:cNvPr>
          <p:cNvSpPr txBox="1"/>
          <p:nvPr/>
        </p:nvSpPr>
        <p:spPr>
          <a:xfrm>
            <a:off x="4808592" y="723494"/>
            <a:ext cx="4254118" cy="5170646"/>
          </a:xfrm>
          <a:prstGeom prst="rect">
            <a:avLst/>
          </a:prstGeom>
          <a:noFill/>
        </p:spPr>
        <p:txBody>
          <a:bodyPr wrap="square">
            <a:spAutoFit/>
          </a:bodyPr>
          <a:lstStyle/>
          <a:p>
            <a:endParaRPr lang="ja-JP" altLang="en-US" dirty="0"/>
          </a:p>
          <a:p>
            <a:r>
              <a:rPr lang="ja-JP" altLang="en-US" sz="2400" dirty="0">
                <a:latin typeface="HG創英角ｺﾞｼｯｸUB" panose="020B0909000000000000" pitchFamily="49" charset="-128"/>
                <a:ea typeface="HG創英角ｺﾞｼｯｸUB" panose="020B0909000000000000" pitchFamily="49" charset="-128"/>
              </a:rPr>
              <a:t>◆写真説明</a:t>
            </a:r>
          </a:p>
          <a:p>
            <a:r>
              <a:rPr lang="ja-JP" altLang="en-US" sz="2400" dirty="0">
                <a:latin typeface="HG創英角ｺﾞｼｯｸUB" panose="020B0909000000000000" pitchFamily="49" charset="-128"/>
                <a:ea typeface="HG創英角ｺﾞｼｯｸUB" panose="020B0909000000000000" pitchFamily="49" charset="-128"/>
              </a:rPr>
              <a:t>スーパーに並ぶ韓国産米</a:t>
            </a:r>
            <a:r>
              <a:rPr lang="en-US" altLang="ja-JP" sz="2400" dirty="0">
                <a:latin typeface="HG創英角ｺﾞｼｯｸUB" panose="020B0909000000000000" pitchFamily="49" charset="-128"/>
                <a:ea typeface="HG創英角ｺﾞｼｯｸUB" panose="020B0909000000000000" pitchFamily="49" charset="-128"/>
              </a:rPr>
              <a:t>=</a:t>
            </a:r>
            <a:r>
              <a:rPr lang="ja-JP" altLang="en-US" sz="2400" dirty="0">
                <a:latin typeface="HG創英角ｺﾞｼｯｸUB" panose="020B0909000000000000" pitchFamily="49" charset="-128"/>
                <a:ea typeface="HG創英角ｺﾞｼｯｸUB" panose="020B0909000000000000" pitchFamily="49" charset="-128"/>
              </a:rPr>
              <a:t>いずれも昨年</a:t>
            </a:r>
            <a:r>
              <a:rPr lang="en-US" altLang="ja-JP" sz="2400" dirty="0">
                <a:latin typeface="HG創英角ｺﾞｼｯｸUB" panose="020B0909000000000000" pitchFamily="49" charset="-128"/>
                <a:ea typeface="HG創英角ｺﾞｼｯｸUB" panose="020B0909000000000000" pitchFamily="49" charset="-128"/>
              </a:rPr>
              <a:t>2025</a:t>
            </a:r>
            <a:r>
              <a:rPr lang="ja-JP" altLang="en-US" sz="2400" dirty="0">
                <a:latin typeface="HG創英角ｺﾞｼｯｸUB" panose="020B0909000000000000" pitchFamily="49" charset="-128"/>
                <a:ea typeface="HG創英角ｺﾞｼｯｸUB" panose="020B0909000000000000" pitchFamily="49" charset="-128"/>
              </a:rPr>
              <a:t>年</a:t>
            </a:r>
            <a:r>
              <a:rPr lang="en-US" altLang="ja-JP" sz="2400" dirty="0">
                <a:latin typeface="HG創英角ｺﾞｼｯｸUB" panose="020B0909000000000000" pitchFamily="49" charset="-128"/>
                <a:ea typeface="HG創英角ｺﾞｼｯｸUB" panose="020B0909000000000000" pitchFamily="49" charset="-128"/>
              </a:rPr>
              <a:t>10</a:t>
            </a:r>
            <a:r>
              <a:rPr lang="ja-JP" altLang="en-US" sz="2400" dirty="0">
                <a:latin typeface="HG創英角ｺﾞｼｯｸUB" panose="020B0909000000000000" pitchFamily="49" charset="-128"/>
                <a:ea typeface="HG創英角ｺﾞｼｯｸUB" panose="020B0909000000000000" pitchFamily="49" charset="-128"/>
              </a:rPr>
              <a:t>月</a:t>
            </a:r>
            <a:r>
              <a:rPr lang="en-US" altLang="ja-JP" sz="2400" dirty="0">
                <a:latin typeface="HG創英角ｺﾞｼｯｸUB" panose="020B0909000000000000" pitchFamily="49" charset="-128"/>
                <a:ea typeface="HG創英角ｺﾞｼｯｸUB" panose="020B0909000000000000" pitchFamily="49" charset="-128"/>
              </a:rPr>
              <a:t>31</a:t>
            </a:r>
            <a:r>
              <a:rPr lang="ja-JP" altLang="en-US" sz="2400" dirty="0">
                <a:latin typeface="HG創英角ｺﾞｼｯｸUB" panose="020B0909000000000000" pitchFamily="49" charset="-128"/>
                <a:ea typeface="HG創英角ｺﾞｼｯｸUB" panose="020B0909000000000000" pitchFamily="49" charset="-128"/>
              </a:rPr>
              <a:t>日、韓国・仁川広域市の江華島で</a:t>
            </a:r>
          </a:p>
          <a:p>
            <a:endParaRPr lang="en-US" altLang="ja-JP" sz="2400" dirty="0">
              <a:latin typeface="HG創英角ｺﾞｼｯｸUB" panose="020B0909000000000000" pitchFamily="49" charset="-128"/>
              <a:ea typeface="HG創英角ｺﾞｼｯｸUB" panose="020B0909000000000000" pitchFamily="49" charset="-128"/>
            </a:endParaRPr>
          </a:p>
          <a:p>
            <a:r>
              <a:rPr lang="ja-JP" altLang="en-US" sz="2400" dirty="0">
                <a:latin typeface="HG創英角ｺﾞｼｯｸUB" panose="020B0909000000000000" pitchFamily="49" charset="-128"/>
                <a:ea typeface="HG創英角ｺﾞｼｯｸUB" panose="020B0909000000000000" pitchFamily="49" charset="-128"/>
              </a:rPr>
              <a:t>◆写真説明</a:t>
            </a:r>
          </a:p>
          <a:p>
            <a:r>
              <a:rPr lang="ja-JP" altLang="en-US" sz="2400" dirty="0">
                <a:latin typeface="HG創英角ｺﾞｼｯｸUB" panose="020B0909000000000000" pitchFamily="49" charset="-128"/>
                <a:ea typeface="HG創英角ｺﾞｼｯｸUB" panose="020B0909000000000000" pitchFamily="49" charset="-128"/>
              </a:rPr>
              <a:t>강화섬쌀</a:t>
            </a:r>
            <a:r>
              <a:rPr lang="en-US" altLang="ja-JP" sz="2400" dirty="0">
                <a:latin typeface="HG創英角ｺﾞｼｯｸUB" panose="020B0909000000000000" pitchFamily="49" charset="-128"/>
                <a:ea typeface="HG創英角ｺﾞｼｯｸUB" panose="020B0909000000000000" pitchFamily="49" charset="-128"/>
              </a:rPr>
              <a:t>(</a:t>
            </a:r>
            <a:r>
              <a:rPr lang="ja-JP" altLang="en-US" sz="2400" dirty="0">
                <a:latin typeface="HG創英角ｺﾞｼｯｸUB" panose="020B0909000000000000" pitchFamily="49" charset="-128"/>
                <a:ea typeface="HG創英角ｺﾞｼｯｸUB" panose="020B0909000000000000" pitchFamily="49" charset="-128"/>
              </a:rPr>
              <a:t>삼광</a:t>
            </a:r>
            <a:r>
              <a:rPr lang="en-US" altLang="ja-JP" sz="2400" dirty="0">
                <a:latin typeface="HG創英角ｺﾞｼｯｸUB" panose="020B0909000000000000" pitchFamily="49" charset="-128"/>
                <a:ea typeface="HG創英角ｺﾞｼｯｸUB" panose="020B0909000000000000" pitchFamily="49" charset="-128"/>
              </a:rPr>
              <a:t>) 10kg 32,000</a:t>
            </a:r>
          </a:p>
          <a:p>
            <a:r>
              <a:rPr lang="ja-JP" altLang="en-US" sz="2400" dirty="0">
                <a:latin typeface="HG創英角ｺﾞｼｯｸUB" panose="020B0909000000000000" pitchFamily="49" charset="-128"/>
                <a:ea typeface="HG創英角ｺﾞｼｯｸUB" panose="020B0909000000000000" pitchFamily="49" charset="-128"/>
              </a:rPr>
              <a:t>強化米（三光） </a:t>
            </a:r>
            <a:r>
              <a:rPr lang="en-US" altLang="ja-JP" sz="2400" dirty="0">
                <a:latin typeface="HG創英角ｺﾞｼｯｸUB" panose="020B0909000000000000" pitchFamily="49" charset="-128"/>
                <a:ea typeface="HG創英角ｺﾞｼｯｸUB" panose="020B0909000000000000" pitchFamily="49" charset="-128"/>
              </a:rPr>
              <a:t>10kg 32,000</a:t>
            </a:r>
            <a:r>
              <a:rPr lang="ja-JP" altLang="en-US" sz="2400" dirty="0">
                <a:latin typeface="HG創英角ｺﾞｼｯｸUB" panose="020B0909000000000000" pitchFamily="49" charset="-128"/>
                <a:ea typeface="HG創英角ｺﾞｼｯｸUB" panose="020B0909000000000000" pitchFamily="49" charset="-128"/>
              </a:rPr>
              <a:t>ウオン（</a:t>
            </a:r>
            <a:r>
              <a:rPr lang="en-US" altLang="ja-JP" sz="2400" dirty="0">
                <a:latin typeface="HG創英角ｺﾞｼｯｸUB" panose="020B0909000000000000" pitchFamily="49" charset="-128"/>
                <a:ea typeface="HG創英角ｺﾞｼｯｸUB" panose="020B0909000000000000" pitchFamily="49" charset="-128"/>
              </a:rPr>
              <a:t>3,431.55 </a:t>
            </a:r>
            <a:r>
              <a:rPr lang="ja-JP" altLang="en-US" sz="2400" dirty="0">
                <a:latin typeface="HG創英角ｺﾞｼｯｸUB" panose="020B0909000000000000" pitchFamily="49" charset="-128"/>
                <a:ea typeface="HG創英角ｺﾞｼｯｸUB" panose="020B0909000000000000" pitchFamily="49" charset="-128"/>
              </a:rPr>
              <a:t>円）</a:t>
            </a:r>
          </a:p>
          <a:p>
            <a:endParaRPr lang="en-US" altLang="ja-JP" sz="2400" dirty="0">
              <a:latin typeface="HG創英角ｺﾞｼｯｸUB" panose="020B0909000000000000" pitchFamily="49" charset="-128"/>
              <a:ea typeface="HG創英角ｺﾞｼｯｸUB" panose="020B0909000000000000" pitchFamily="49" charset="-128"/>
            </a:endParaRPr>
          </a:p>
          <a:p>
            <a:r>
              <a:rPr lang="ja-JP" altLang="en-US" sz="2400" dirty="0">
                <a:latin typeface="HG創英角ｺﾞｼｯｸUB" panose="020B0909000000000000" pitchFamily="49" charset="-128"/>
                <a:ea typeface="HG創英角ｺﾞｼｯｸUB" panose="020B0909000000000000" pitchFamily="49" charset="-128"/>
              </a:rPr>
              <a:t>◆写真説明</a:t>
            </a:r>
          </a:p>
          <a:p>
            <a:r>
              <a:rPr lang="ja-JP" altLang="en-US" sz="2400" dirty="0">
                <a:latin typeface="HG創英角ｺﾞｼｯｸUB" panose="020B0909000000000000" pitchFamily="49" charset="-128"/>
                <a:ea typeface="HG創英角ｺﾞｼｯｸUB" panose="020B0909000000000000" pitchFamily="49" charset="-128"/>
              </a:rPr>
              <a:t>自身の田を紹介する劉永錫さん</a:t>
            </a:r>
          </a:p>
        </p:txBody>
      </p:sp>
      <p:sp>
        <p:nvSpPr>
          <p:cNvPr id="9" name="テキスト ボックス 8">
            <a:extLst>
              <a:ext uri="{FF2B5EF4-FFF2-40B4-BE49-F238E27FC236}">
                <a16:creationId xmlns:a16="http://schemas.microsoft.com/office/drawing/2014/main" id="{FD6DC7F6-2693-DCA9-AEAE-230A6989586F}"/>
              </a:ext>
            </a:extLst>
          </p:cNvPr>
          <p:cNvSpPr txBox="1"/>
          <p:nvPr/>
        </p:nvSpPr>
        <p:spPr>
          <a:xfrm>
            <a:off x="5051783" y="5971303"/>
            <a:ext cx="3346316" cy="646331"/>
          </a:xfrm>
          <a:prstGeom prst="rect">
            <a:avLst/>
          </a:prstGeom>
          <a:noFill/>
        </p:spPr>
        <p:txBody>
          <a:bodyPr wrap="square" rtlCol="0">
            <a:spAutoFit/>
          </a:bodyPr>
          <a:lstStyle/>
          <a:p>
            <a:r>
              <a:rPr kumimoji="1" lang="ja-JP" altLang="en-US" dirty="0">
                <a:latin typeface="HG創英角ｺﾞｼｯｸUB" panose="020B0909000000000000" pitchFamily="49" charset="-128"/>
                <a:ea typeface="HG創英角ｺﾞｼｯｸUB" panose="020B0909000000000000" pitchFamily="49" charset="-128"/>
              </a:rPr>
              <a:t>日本農業新聞</a:t>
            </a:r>
            <a:br>
              <a:rPr kumimoji="1" lang="en-US" altLang="ja-JP" dirty="0">
                <a:latin typeface="HG創英角ｺﾞｼｯｸUB" panose="020B0909000000000000" pitchFamily="49" charset="-128"/>
                <a:ea typeface="HG創英角ｺﾞｼｯｸUB" panose="020B0909000000000000" pitchFamily="49" charset="-128"/>
              </a:rPr>
            </a:br>
            <a:r>
              <a:rPr kumimoji="1" lang="ja-JP" altLang="en-US" dirty="0">
                <a:latin typeface="HG創英角ｺﾞｼｯｸUB" panose="020B0909000000000000" pitchFamily="49" charset="-128"/>
                <a:ea typeface="HG創英角ｺﾞｼｯｸUB" panose="020B0909000000000000" pitchFamily="49" charset="-128"/>
              </a:rPr>
              <a:t>２０２６年２月１８日（水）</a:t>
            </a:r>
          </a:p>
        </p:txBody>
      </p:sp>
      <p:sp>
        <p:nvSpPr>
          <p:cNvPr id="10" name="テキスト ボックス 9">
            <a:extLst>
              <a:ext uri="{FF2B5EF4-FFF2-40B4-BE49-F238E27FC236}">
                <a16:creationId xmlns:a16="http://schemas.microsoft.com/office/drawing/2014/main" id="{8C5EEBEC-15C6-BBDF-2D36-3AE1423DAFA4}"/>
              </a:ext>
            </a:extLst>
          </p:cNvPr>
          <p:cNvSpPr txBox="1"/>
          <p:nvPr/>
        </p:nvSpPr>
        <p:spPr>
          <a:xfrm>
            <a:off x="4808592" y="0"/>
            <a:ext cx="4335408" cy="646331"/>
          </a:xfrm>
          <a:prstGeom prst="rect">
            <a:avLst/>
          </a:prstGeom>
          <a:noFill/>
        </p:spPr>
        <p:txBody>
          <a:bodyPr wrap="square" rtlCol="0">
            <a:spAutoFit/>
          </a:bodyPr>
          <a:lstStyle/>
          <a:p>
            <a:r>
              <a:rPr kumimoji="1" lang="ja-JP" altLang="en-US" sz="3600" dirty="0">
                <a:solidFill>
                  <a:srgbClr val="0000CC"/>
                </a:solidFill>
                <a:latin typeface="HG創英角ｺﾞｼｯｸUB" panose="020B0909000000000000" pitchFamily="49" charset="-128"/>
                <a:ea typeface="HG創英角ｺﾞｼｯｸUB" panose="020B0909000000000000" pitchFamily="49" charset="-128"/>
              </a:rPr>
              <a:t>情報</a:t>
            </a:r>
          </a:p>
        </p:txBody>
      </p:sp>
    </p:spTree>
    <p:extLst>
      <p:ext uri="{BB962C8B-B14F-4D97-AF65-F5344CB8AC3E}">
        <p14:creationId xmlns:p14="http://schemas.microsoft.com/office/powerpoint/2010/main" val="38291560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7835026-4E26-443B-B3D9-1DB8526F6E44}"/>
              </a:ext>
            </a:extLst>
          </p:cNvPr>
          <p:cNvSpPr>
            <a:spLocks noGrp="1"/>
          </p:cNvSpPr>
          <p:nvPr>
            <p:ph type="sldNum" sz="quarter" idx="12"/>
          </p:nvPr>
        </p:nvSpPr>
        <p:spPr>
          <a:xfrm>
            <a:off x="6992971" y="6352144"/>
            <a:ext cx="2057400" cy="365125"/>
          </a:xfrm>
        </p:spPr>
        <p:txBody>
          <a:bodyPr/>
          <a:lstStyle/>
          <a:p>
            <a:fld id="{34E1D86B-E9BD-4CB3-A90A-360085928B4F}" type="slidenum">
              <a:rPr kumimoji="1" lang="ja-JP" altLang="en-US" sz="1800" smtClean="0">
                <a:latin typeface="HG創英角ｺﾞｼｯｸUB" panose="020B0909000000000000" pitchFamily="49" charset="-128"/>
                <a:ea typeface="HG創英角ｺﾞｼｯｸUB" panose="020B0909000000000000" pitchFamily="49" charset="-128"/>
              </a:rPr>
              <a:t>14</a:t>
            </a:fld>
            <a:endParaRPr kumimoji="1" lang="ja-JP" altLang="en-US" sz="1800" dirty="0">
              <a:latin typeface="HG創英角ｺﾞｼｯｸUB" panose="020B0909000000000000" pitchFamily="49" charset="-128"/>
              <a:ea typeface="HG創英角ｺﾞｼｯｸUB" panose="020B0909000000000000" pitchFamily="49" charset="-128"/>
            </a:endParaRPr>
          </a:p>
        </p:txBody>
      </p:sp>
      <p:sp>
        <p:nvSpPr>
          <p:cNvPr id="4" name="テキスト ボックス 3">
            <a:extLst>
              <a:ext uri="{FF2B5EF4-FFF2-40B4-BE49-F238E27FC236}">
                <a16:creationId xmlns:a16="http://schemas.microsoft.com/office/drawing/2014/main" id="{286E45F2-E070-582A-C0C9-B60F468DD29A}"/>
              </a:ext>
            </a:extLst>
          </p:cNvPr>
          <p:cNvSpPr txBox="1"/>
          <p:nvPr/>
        </p:nvSpPr>
        <p:spPr>
          <a:xfrm>
            <a:off x="52286" y="0"/>
            <a:ext cx="8988357" cy="6740307"/>
          </a:xfrm>
          <a:prstGeom prst="rect">
            <a:avLst/>
          </a:prstGeom>
          <a:noFill/>
        </p:spPr>
        <p:txBody>
          <a:bodyPr wrap="square">
            <a:spAutoFit/>
          </a:bodyPr>
          <a:lstStyle/>
          <a:p>
            <a:r>
              <a:rPr lang="ja-JP" altLang="en-US" sz="2400" i="0" dirty="0">
                <a:solidFill>
                  <a:srgbClr val="000066"/>
                </a:solidFill>
                <a:effectLst/>
                <a:latin typeface="HG創英角ｺﾞｼｯｸUB" panose="020B0909000000000000" pitchFamily="49" charset="-128"/>
                <a:ea typeface="HG創英角ｺﾞｼｯｸUB" panose="020B0909000000000000" pitchFamily="49" charset="-128"/>
              </a:rPr>
              <a:t>　奥田氏によると、韓国は北朝鮮との休戦状態で準戦時体制にあるため、経済安全保障を重視していることも背景にあるという。</a:t>
            </a:r>
            <a:br>
              <a:rPr lang="ja-JP" altLang="en-US" sz="2400" i="0" dirty="0">
                <a:solidFill>
                  <a:srgbClr val="000066"/>
                </a:solidFill>
                <a:effectLst/>
                <a:latin typeface="HG創英角ｺﾞｼｯｸUB" panose="020B0909000000000000" pitchFamily="49" charset="-128"/>
                <a:ea typeface="HG創英角ｺﾞｼｯｸUB" panose="020B0909000000000000" pitchFamily="49" charset="-128"/>
              </a:rPr>
            </a:br>
            <a:r>
              <a:rPr lang="ja-JP" altLang="en-US" sz="2400" i="0" dirty="0">
                <a:solidFill>
                  <a:srgbClr val="000066"/>
                </a:solidFill>
                <a:effectLst/>
                <a:latin typeface="HG創英角ｺﾞｼｯｸUB" panose="020B0909000000000000" pitchFamily="49" charset="-128"/>
                <a:ea typeface="HG創英角ｺﾞｼｯｸUB" panose="020B0909000000000000" pitchFamily="49" charset="-128"/>
              </a:rPr>
              <a:t>　奥田氏は「戦争になった場合、十分なコメがないと飢餓が発生する」と指摘。</a:t>
            </a:r>
            <a:br>
              <a:rPr lang="ja-JP" altLang="en-US" sz="2400" i="0" dirty="0">
                <a:solidFill>
                  <a:srgbClr val="000066"/>
                </a:solidFill>
                <a:effectLst/>
                <a:latin typeface="HG創英角ｺﾞｼｯｸUB" panose="020B0909000000000000" pitchFamily="49" charset="-128"/>
                <a:ea typeface="HG創英角ｺﾞｼｯｸUB" panose="020B0909000000000000" pitchFamily="49" charset="-128"/>
              </a:rPr>
            </a:br>
            <a:r>
              <a:rPr lang="ja-JP" altLang="en-US" sz="2400" i="0" dirty="0">
                <a:solidFill>
                  <a:srgbClr val="000066"/>
                </a:solidFill>
                <a:effectLst/>
                <a:latin typeface="HG創英角ｺﾞｼｯｸUB" panose="020B0909000000000000" pitchFamily="49" charset="-128"/>
                <a:ea typeface="HG創英角ｺﾞｼｯｸUB" panose="020B0909000000000000" pitchFamily="49" charset="-128"/>
              </a:rPr>
              <a:t>　さらに、韓国でも食生活の洋風化が進み、</a:t>
            </a:r>
            <a:r>
              <a:rPr lang="en-US" altLang="ja-JP" sz="2400" i="0" dirty="0">
                <a:solidFill>
                  <a:srgbClr val="000066"/>
                </a:solidFill>
                <a:effectLst/>
                <a:latin typeface="HG創英角ｺﾞｼｯｸUB" panose="020B0909000000000000" pitchFamily="49" charset="-128"/>
                <a:ea typeface="HG創英角ｺﾞｼｯｸUB" panose="020B0909000000000000" pitchFamily="49" charset="-128"/>
              </a:rPr>
              <a:t>1</a:t>
            </a:r>
            <a:r>
              <a:rPr lang="ja-JP" altLang="en-US" sz="2400" i="0" dirty="0">
                <a:solidFill>
                  <a:srgbClr val="000066"/>
                </a:solidFill>
                <a:effectLst/>
                <a:latin typeface="HG創英角ｺﾞｼｯｸUB" panose="020B0909000000000000" pitchFamily="49" charset="-128"/>
                <a:ea typeface="HG創英角ｺﾞｼｯｸUB" panose="020B0909000000000000" pitchFamily="49" charset="-128"/>
              </a:rPr>
              <a:t>人当たりのコメの消費量は減少傾向にあることから「コメ余り」になりやすい環境は整っている。</a:t>
            </a:r>
            <a:br>
              <a:rPr lang="ja-JP" altLang="en-US" sz="2400" i="0" dirty="0">
                <a:solidFill>
                  <a:srgbClr val="000066"/>
                </a:solidFill>
                <a:effectLst/>
                <a:latin typeface="HG創英角ｺﾞｼｯｸUB" panose="020B0909000000000000" pitchFamily="49" charset="-128"/>
                <a:ea typeface="HG創英角ｺﾞｼｯｸUB" panose="020B0909000000000000" pitchFamily="49" charset="-128"/>
              </a:rPr>
            </a:br>
            <a:r>
              <a:rPr lang="ja-JP" altLang="en-US" sz="2400" i="0" dirty="0">
                <a:solidFill>
                  <a:srgbClr val="000066"/>
                </a:solidFill>
                <a:effectLst/>
                <a:latin typeface="HG創英角ｺﾞｼｯｸUB" panose="020B0909000000000000" pitchFamily="49" charset="-128"/>
                <a:ea typeface="HG創英角ｺﾞｼｯｸUB" panose="020B0909000000000000" pitchFamily="49" charset="-128"/>
              </a:rPr>
              <a:t>　その韓国でも、農業機械の価格上昇や不作で、</a:t>
            </a:r>
            <a:r>
              <a:rPr lang="en-US" altLang="ja-JP" sz="2400" i="0" dirty="0">
                <a:solidFill>
                  <a:srgbClr val="000066"/>
                </a:solidFill>
                <a:effectLst/>
                <a:latin typeface="HG創英角ｺﾞｼｯｸUB" panose="020B0909000000000000" pitchFamily="49" charset="-128"/>
                <a:ea typeface="HG創英角ｺﾞｼｯｸUB" panose="020B0909000000000000" pitchFamily="49" charset="-128"/>
              </a:rPr>
              <a:t>2025</a:t>
            </a:r>
            <a:r>
              <a:rPr lang="ja-JP" altLang="en-US" sz="2400" i="0" dirty="0">
                <a:solidFill>
                  <a:srgbClr val="000066"/>
                </a:solidFill>
                <a:effectLst/>
                <a:latin typeface="HG創英角ｺﾞｼｯｸUB" panose="020B0909000000000000" pitchFamily="49" charset="-128"/>
                <a:ea typeface="HG創英角ｺﾞｼｯｸUB" panose="020B0909000000000000" pitchFamily="49" charset="-128"/>
              </a:rPr>
              <a:t>年産米は一時、前年比</a:t>
            </a:r>
            <a:r>
              <a:rPr lang="en-US" altLang="ja-JP" sz="2400" i="0" dirty="0">
                <a:solidFill>
                  <a:srgbClr val="000066"/>
                </a:solidFill>
                <a:effectLst/>
                <a:latin typeface="HG創英角ｺﾞｼｯｸUB" panose="020B0909000000000000" pitchFamily="49" charset="-128"/>
                <a:ea typeface="HG創英角ｺﾞｼｯｸUB" panose="020B0909000000000000" pitchFamily="49" charset="-128"/>
              </a:rPr>
              <a:t>3</a:t>
            </a:r>
            <a:r>
              <a:rPr lang="ja-JP" altLang="en-US" sz="2400" i="0" dirty="0">
                <a:solidFill>
                  <a:srgbClr val="000066"/>
                </a:solidFill>
                <a:effectLst/>
                <a:latin typeface="HG創英角ｺﾞｼｯｸUB" panose="020B0909000000000000" pitchFamily="49" charset="-128"/>
                <a:ea typeface="HG創英角ｺﾞｼｯｸUB" panose="020B0909000000000000" pitchFamily="49" charset="-128"/>
              </a:rPr>
              <a:t>割ほど値段が上がったが、韓国政府は買い上げていたコメを放出し米価引き下げに走った。</a:t>
            </a:r>
            <a:br>
              <a:rPr lang="ja-JP" altLang="en-US" sz="2400" i="0" dirty="0">
                <a:solidFill>
                  <a:srgbClr val="000066"/>
                </a:solidFill>
                <a:effectLst/>
                <a:latin typeface="HG創英角ｺﾞｼｯｸUB" panose="020B0909000000000000" pitchFamily="49" charset="-128"/>
                <a:ea typeface="HG創英角ｺﾞｼｯｸUB" panose="020B0909000000000000" pitchFamily="49" charset="-128"/>
              </a:rPr>
            </a:br>
            <a:r>
              <a:rPr lang="ja-JP" altLang="en-US" sz="2400" i="0" dirty="0">
                <a:solidFill>
                  <a:srgbClr val="000066"/>
                </a:solidFill>
                <a:effectLst/>
                <a:latin typeface="HG創英角ｺﾞｼｯｸUB" panose="020B0909000000000000" pitchFamily="49" charset="-128"/>
                <a:ea typeface="HG創英角ｺﾞｼｯｸUB" panose="020B0909000000000000" pitchFamily="49" charset="-128"/>
              </a:rPr>
              <a:t>　日本でも備蓄米が放出されたものの、米価の高止まりが続いている。</a:t>
            </a:r>
            <a:br>
              <a:rPr lang="ja-JP" altLang="en-US" sz="2400" i="0" dirty="0">
                <a:solidFill>
                  <a:srgbClr val="000066"/>
                </a:solidFill>
                <a:effectLst/>
                <a:latin typeface="HG創英角ｺﾞｼｯｸUB" panose="020B0909000000000000" pitchFamily="49" charset="-128"/>
                <a:ea typeface="HG創英角ｺﾞｼｯｸUB" panose="020B0909000000000000" pitchFamily="49" charset="-128"/>
              </a:rPr>
            </a:br>
            <a:r>
              <a:rPr lang="ja-JP" altLang="en-US" sz="2400" i="0" dirty="0">
                <a:solidFill>
                  <a:srgbClr val="000066"/>
                </a:solidFill>
                <a:effectLst/>
                <a:latin typeface="HG創英角ｺﾞｼｯｸUB" panose="020B0909000000000000" pitchFamily="49" charset="-128"/>
                <a:ea typeface="HG創英角ｺﾞｼｯｸUB" panose="020B0909000000000000" pitchFamily="49" charset="-128"/>
              </a:rPr>
              <a:t>　奥田氏はその背景を「日本の米価高騰の原因は、コメの減産をやりすぎてしまったことにある」と分析。</a:t>
            </a:r>
            <a:br>
              <a:rPr lang="ja-JP" altLang="en-US" sz="2400" i="0" dirty="0">
                <a:solidFill>
                  <a:srgbClr val="000066"/>
                </a:solidFill>
                <a:effectLst/>
                <a:latin typeface="HG創英角ｺﾞｼｯｸUB" panose="020B0909000000000000" pitchFamily="49" charset="-128"/>
                <a:ea typeface="HG創英角ｺﾞｼｯｸUB" panose="020B0909000000000000" pitchFamily="49" charset="-128"/>
              </a:rPr>
            </a:br>
            <a:r>
              <a:rPr lang="ja-JP" altLang="en-US" sz="2400" i="0" dirty="0">
                <a:solidFill>
                  <a:srgbClr val="000066"/>
                </a:solidFill>
                <a:effectLst/>
                <a:latin typeface="HG創英角ｺﾞｼｯｸUB" panose="020B0909000000000000" pitchFamily="49" charset="-128"/>
                <a:ea typeface="HG創英角ｺﾞｼｯｸUB" panose="020B0909000000000000" pitchFamily="49" charset="-128"/>
              </a:rPr>
              <a:t>　「今の制度のままでは、長期的に日本の農業は維持不能になるのでは。韓国の手厚い補助は一つのモデルになり得る」と語った。</a:t>
            </a:r>
            <a:endParaRPr lang="ja-JP" altLang="en-US" sz="2400" dirty="0">
              <a:solidFill>
                <a:srgbClr val="000066"/>
              </a:solidFill>
              <a:latin typeface="HG創英角ｺﾞｼｯｸUB" panose="020B0909000000000000" pitchFamily="49" charset="-128"/>
              <a:ea typeface="HG創英角ｺﾞｼｯｸUB" panose="020B0909000000000000" pitchFamily="49" charset="-128"/>
            </a:endParaRPr>
          </a:p>
        </p:txBody>
      </p:sp>
      <p:sp>
        <p:nvSpPr>
          <p:cNvPr id="5" name="テキスト ボックス 4">
            <a:extLst>
              <a:ext uri="{FF2B5EF4-FFF2-40B4-BE49-F238E27FC236}">
                <a16:creationId xmlns:a16="http://schemas.microsoft.com/office/drawing/2014/main" id="{8E932F21-A9D5-2973-BAAD-45F06B35931B}"/>
              </a:ext>
            </a:extLst>
          </p:cNvPr>
          <p:cNvSpPr txBox="1"/>
          <p:nvPr/>
        </p:nvSpPr>
        <p:spPr>
          <a:xfrm>
            <a:off x="3861881" y="6429821"/>
            <a:ext cx="3754876" cy="369332"/>
          </a:xfrm>
          <a:prstGeom prst="rect">
            <a:avLst/>
          </a:prstGeom>
          <a:noFill/>
        </p:spPr>
        <p:txBody>
          <a:bodyPr wrap="square" rtlCol="0">
            <a:spAutoFit/>
          </a:bodyPr>
          <a:lstStyle/>
          <a:p>
            <a:pPr algn="r"/>
            <a:r>
              <a:rPr kumimoji="1" lang="ja-JP" altLang="en-US" dirty="0">
                <a:solidFill>
                  <a:srgbClr val="FF0000"/>
                </a:solidFill>
                <a:latin typeface="HG創英角ｺﾞｼｯｸUB" panose="020B0909000000000000" pitchFamily="49" charset="-128"/>
                <a:ea typeface="HG創英角ｺﾞｼｯｸUB" panose="020B0909000000000000" pitchFamily="49" charset="-128"/>
              </a:rPr>
              <a:t>前ページ　一部拡大表示</a:t>
            </a:r>
          </a:p>
        </p:txBody>
      </p:sp>
    </p:spTree>
    <p:extLst>
      <p:ext uri="{BB962C8B-B14F-4D97-AF65-F5344CB8AC3E}">
        <p14:creationId xmlns:p14="http://schemas.microsoft.com/office/powerpoint/2010/main" val="11165168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77DDFE5-73D7-99EA-AC5E-AB8773DAF41E}"/>
              </a:ext>
            </a:extLst>
          </p:cNvPr>
          <p:cNvSpPr>
            <a:spLocks noGrp="1"/>
          </p:cNvSpPr>
          <p:nvPr>
            <p:ph type="sldNum" sz="quarter" idx="12"/>
          </p:nvPr>
        </p:nvSpPr>
        <p:spPr>
          <a:xfrm>
            <a:off x="7086600" y="6492875"/>
            <a:ext cx="2057400" cy="365125"/>
          </a:xfrm>
        </p:spPr>
        <p:txBody>
          <a:bodyPr/>
          <a:lstStyle/>
          <a:p>
            <a:fld id="{34E1D86B-E9BD-4CB3-A90A-360085928B4F}" type="slidenum">
              <a:rPr kumimoji="1" lang="ja-JP" altLang="en-US" sz="1800" smtClean="0">
                <a:latin typeface="HG創英角ｺﾞｼｯｸUB" panose="020B0909000000000000" pitchFamily="49" charset="-128"/>
                <a:ea typeface="HG創英角ｺﾞｼｯｸUB" panose="020B0909000000000000" pitchFamily="49" charset="-128"/>
              </a:rPr>
              <a:t>15</a:t>
            </a:fld>
            <a:endParaRPr kumimoji="1" lang="ja-JP" altLang="en-US" sz="1800" dirty="0">
              <a:latin typeface="HG創英角ｺﾞｼｯｸUB" panose="020B0909000000000000" pitchFamily="49" charset="-128"/>
              <a:ea typeface="HG創英角ｺﾞｼｯｸUB" panose="020B0909000000000000" pitchFamily="49" charset="-128"/>
            </a:endParaRPr>
          </a:p>
        </p:txBody>
      </p:sp>
      <p:sp>
        <p:nvSpPr>
          <p:cNvPr id="4" name="テキスト ボックス 3">
            <a:extLst>
              <a:ext uri="{FF2B5EF4-FFF2-40B4-BE49-F238E27FC236}">
                <a16:creationId xmlns:a16="http://schemas.microsoft.com/office/drawing/2014/main" id="{49974BD5-F831-1655-E7CE-C7DB8847E16C}"/>
              </a:ext>
            </a:extLst>
          </p:cNvPr>
          <p:cNvSpPr txBox="1"/>
          <p:nvPr/>
        </p:nvSpPr>
        <p:spPr>
          <a:xfrm>
            <a:off x="0" y="-4864"/>
            <a:ext cx="9144000" cy="6832640"/>
          </a:xfrm>
          <a:prstGeom prst="rect">
            <a:avLst/>
          </a:prstGeom>
          <a:noFill/>
        </p:spPr>
        <p:txBody>
          <a:bodyPr wrap="square">
            <a:spAutoFit/>
          </a:bodyPr>
          <a:lstStyle/>
          <a:p>
            <a:r>
              <a:rPr lang="ja-JP" altLang="en-US" sz="2400" dirty="0">
                <a:solidFill>
                  <a:srgbClr val="000066"/>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先日（２０２６年１月２１日）に「飼料用米内部意見交換会」を開催しました。</a:t>
            </a:r>
          </a:p>
          <a:p>
            <a:r>
              <a:rPr lang="ja-JP" altLang="en-US" sz="2400" dirty="0">
                <a:solidFill>
                  <a:srgbClr val="000066"/>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そこで様々に現在の飼料用米に関わる意見を交換しました。</a:t>
            </a:r>
            <a:endParaRPr lang="en-US" altLang="ja-JP" sz="2400" dirty="0">
              <a:solidFill>
                <a:srgbClr val="000066"/>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a:p>
            <a:r>
              <a:rPr lang="ja-JP" altLang="en-US" dirty="0">
                <a:solidFill>
                  <a:srgbClr val="000066"/>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参加者</a:t>
            </a:r>
          </a:p>
          <a:p>
            <a:r>
              <a:rPr lang="ja-JP" altLang="en-US" sz="1600" dirty="0">
                <a:solidFill>
                  <a:srgbClr val="0000CC"/>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会　　場参加者：</a:t>
            </a:r>
            <a:r>
              <a:rPr lang="ja-JP" altLang="en-US" dirty="0">
                <a:solidFill>
                  <a:srgbClr val="000066"/>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海老澤惠子・信岡　誠治・加藤　洋子・若狹　良治</a:t>
            </a:r>
          </a:p>
          <a:p>
            <a:r>
              <a:rPr lang="ja-JP" altLang="en-US" sz="1600" dirty="0">
                <a:solidFill>
                  <a:srgbClr val="0000CC"/>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ＺＯＯＭ参加者：</a:t>
            </a:r>
            <a:r>
              <a:rPr lang="ja-JP" altLang="en-US" dirty="0">
                <a:solidFill>
                  <a:srgbClr val="000066"/>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谷口　信和・木村　洋文・村田　洋・加藤　浩・鈴木　猛・北川　陽一</a:t>
            </a:r>
            <a:endParaRPr lang="en-US" altLang="ja-JP" dirty="0">
              <a:solidFill>
                <a:srgbClr val="000066"/>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a:p>
            <a:endParaRPr lang="en-US" altLang="ja-JP" sz="2400" dirty="0">
              <a:solidFill>
                <a:srgbClr val="000066"/>
              </a:solidFill>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a:p>
            <a:pPr algn="ctr"/>
            <a:r>
              <a:rPr lang="ja-JP" altLang="en-US" sz="2400" dirty="0">
                <a:solidFill>
                  <a:srgbClr val="000066"/>
                </a:solidFill>
                <a:latin typeface="HG創英角ｺﾞｼｯｸUB" panose="020B0909000000000000" pitchFamily="49" charset="-128"/>
                <a:ea typeface="HG創英角ｺﾞｼｯｸUB" panose="020B0909000000000000" pitchFamily="49" charset="-128"/>
                <a:cs typeface="Times New Roman" panose="02020603050405020304" pitchFamily="18" charset="0"/>
              </a:rPr>
              <a:t>◆■◆■◆■◆◆■◆■◆■◆◆■◆■◆■◆</a:t>
            </a:r>
            <a:endParaRPr lang="en-US" altLang="ja-JP" sz="2400" dirty="0">
              <a:solidFill>
                <a:srgbClr val="000066"/>
              </a:solidFill>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a:p>
            <a:pPr algn="ctr"/>
            <a:endParaRPr lang="en-US" altLang="ja-JP" sz="2400" dirty="0">
              <a:solidFill>
                <a:srgbClr val="000066"/>
              </a:solidFill>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a:p>
            <a:r>
              <a:rPr lang="ja-JP" altLang="en-US" sz="2400" dirty="0">
                <a:solidFill>
                  <a:srgbClr val="000066"/>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その後、日本の国会で、衆議院が突然解散となり、２０２６年１月２３日に衆議院が解散され、２月８日（日）に総選挙が行われました。</a:t>
            </a:r>
          </a:p>
          <a:p>
            <a:r>
              <a:rPr lang="ja-JP" altLang="en-US" sz="2400" dirty="0">
                <a:solidFill>
                  <a:srgbClr val="000066"/>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結果は、皆さんがご存じのような結果となりました。</a:t>
            </a:r>
          </a:p>
          <a:p>
            <a:r>
              <a:rPr lang="ja-JP" altLang="en-US" sz="2400" dirty="0">
                <a:solidFill>
                  <a:srgbClr val="000066"/>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自由民主党が単独で過半数を得ました。</a:t>
            </a:r>
            <a:endParaRPr lang="en-US" altLang="ja-JP" sz="2400" dirty="0">
              <a:solidFill>
                <a:srgbClr val="000066"/>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a:p>
            <a:r>
              <a:rPr lang="ja-JP" altLang="en-US" sz="2400" dirty="0">
                <a:solidFill>
                  <a:srgbClr val="000066"/>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また、維新の会と併せて、与党で３分の２を得ました。</a:t>
            </a:r>
          </a:p>
          <a:p>
            <a:r>
              <a:rPr lang="ja-JP" altLang="en-US" sz="2400" dirty="0">
                <a:solidFill>
                  <a:srgbClr val="000066"/>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結果として、この間の自民党の進めてきた政治が信任されたような状況となっています。</a:t>
            </a:r>
          </a:p>
          <a:p>
            <a:r>
              <a:rPr lang="ja-JP" altLang="en-US" sz="2400" dirty="0">
                <a:solidFill>
                  <a:srgbClr val="000066"/>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しかし、私たちが求めてきた食料政策・食料自給率、食料安全保障などが審議され信任を得たわけではありません。</a:t>
            </a:r>
            <a:endParaRPr lang="en-US" altLang="ja-JP" sz="2400" dirty="0">
              <a:solidFill>
                <a:srgbClr val="000066"/>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p:txBody>
      </p:sp>
    </p:spTree>
    <p:extLst>
      <p:ext uri="{BB962C8B-B14F-4D97-AF65-F5344CB8AC3E}">
        <p14:creationId xmlns:p14="http://schemas.microsoft.com/office/powerpoint/2010/main" val="7262959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D0B0835-EE2D-7FA2-9158-FD23683EA778}"/>
              </a:ext>
            </a:extLst>
          </p:cNvPr>
          <p:cNvSpPr>
            <a:spLocks noGrp="1"/>
          </p:cNvSpPr>
          <p:nvPr>
            <p:ph type="sldNum" sz="quarter" idx="12"/>
          </p:nvPr>
        </p:nvSpPr>
        <p:spPr>
          <a:xfrm>
            <a:off x="6974732" y="6414662"/>
            <a:ext cx="2057400" cy="365125"/>
          </a:xfrm>
        </p:spPr>
        <p:txBody>
          <a:bodyPr/>
          <a:lstStyle/>
          <a:p>
            <a:fld id="{34E1D86B-E9BD-4CB3-A90A-360085928B4F}" type="slidenum">
              <a:rPr kumimoji="1" lang="ja-JP" altLang="en-US" sz="1800" smtClean="0">
                <a:latin typeface="HG創英角ｺﾞｼｯｸUB" panose="020B0909000000000000" pitchFamily="49" charset="-128"/>
                <a:ea typeface="HG創英角ｺﾞｼｯｸUB" panose="020B0909000000000000" pitchFamily="49" charset="-128"/>
              </a:rPr>
              <a:t>16</a:t>
            </a:fld>
            <a:endParaRPr kumimoji="1" lang="ja-JP" altLang="en-US" sz="1800" dirty="0">
              <a:latin typeface="HG創英角ｺﾞｼｯｸUB" panose="020B0909000000000000" pitchFamily="49" charset="-128"/>
              <a:ea typeface="HG創英角ｺﾞｼｯｸUB" panose="020B0909000000000000" pitchFamily="49" charset="-128"/>
            </a:endParaRPr>
          </a:p>
        </p:txBody>
      </p:sp>
      <p:sp>
        <p:nvSpPr>
          <p:cNvPr id="4" name="テキスト ボックス 3">
            <a:extLst>
              <a:ext uri="{FF2B5EF4-FFF2-40B4-BE49-F238E27FC236}">
                <a16:creationId xmlns:a16="http://schemas.microsoft.com/office/drawing/2014/main" id="{2E8D6245-D0D1-57A3-E932-EDB4FAE72BE1}"/>
              </a:ext>
            </a:extLst>
          </p:cNvPr>
          <p:cNvSpPr txBox="1"/>
          <p:nvPr/>
        </p:nvSpPr>
        <p:spPr>
          <a:xfrm>
            <a:off x="111868" y="116928"/>
            <a:ext cx="8920264" cy="954107"/>
          </a:xfrm>
          <a:prstGeom prst="rect">
            <a:avLst/>
          </a:prstGeom>
          <a:noFill/>
        </p:spPr>
        <p:txBody>
          <a:bodyPr wrap="square">
            <a:spAutoFit/>
          </a:bodyPr>
          <a:lstStyle/>
          <a:p>
            <a:r>
              <a:rPr lang="ja-JP" altLang="en-US" sz="2800" dirty="0">
                <a:solidFill>
                  <a:srgbClr val="000066"/>
                </a:solidFill>
                <a:latin typeface="HG創英角ｺﾞｼｯｸUB" panose="020B0909000000000000" pitchFamily="49" charset="-128"/>
                <a:ea typeface="HG創英角ｺﾞｼｯｸUB" panose="020B0909000000000000" pitchFamily="49" charset="-128"/>
              </a:rPr>
              <a:t>全ての田畑フル活用　必要な予算、当初で確保</a:t>
            </a:r>
            <a:endParaRPr lang="en-US" altLang="ja-JP" sz="2800" dirty="0">
              <a:solidFill>
                <a:srgbClr val="000066"/>
              </a:solidFill>
              <a:latin typeface="HG創英角ｺﾞｼｯｸUB" panose="020B0909000000000000" pitchFamily="49" charset="-128"/>
              <a:ea typeface="HG創英角ｺﾞｼｯｸUB" panose="020B0909000000000000" pitchFamily="49" charset="-128"/>
            </a:endParaRPr>
          </a:p>
          <a:p>
            <a:r>
              <a:rPr lang="ja-JP" altLang="en-US" sz="2800" dirty="0">
                <a:solidFill>
                  <a:srgbClr val="000066"/>
                </a:solidFill>
                <a:latin typeface="HG創英角ｺﾞｼｯｸUB" panose="020B0909000000000000" pitchFamily="49" charset="-128"/>
                <a:ea typeface="HG創英角ｺﾞｼｯｸUB" panose="020B0909000000000000" pitchFamily="49" charset="-128"/>
              </a:rPr>
              <a:t>首相、初の施政方針演説</a:t>
            </a:r>
          </a:p>
        </p:txBody>
      </p:sp>
      <p:sp>
        <p:nvSpPr>
          <p:cNvPr id="6" name="テキスト ボックス 5">
            <a:extLst>
              <a:ext uri="{FF2B5EF4-FFF2-40B4-BE49-F238E27FC236}">
                <a16:creationId xmlns:a16="http://schemas.microsoft.com/office/drawing/2014/main" id="{DE18F1F9-B807-01B2-DC36-F51E4E5193C4}"/>
              </a:ext>
            </a:extLst>
          </p:cNvPr>
          <p:cNvSpPr txBox="1"/>
          <p:nvPr/>
        </p:nvSpPr>
        <p:spPr>
          <a:xfrm>
            <a:off x="111868" y="1151683"/>
            <a:ext cx="8764621" cy="5262979"/>
          </a:xfrm>
          <a:prstGeom prst="rect">
            <a:avLst/>
          </a:prstGeom>
          <a:noFill/>
        </p:spPr>
        <p:txBody>
          <a:bodyPr wrap="square">
            <a:spAutoFit/>
          </a:bodyPr>
          <a:lstStyle/>
          <a:p>
            <a:r>
              <a:rPr lang="ja-JP" altLang="en-US" sz="2400" dirty="0">
                <a:solidFill>
                  <a:srgbClr val="000066"/>
                </a:solidFill>
                <a:latin typeface="HG創英角ｺﾞｼｯｸUB" panose="020B0909000000000000" pitchFamily="49" charset="-128"/>
                <a:ea typeface="HG創英角ｺﾞｼｯｸUB" panose="020B0909000000000000" pitchFamily="49" charset="-128"/>
              </a:rPr>
              <a:t>農業関係では、全ての田畑のフル活用に意欲を示した。</a:t>
            </a:r>
            <a:endParaRPr lang="en-US" altLang="ja-JP" sz="2400" dirty="0">
              <a:solidFill>
                <a:srgbClr val="000066"/>
              </a:solidFill>
              <a:latin typeface="HG創英角ｺﾞｼｯｸUB" panose="020B0909000000000000" pitchFamily="49" charset="-128"/>
              <a:ea typeface="HG創英角ｺﾞｼｯｸUB" panose="020B0909000000000000" pitchFamily="49" charset="-128"/>
            </a:endParaRPr>
          </a:p>
          <a:p>
            <a:r>
              <a:rPr lang="ja-JP" altLang="en-US" sz="2400" dirty="0">
                <a:solidFill>
                  <a:srgbClr val="000066"/>
                </a:solidFill>
                <a:latin typeface="HG創英角ｺﾞｼｯｸUB" panose="020B0909000000000000" pitchFamily="49" charset="-128"/>
                <a:ea typeface="HG創英角ｺﾞｼｯｸUB" panose="020B0909000000000000" pitchFamily="49" charset="-128"/>
              </a:rPr>
              <a:t>政府が２７年度の導入を目指す新たな水田政策が念頭にあるとみられる。</a:t>
            </a:r>
          </a:p>
          <a:p>
            <a:r>
              <a:rPr lang="ja-JP" altLang="en-US" sz="2400" dirty="0">
                <a:solidFill>
                  <a:srgbClr val="000066"/>
                </a:solidFill>
                <a:latin typeface="HG創英角ｺﾞｼｯｸUB" panose="020B0909000000000000" pitchFamily="49" charset="-128"/>
                <a:ea typeface="HG創英角ｺﾞｼｯｸUB" panose="020B0909000000000000" pitchFamily="49" charset="-128"/>
              </a:rPr>
              <a:t>新たな水田政策では「水田活用の直接支払交付金」を、水田を対象とする現在の仕組みから、田畑を問わず支援する仕組みに転換する。</a:t>
            </a:r>
          </a:p>
          <a:p>
            <a:r>
              <a:rPr lang="ja-JP" altLang="en-US" sz="2400" dirty="0">
                <a:solidFill>
                  <a:srgbClr val="000066"/>
                </a:solidFill>
                <a:latin typeface="HG創英角ｺﾞｼｯｸUB" panose="020B0909000000000000" pitchFamily="49" charset="-128"/>
                <a:ea typeface="HG創英角ｺﾞｼｯｸUB" panose="020B0909000000000000" pitchFamily="49" charset="-128"/>
              </a:rPr>
              <a:t>米を巡っては「需要拡大・輸出拡大を図りつつ、供給力を強化することで、安定供給を図る」とした。</a:t>
            </a:r>
          </a:p>
          <a:p>
            <a:r>
              <a:rPr lang="ja-JP" altLang="en-US" sz="2400" dirty="0">
                <a:solidFill>
                  <a:srgbClr val="000066"/>
                </a:solidFill>
                <a:latin typeface="HG創英角ｺﾞｼｯｸUB" panose="020B0909000000000000" pitchFamily="49" charset="-128"/>
                <a:ea typeface="HG創英角ｺﾞｼｯｸUB" panose="020B0909000000000000" pitchFamily="49" charset="-128"/>
              </a:rPr>
              <a:t>国会に提出する食糧法の改正案を念頭に、</a:t>
            </a:r>
          </a:p>
          <a:p>
            <a:r>
              <a:rPr lang="ja-JP" altLang="en-US" sz="2400" dirty="0">
                <a:solidFill>
                  <a:srgbClr val="000066"/>
                </a:solidFill>
                <a:latin typeface="HG創英角ｺﾞｼｯｸUB" panose="020B0909000000000000" pitchFamily="49" charset="-128"/>
                <a:ea typeface="HG創英角ｺﾞｼｯｸUB" panose="020B0909000000000000" pitchFamily="49" charset="-128"/>
              </a:rPr>
              <a:t>　①　正確に需給を把握するため、米を扱う事業者に在庫量</a:t>
            </a:r>
            <a:endParaRPr lang="en-US" altLang="ja-JP" sz="2400" dirty="0">
              <a:solidFill>
                <a:srgbClr val="000066"/>
              </a:solidFill>
              <a:latin typeface="HG創英角ｺﾞｼｯｸUB" panose="020B0909000000000000" pitchFamily="49" charset="-128"/>
              <a:ea typeface="HG創英角ｺﾞｼｯｸUB" panose="020B0909000000000000" pitchFamily="49" charset="-128"/>
            </a:endParaRPr>
          </a:p>
          <a:p>
            <a:r>
              <a:rPr lang="ja-JP" altLang="en-US" sz="2400" dirty="0">
                <a:solidFill>
                  <a:srgbClr val="000066"/>
                </a:solidFill>
                <a:latin typeface="HG創英角ｺﾞｼｯｸUB" panose="020B0909000000000000" pitchFamily="49" charset="-128"/>
                <a:ea typeface="HG創英角ｺﾞｼｯｸUB" panose="020B0909000000000000" pitchFamily="49" charset="-128"/>
              </a:rPr>
              <a:t>　　　などの定期報告を義務付ける</a:t>
            </a:r>
          </a:p>
          <a:p>
            <a:r>
              <a:rPr lang="ja-JP" altLang="en-US" sz="2400" dirty="0">
                <a:solidFill>
                  <a:srgbClr val="000066"/>
                </a:solidFill>
                <a:latin typeface="HG創英角ｺﾞｼｯｸUB" panose="020B0909000000000000" pitchFamily="49" charset="-128"/>
                <a:ea typeface="HG創英角ｺﾞｼｯｸUB" panose="020B0909000000000000" pitchFamily="49" charset="-128"/>
              </a:rPr>
              <a:t>　②　国による「政府備蓄」の一部を「民間備蓄」にする</a:t>
            </a:r>
            <a:endParaRPr lang="en-US" altLang="ja-JP" sz="2400" dirty="0">
              <a:solidFill>
                <a:srgbClr val="000066"/>
              </a:solidFill>
              <a:latin typeface="HG創英角ｺﾞｼｯｸUB" panose="020B0909000000000000" pitchFamily="49" charset="-128"/>
              <a:ea typeface="HG創英角ｺﾞｼｯｸUB" panose="020B0909000000000000" pitchFamily="49" charset="-128"/>
            </a:endParaRPr>
          </a:p>
          <a:p>
            <a:r>
              <a:rPr lang="ja-JP" altLang="en-US" sz="2400" dirty="0">
                <a:solidFill>
                  <a:srgbClr val="000066"/>
                </a:solidFill>
                <a:latin typeface="HG創英角ｺﾞｼｯｸUB" panose="020B0909000000000000" pitchFamily="49" charset="-128"/>
                <a:ea typeface="HG創英角ｺﾞｼｯｸUB" panose="020B0909000000000000" pitchFamily="49" charset="-128"/>
              </a:rPr>
              <a:t>　　　</a:t>
            </a:r>
            <a:r>
              <a:rPr lang="en-US" altLang="ja-JP" sz="2400" dirty="0">
                <a:solidFill>
                  <a:srgbClr val="000066"/>
                </a:solidFill>
                <a:latin typeface="HG創英角ｺﾞｼｯｸUB" panose="020B0909000000000000" pitchFamily="49" charset="-128"/>
                <a:ea typeface="HG創英角ｺﾞｼｯｸUB" panose="020B0909000000000000" pitchFamily="49" charset="-128"/>
              </a:rPr>
              <a:t>――</a:t>
            </a:r>
            <a:r>
              <a:rPr lang="ja-JP" altLang="en-US" sz="2400" dirty="0">
                <a:solidFill>
                  <a:srgbClr val="000066"/>
                </a:solidFill>
                <a:latin typeface="HG創英角ｺﾞｼｯｸUB" panose="020B0909000000000000" pitchFamily="49" charset="-128"/>
                <a:ea typeface="HG創英角ｺﾞｼｯｸUB" panose="020B0909000000000000" pitchFamily="49" charset="-128"/>
              </a:rPr>
              <a:t>方針を示した。</a:t>
            </a:r>
            <a:endParaRPr lang="en-US" altLang="ja-JP" sz="2400" dirty="0">
              <a:solidFill>
                <a:srgbClr val="000066"/>
              </a:solidFill>
              <a:latin typeface="HG創英角ｺﾞｼｯｸUB" panose="020B0909000000000000" pitchFamily="49" charset="-128"/>
              <a:ea typeface="HG創英角ｺﾞｼｯｸUB" panose="020B0909000000000000" pitchFamily="49" charset="-128"/>
            </a:endParaRPr>
          </a:p>
          <a:p>
            <a:r>
              <a:rPr lang="ja-JP" altLang="en-US" sz="2400" dirty="0">
                <a:solidFill>
                  <a:srgbClr val="000066"/>
                </a:solidFill>
                <a:latin typeface="HG創英角ｺﾞｼｯｸUB" panose="020B0909000000000000" pitchFamily="49" charset="-128"/>
                <a:ea typeface="HG創英角ｺﾞｼｯｸUB" panose="020B0909000000000000" pitchFamily="49" charset="-128"/>
              </a:rPr>
              <a:t>　　　政府備蓄米の買い入れを再開するとした。</a:t>
            </a:r>
          </a:p>
        </p:txBody>
      </p:sp>
    </p:spTree>
    <p:extLst>
      <p:ext uri="{BB962C8B-B14F-4D97-AF65-F5344CB8AC3E}">
        <p14:creationId xmlns:p14="http://schemas.microsoft.com/office/powerpoint/2010/main" val="2862288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09CF88A-7BE4-4B4D-1AB0-4B2DF64BC3B8}"/>
              </a:ext>
            </a:extLst>
          </p:cNvPr>
          <p:cNvSpPr>
            <a:spLocks noGrp="1"/>
          </p:cNvSpPr>
          <p:nvPr>
            <p:ph type="sldNum" sz="quarter" idx="12"/>
          </p:nvPr>
        </p:nvSpPr>
        <p:spPr>
          <a:xfrm>
            <a:off x="7086600" y="6414717"/>
            <a:ext cx="2057400" cy="365125"/>
          </a:xfrm>
        </p:spPr>
        <p:txBody>
          <a:bodyPr/>
          <a:lstStyle/>
          <a:p>
            <a:fld id="{34E1D86B-E9BD-4CB3-A90A-360085928B4F}" type="slidenum">
              <a:rPr kumimoji="1" lang="ja-JP" altLang="en-US" sz="1800" smtClean="0">
                <a:latin typeface="HG創英角ｺﾞｼｯｸUB" panose="020B0909000000000000" pitchFamily="49" charset="-128"/>
                <a:ea typeface="HG創英角ｺﾞｼｯｸUB" panose="020B0909000000000000" pitchFamily="49" charset="-128"/>
              </a:rPr>
              <a:t>17</a:t>
            </a:fld>
            <a:endParaRPr kumimoji="1" lang="ja-JP" altLang="en-US" sz="1800">
              <a:latin typeface="HG創英角ｺﾞｼｯｸUB" panose="020B0909000000000000" pitchFamily="49" charset="-128"/>
              <a:ea typeface="HG創英角ｺﾞｼｯｸUB" panose="020B0909000000000000" pitchFamily="49" charset="-128"/>
            </a:endParaRPr>
          </a:p>
        </p:txBody>
      </p:sp>
      <p:sp>
        <p:nvSpPr>
          <p:cNvPr id="6" name="Rectangle 6">
            <a:extLst>
              <a:ext uri="{FF2B5EF4-FFF2-40B4-BE49-F238E27FC236}">
                <a16:creationId xmlns:a16="http://schemas.microsoft.com/office/drawing/2014/main" id="{11F65E1D-47F4-E84A-B5C1-8BA8342071C1}"/>
              </a:ext>
            </a:extLst>
          </p:cNvPr>
          <p:cNvSpPr>
            <a:spLocks noChangeArrowheads="1"/>
          </p:cNvSpPr>
          <p:nvPr/>
        </p:nvSpPr>
        <p:spPr bwMode="auto">
          <a:xfrm>
            <a:off x="0" y="-76944"/>
            <a:ext cx="9144000" cy="160807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0" rIns="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i="0" u="none" strike="noStrike" cap="none" normalizeH="0" baseline="0" dirty="0">
                <a:ln>
                  <a:noFill/>
                </a:ln>
                <a:solidFill>
                  <a:srgbClr val="000066"/>
                </a:solidFill>
                <a:effectLst/>
                <a:latin typeface="HG創英角ｺﾞｼｯｸUB" panose="020B0909000000000000" pitchFamily="49" charset="-128"/>
                <a:ea typeface="HG創英角ｺﾞｼｯｸUB" panose="020B0909000000000000" pitchFamily="49" charset="-128"/>
              </a:rPr>
              <a:t>日本農業新聞　</a:t>
            </a:r>
            <a:r>
              <a:rPr kumimoji="0" lang="ja-JP" altLang="ja-JP" i="0" u="none" strike="noStrike" cap="none" normalizeH="0" baseline="0" dirty="0">
                <a:ln>
                  <a:noFill/>
                </a:ln>
                <a:solidFill>
                  <a:srgbClr val="000066"/>
                </a:solidFill>
                <a:effectLst/>
                <a:latin typeface="HG創英角ｺﾞｼｯｸUB" panose="020B0909000000000000" pitchFamily="49" charset="-128"/>
                <a:ea typeface="HG創英角ｺﾞｼｯｸUB" panose="020B0909000000000000" pitchFamily="49" charset="-128"/>
              </a:rPr>
              <a:t>2026年2月26日</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800" i="0" u="none" strike="noStrike" cap="none" normalizeH="0" baseline="0" dirty="0">
                <a:ln>
                  <a:noFill/>
                </a:ln>
                <a:solidFill>
                  <a:srgbClr val="000066"/>
                </a:solidFill>
                <a:effectLst/>
                <a:latin typeface="HG創英角ｺﾞｼｯｸUB" panose="020B0909000000000000" pitchFamily="49" charset="-128"/>
                <a:ea typeface="HG創英角ｺﾞｼｯｸUB" panose="020B0909000000000000" pitchFamily="49" charset="-128"/>
              </a:rPr>
              <a:t>首相、米の備蓄１００万トン水準は維持</a:t>
            </a:r>
            <a:endParaRPr kumimoji="0" lang="en-US" altLang="ja-JP" sz="2800" i="0" u="none" strike="noStrike" cap="none" normalizeH="0" baseline="0" dirty="0">
              <a:ln>
                <a:noFill/>
              </a:ln>
              <a:solidFill>
                <a:srgbClr val="000066"/>
              </a:solidFill>
              <a:effectLst/>
              <a:latin typeface="HG創英角ｺﾞｼｯｸUB" panose="020B0909000000000000" pitchFamily="49" charset="-128"/>
              <a:ea typeface="HG創英角ｺﾞｼｯｸUB" panose="020B0909000000000000"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800" i="0" u="none" strike="noStrike" cap="none" normalizeH="0" baseline="0" dirty="0">
                <a:ln>
                  <a:noFill/>
                </a:ln>
                <a:solidFill>
                  <a:srgbClr val="000066"/>
                </a:solidFill>
                <a:effectLst/>
                <a:latin typeface="HG創英角ｺﾞｼｯｸUB" panose="020B0909000000000000" pitchFamily="49" charset="-128"/>
                <a:ea typeface="HG創英角ｺﾞｼｯｸUB" panose="020B0909000000000000" pitchFamily="49" charset="-128"/>
              </a:rPr>
              <a:t>代表質問　直払い「議論深める」</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pic>
        <p:nvPicPr>
          <p:cNvPr id="1034" name="Picture 10">
            <a:hlinkClick r:id="rId2"/>
            <a:extLst>
              <a:ext uri="{FF2B5EF4-FFF2-40B4-BE49-F238E27FC236}">
                <a16:creationId xmlns:a16="http://schemas.microsoft.com/office/drawing/2014/main" id="{0C945D47-9032-BDE3-B930-62926D8512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5821" y="-76943"/>
            <a:ext cx="2208179" cy="1472120"/>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AFC2FF05-B6B5-8334-FAD3-4C0490E38784}"/>
              </a:ext>
            </a:extLst>
          </p:cNvPr>
          <p:cNvSpPr txBox="1"/>
          <p:nvPr/>
        </p:nvSpPr>
        <p:spPr>
          <a:xfrm>
            <a:off x="145915" y="1531128"/>
            <a:ext cx="8852170" cy="2677656"/>
          </a:xfrm>
          <a:prstGeom prst="rect">
            <a:avLst/>
          </a:prstGeom>
          <a:noFill/>
        </p:spPr>
        <p:txBody>
          <a:bodyPr wrap="square">
            <a:spAutoFit/>
          </a:bodyPr>
          <a:lstStyle/>
          <a:p>
            <a:r>
              <a:rPr lang="ja-JP" altLang="en-US" sz="2400" dirty="0">
                <a:solidFill>
                  <a:srgbClr val="000066"/>
                </a:solidFill>
                <a:latin typeface="HG創英角ｺﾞｼｯｸUB" panose="020B0909000000000000" pitchFamily="49" charset="-128"/>
                <a:ea typeface="HG創英角ｺﾞｼｯｸUB" panose="020B0909000000000000" pitchFamily="49" charset="-128"/>
              </a:rPr>
              <a:t>高市早苗首相は２５日の参院本会議で、政府による米の備蓄の一部を民間が担う新制度について、</a:t>
            </a:r>
            <a:endParaRPr lang="en-US" altLang="ja-JP" sz="2400" dirty="0">
              <a:solidFill>
                <a:srgbClr val="000066"/>
              </a:solidFill>
              <a:latin typeface="HG創英角ｺﾞｼｯｸUB" panose="020B0909000000000000" pitchFamily="49" charset="-128"/>
              <a:ea typeface="HG創英角ｺﾞｼｯｸUB" panose="020B0909000000000000" pitchFamily="49" charset="-128"/>
            </a:endParaRPr>
          </a:p>
          <a:p>
            <a:r>
              <a:rPr lang="ja-JP" altLang="en-US" sz="2400" dirty="0">
                <a:solidFill>
                  <a:srgbClr val="000066"/>
                </a:solidFill>
                <a:latin typeface="HG創英角ｺﾞｼｯｸUB" panose="020B0909000000000000" pitchFamily="49" charset="-128"/>
                <a:ea typeface="HG創英角ｺﾞｼｯｸUB" panose="020B0909000000000000" pitchFamily="49" charset="-128"/>
              </a:rPr>
              <a:t>備蓄の総量は「引き続き１００万トンの適正水準を前提」とする考えを表明した。</a:t>
            </a:r>
            <a:endParaRPr lang="en-US" altLang="ja-JP" sz="2400" dirty="0">
              <a:solidFill>
                <a:srgbClr val="000066"/>
              </a:solidFill>
              <a:latin typeface="HG創英角ｺﾞｼｯｸUB" panose="020B0909000000000000" pitchFamily="49" charset="-128"/>
              <a:ea typeface="HG創英角ｺﾞｼｯｸUB" panose="020B0909000000000000" pitchFamily="49" charset="-128"/>
            </a:endParaRPr>
          </a:p>
          <a:p>
            <a:r>
              <a:rPr lang="ja-JP" altLang="en-US" sz="2400" dirty="0">
                <a:solidFill>
                  <a:srgbClr val="000066"/>
                </a:solidFill>
                <a:latin typeface="HG創英角ｺﾞｼｯｸUB" panose="020B0909000000000000" pitchFamily="49" charset="-128"/>
                <a:ea typeface="HG創英角ｺﾞｼｯｸUB" panose="020B0909000000000000" pitchFamily="49" charset="-128"/>
              </a:rPr>
              <a:t>今国会に提出する食糧法改正案で、</a:t>
            </a:r>
            <a:endParaRPr lang="en-US" altLang="ja-JP" sz="2400" dirty="0">
              <a:solidFill>
                <a:srgbClr val="000066"/>
              </a:solidFill>
              <a:latin typeface="HG創英角ｺﾞｼｯｸUB" panose="020B0909000000000000" pitchFamily="49" charset="-128"/>
              <a:ea typeface="HG創英角ｺﾞｼｯｸUB" panose="020B0909000000000000" pitchFamily="49" charset="-128"/>
            </a:endParaRPr>
          </a:p>
          <a:p>
            <a:r>
              <a:rPr lang="ja-JP" altLang="en-US" sz="2400" dirty="0">
                <a:solidFill>
                  <a:srgbClr val="000066"/>
                </a:solidFill>
                <a:latin typeface="HG創英角ｺﾞｼｯｸUB" panose="020B0909000000000000" pitchFamily="49" charset="-128"/>
                <a:ea typeface="HG創英角ｺﾞｼｯｸUB" panose="020B0909000000000000" pitchFamily="49" charset="-128"/>
              </a:rPr>
              <a:t>民間備蓄の創設を規定する。</a:t>
            </a:r>
            <a:endParaRPr lang="en-US" altLang="ja-JP" sz="2400" dirty="0">
              <a:solidFill>
                <a:srgbClr val="000066"/>
              </a:solidFill>
              <a:latin typeface="HG創英角ｺﾞｼｯｸUB" panose="020B0909000000000000" pitchFamily="49" charset="-128"/>
              <a:ea typeface="HG創英角ｺﾞｼｯｸUB" panose="020B0909000000000000" pitchFamily="49" charset="-128"/>
            </a:endParaRPr>
          </a:p>
          <a:p>
            <a:r>
              <a:rPr lang="ja-JP" altLang="en-US" sz="2400" dirty="0">
                <a:solidFill>
                  <a:srgbClr val="000066"/>
                </a:solidFill>
                <a:latin typeface="HG創英角ｺﾞｼｯｸUB" panose="020B0909000000000000" pitchFamily="49" charset="-128"/>
                <a:ea typeface="HG創英角ｺﾞｼｯｸUB" panose="020B0909000000000000" pitchFamily="49" charset="-128"/>
              </a:rPr>
              <a:t>立憲民主党の田名部匡代幹事長への答弁</a:t>
            </a:r>
            <a:r>
              <a:rPr lang="ja-JP" altLang="en-US" sz="2400" dirty="0">
                <a:latin typeface="HG創英角ｺﾞｼｯｸUB" panose="020B0909000000000000" pitchFamily="49" charset="-128"/>
                <a:ea typeface="HG創英角ｺﾞｼｯｸUB" panose="020B0909000000000000" pitchFamily="49" charset="-128"/>
              </a:rPr>
              <a:t>。</a:t>
            </a:r>
          </a:p>
        </p:txBody>
      </p:sp>
    </p:spTree>
    <p:extLst>
      <p:ext uri="{BB962C8B-B14F-4D97-AF65-F5344CB8AC3E}">
        <p14:creationId xmlns:p14="http://schemas.microsoft.com/office/powerpoint/2010/main" val="30414828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0A65691-5075-0F13-4E44-2F7C1D35D444}"/>
              </a:ext>
            </a:extLst>
          </p:cNvPr>
          <p:cNvSpPr>
            <a:spLocks noGrp="1"/>
          </p:cNvSpPr>
          <p:nvPr>
            <p:ph type="sldNum" sz="quarter" idx="12"/>
          </p:nvPr>
        </p:nvSpPr>
        <p:spPr>
          <a:xfrm>
            <a:off x="7086600" y="6385197"/>
            <a:ext cx="2057400" cy="365125"/>
          </a:xfrm>
        </p:spPr>
        <p:txBody>
          <a:bodyPr/>
          <a:lstStyle/>
          <a:p>
            <a:fld id="{34E1D86B-E9BD-4CB3-A90A-360085928B4F}" type="slidenum">
              <a:rPr kumimoji="1" lang="ja-JP" altLang="en-US" sz="1800" smtClean="0">
                <a:latin typeface="HG創英角ｺﾞｼｯｸUB" panose="020B0909000000000000" pitchFamily="49" charset="-128"/>
                <a:ea typeface="HG創英角ｺﾞｼｯｸUB" panose="020B0909000000000000" pitchFamily="49" charset="-128"/>
              </a:rPr>
              <a:t>18</a:t>
            </a:fld>
            <a:endParaRPr kumimoji="1" lang="ja-JP" altLang="en-US" sz="1800" dirty="0">
              <a:latin typeface="HG創英角ｺﾞｼｯｸUB" panose="020B0909000000000000" pitchFamily="49" charset="-128"/>
              <a:ea typeface="HG創英角ｺﾞｼｯｸUB" panose="020B0909000000000000" pitchFamily="49" charset="-128"/>
            </a:endParaRPr>
          </a:p>
        </p:txBody>
      </p:sp>
      <p:sp>
        <p:nvSpPr>
          <p:cNvPr id="3" name="テキスト ボックス 2">
            <a:extLst>
              <a:ext uri="{FF2B5EF4-FFF2-40B4-BE49-F238E27FC236}">
                <a16:creationId xmlns:a16="http://schemas.microsoft.com/office/drawing/2014/main" id="{F8238B21-C231-EEF2-0846-77AB2981F00F}"/>
              </a:ext>
            </a:extLst>
          </p:cNvPr>
          <p:cNvSpPr txBox="1"/>
          <p:nvPr/>
        </p:nvSpPr>
        <p:spPr>
          <a:xfrm>
            <a:off x="145915" y="72233"/>
            <a:ext cx="8852170" cy="6740307"/>
          </a:xfrm>
          <a:prstGeom prst="rect">
            <a:avLst/>
          </a:prstGeom>
          <a:noFill/>
        </p:spPr>
        <p:txBody>
          <a:bodyPr wrap="square">
            <a:spAutoFit/>
          </a:bodyPr>
          <a:lstStyle/>
          <a:p>
            <a:r>
              <a:rPr lang="ja-JP" altLang="en-US" sz="2400" dirty="0">
                <a:latin typeface="HG創英角ｺﾞｼｯｸUB" panose="020B0909000000000000" pitchFamily="49" charset="-128"/>
                <a:ea typeface="HG創英角ｺﾞｼｯｸUB" panose="020B0909000000000000" pitchFamily="49" charset="-128"/>
              </a:rPr>
              <a:t>　</a:t>
            </a:r>
            <a:r>
              <a:rPr lang="ja-JP" altLang="en-US" sz="2400" dirty="0">
                <a:solidFill>
                  <a:srgbClr val="000066"/>
                </a:solidFill>
                <a:latin typeface="HG創英角ｺﾞｼｯｸUB" panose="020B0909000000000000" pitchFamily="49" charset="-128"/>
                <a:ea typeface="HG創英角ｺﾞｼｯｸUB" panose="020B0909000000000000" pitchFamily="49" charset="-128"/>
              </a:rPr>
              <a:t>衆参両院は同日、首相の所信表明演説に対する各党の代表質問を行った。</a:t>
            </a:r>
          </a:p>
          <a:p>
            <a:r>
              <a:rPr lang="ja-JP" altLang="en-US" sz="2400" dirty="0">
                <a:solidFill>
                  <a:srgbClr val="000066"/>
                </a:solidFill>
                <a:latin typeface="HG創英角ｺﾞｼｯｸUB" panose="020B0909000000000000" pitchFamily="49" charset="-128"/>
                <a:ea typeface="HG創英角ｺﾞｼｯｸUB" panose="020B0909000000000000" pitchFamily="49" charset="-128"/>
              </a:rPr>
              <a:t>　</a:t>
            </a:r>
            <a:r>
              <a:rPr lang="ja-JP" altLang="en-US" sz="2400" dirty="0">
                <a:solidFill>
                  <a:srgbClr val="0000CC"/>
                </a:solidFill>
                <a:latin typeface="HG創英角ｺﾞｼｯｸUB" panose="020B0909000000000000" pitchFamily="49" charset="-128"/>
                <a:ea typeface="HG創英角ｺﾞｼｯｸUB" panose="020B0909000000000000" pitchFamily="49" charset="-128"/>
              </a:rPr>
              <a:t>米の備蓄</a:t>
            </a:r>
            <a:r>
              <a:rPr lang="ja-JP" altLang="en-US" sz="2400" dirty="0">
                <a:solidFill>
                  <a:srgbClr val="000066"/>
                </a:solidFill>
                <a:latin typeface="HG創英角ｺﾞｼｯｸUB" panose="020B0909000000000000" pitchFamily="49" charset="-128"/>
                <a:ea typeface="HG創英角ｺﾞｼｯｸUB" panose="020B0909000000000000" pitchFamily="49" charset="-128"/>
              </a:rPr>
              <a:t>は、政府による</a:t>
            </a:r>
            <a:r>
              <a:rPr lang="ja-JP" altLang="en-US" sz="2400" dirty="0">
                <a:solidFill>
                  <a:srgbClr val="FF0000"/>
                </a:solidFill>
                <a:latin typeface="HG創英角ｺﾞｼｯｸUB" panose="020B0909000000000000" pitchFamily="49" charset="-128"/>
                <a:ea typeface="HG創英角ｺﾞｼｯｸUB" panose="020B0909000000000000" pitchFamily="49" charset="-128"/>
              </a:rPr>
              <a:t>全量保有から一部を民間在庫に置き換え、</a:t>
            </a:r>
            <a:r>
              <a:rPr lang="ja-JP" altLang="en-US" sz="2400" dirty="0">
                <a:solidFill>
                  <a:srgbClr val="0000CC"/>
                </a:solidFill>
                <a:latin typeface="HG創英角ｺﾞｼｯｸUB" panose="020B0909000000000000" pitchFamily="49" charset="-128"/>
                <a:ea typeface="HG創英角ｺﾞｼｯｸUB" panose="020B0909000000000000" pitchFamily="49" charset="-128"/>
              </a:rPr>
              <a:t>迅速に放出できるようにする。「１０年に１度の不作」などに対応できる</a:t>
            </a:r>
            <a:r>
              <a:rPr lang="ja-JP" altLang="en-US" sz="2400" dirty="0">
                <a:solidFill>
                  <a:srgbClr val="000066"/>
                </a:solidFill>
                <a:latin typeface="HG創英角ｺﾞｼｯｸUB" panose="020B0909000000000000" pitchFamily="49" charset="-128"/>
                <a:ea typeface="HG創英角ｺﾞｼｯｸUB" panose="020B0909000000000000" pitchFamily="49" charset="-128"/>
              </a:rPr>
              <a:t>として、現行は適正水準を１００万トンとしている。米政策を巡って、国民民主党の玉木雄一郎代表が衆院本会議で「増産に舵を切ることで消費者には手ごろな値段で米が届き、農家には営農継続可能な所得を直接支払いによって政策で補償する」政策に転換すべきだと訴えた。首相は直接支払いについて、２０２７年度からの水田政策の見直しに合わせ、「議論を深めていく」と述べるにとどめた。</a:t>
            </a:r>
          </a:p>
          <a:p>
            <a:r>
              <a:rPr lang="ja-JP" altLang="en-US" sz="2400" dirty="0">
                <a:solidFill>
                  <a:srgbClr val="000066"/>
                </a:solidFill>
                <a:latin typeface="HG創英角ｺﾞｼｯｸUB" panose="020B0909000000000000" pitchFamily="49" charset="-128"/>
                <a:ea typeface="HG創英角ｺﾞｼｯｸUB" panose="020B0909000000000000" pitchFamily="49" charset="-128"/>
              </a:rPr>
              <a:t>　玉木氏は、</a:t>
            </a:r>
            <a:r>
              <a:rPr lang="ja-JP" altLang="en-US" sz="2400" dirty="0">
                <a:solidFill>
                  <a:srgbClr val="0000CC"/>
                </a:solidFill>
                <a:latin typeface="HG創英角ｺﾞｼｯｸUB" panose="020B0909000000000000" pitchFamily="49" charset="-128"/>
                <a:ea typeface="HG創英角ｺﾞｼｯｸUB" panose="020B0909000000000000" pitchFamily="49" charset="-128"/>
              </a:rPr>
              <a:t>放出により３２万トンに減っている米の備蓄水準を回復させる時期もただした。</a:t>
            </a:r>
            <a:r>
              <a:rPr lang="ja-JP" altLang="en-US" sz="2400" dirty="0">
                <a:solidFill>
                  <a:srgbClr val="000066"/>
                </a:solidFill>
                <a:latin typeface="HG創英角ｺﾞｼｯｸUB" panose="020B0909000000000000" pitchFamily="49" charset="-128"/>
                <a:ea typeface="HG創英角ｺﾞｼｯｸUB" panose="020B0909000000000000" pitchFamily="49" charset="-128"/>
              </a:rPr>
              <a:t>首相は放出した備蓄米の買い戻しを「今後の需給状況などを見定めた上で行う」と述べた一方、具体的な時期は明言しなかった。</a:t>
            </a:r>
            <a:r>
              <a:rPr lang="ja-JP" altLang="en-US" sz="2400" dirty="0">
                <a:solidFill>
                  <a:srgbClr val="FF0000"/>
                </a:solidFill>
                <a:latin typeface="HG創英角ｺﾞｼｯｸUB" panose="020B0909000000000000" pitchFamily="49" charset="-128"/>
                <a:ea typeface="HG創英角ｺﾞｼｯｸUB" panose="020B0909000000000000" pitchFamily="49" charset="-128"/>
              </a:rPr>
              <a:t>食料自給率</a:t>
            </a:r>
            <a:r>
              <a:rPr lang="ja-JP" altLang="en-US" sz="2400" dirty="0">
                <a:solidFill>
                  <a:srgbClr val="0000CC"/>
                </a:solidFill>
                <a:latin typeface="HG創英角ｺﾞｼｯｸUB" panose="020B0909000000000000" pitchFamily="49" charset="-128"/>
                <a:ea typeface="HG創英角ｺﾞｼｯｸUB" panose="020B0909000000000000" pitchFamily="49" charset="-128"/>
              </a:rPr>
              <a:t>について首相は「</a:t>
            </a:r>
            <a:r>
              <a:rPr lang="ja-JP" altLang="en-US" sz="2400" dirty="0">
                <a:solidFill>
                  <a:srgbClr val="FF0000"/>
                </a:solidFill>
                <a:latin typeface="HG創英角ｺﾞｼｯｸUB" panose="020B0909000000000000" pitchFamily="49" charset="-128"/>
                <a:ea typeface="HG創英角ｺﾞｼｯｸUB" panose="020B0909000000000000" pitchFamily="49" charset="-128"/>
              </a:rPr>
              <a:t>最終的には１００％</a:t>
            </a:r>
            <a:r>
              <a:rPr lang="ja-JP" altLang="en-US" sz="2400" dirty="0">
                <a:solidFill>
                  <a:srgbClr val="0000CC"/>
                </a:solidFill>
                <a:latin typeface="HG創英角ｺﾞｼｯｸUB" panose="020B0909000000000000" pitchFamily="49" charset="-128"/>
                <a:ea typeface="HG創英角ｺﾞｼｯｸUB" panose="020B0909000000000000" pitchFamily="49" charset="-128"/>
              </a:rPr>
              <a:t>を目指していきたい強い思いを持っている」と改めて強調した。</a:t>
            </a:r>
            <a:r>
              <a:rPr lang="ja-JP" altLang="en-US" sz="2400" dirty="0">
                <a:solidFill>
                  <a:srgbClr val="FF0000"/>
                </a:solidFill>
                <a:latin typeface="HG創英角ｺﾞｼｯｸUB" panose="020B0909000000000000" pitchFamily="49" charset="-128"/>
                <a:ea typeface="HG創英角ｺﾞｼｯｸUB" panose="020B0909000000000000" pitchFamily="49" charset="-128"/>
              </a:rPr>
              <a:t>現状はカロリーベースで３８％</a:t>
            </a:r>
            <a:r>
              <a:rPr lang="ja-JP" altLang="en-US" sz="2400" dirty="0">
                <a:solidFill>
                  <a:srgbClr val="000066"/>
                </a:solidFill>
                <a:latin typeface="HG創英角ｺﾞｼｯｸUB" panose="020B0909000000000000" pitchFamily="49" charset="-128"/>
                <a:ea typeface="HG創英角ｺﾞｼｯｸUB" panose="020B0909000000000000" pitchFamily="49" charset="-128"/>
              </a:rPr>
              <a:t>にとどまる。田名部氏への答弁。（本田恵梨）</a:t>
            </a:r>
          </a:p>
        </p:txBody>
      </p:sp>
    </p:spTree>
    <p:extLst>
      <p:ext uri="{BB962C8B-B14F-4D97-AF65-F5344CB8AC3E}">
        <p14:creationId xmlns:p14="http://schemas.microsoft.com/office/powerpoint/2010/main" val="25680487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93F821F-B0C2-C1BB-F389-ED4AF47A5979}"/>
              </a:ext>
            </a:extLst>
          </p:cNvPr>
          <p:cNvSpPr>
            <a:spLocks noGrp="1"/>
          </p:cNvSpPr>
          <p:nvPr>
            <p:ph type="sldNum" sz="quarter" idx="12"/>
          </p:nvPr>
        </p:nvSpPr>
        <p:spPr>
          <a:xfrm>
            <a:off x="7002699" y="6492875"/>
            <a:ext cx="2057400" cy="365125"/>
          </a:xfrm>
        </p:spPr>
        <p:txBody>
          <a:bodyPr/>
          <a:lstStyle/>
          <a:p>
            <a:fld id="{34E1D86B-E9BD-4CB3-A90A-360085928B4F}" type="slidenum">
              <a:rPr kumimoji="1" lang="ja-JP" altLang="en-US" sz="1800" smtClean="0">
                <a:latin typeface="HG創英角ｺﾞｼｯｸUB" panose="020B0909000000000000" pitchFamily="49" charset="-128"/>
                <a:ea typeface="HG創英角ｺﾞｼｯｸUB" panose="020B0909000000000000" pitchFamily="49" charset="-128"/>
              </a:rPr>
              <a:t>19</a:t>
            </a:fld>
            <a:endParaRPr kumimoji="1" lang="ja-JP" altLang="en-US" sz="1800" dirty="0">
              <a:latin typeface="HG創英角ｺﾞｼｯｸUB" panose="020B0909000000000000" pitchFamily="49" charset="-128"/>
              <a:ea typeface="HG創英角ｺﾞｼｯｸUB" panose="020B0909000000000000" pitchFamily="49" charset="-128"/>
            </a:endParaRPr>
          </a:p>
        </p:txBody>
      </p:sp>
      <p:sp>
        <p:nvSpPr>
          <p:cNvPr id="4" name="テキスト ボックス 3">
            <a:extLst>
              <a:ext uri="{FF2B5EF4-FFF2-40B4-BE49-F238E27FC236}">
                <a16:creationId xmlns:a16="http://schemas.microsoft.com/office/drawing/2014/main" id="{1F3A5CD3-8583-C827-AB89-81573ABE5B19}"/>
              </a:ext>
            </a:extLst>
          </p:cNvPr>
          <p:cNvSpPr txBox="1"/>
          <p:nvPr/>
        </p:nvSpPr>
        <p:spPr>
          <a:xfrm>
            <a:off x="83901" y="58846"/>
            <a:ext cx="8949447" cy="6740307"/>
          </a:xfrm>
          <a:prstGeom prst="rect">
            <a:avLst/>
          </a:prstGeom>
          <a:noFill/>
        </p:spPr>
        <p:txBody>
          <a:bodyPr wrap="square">
            <a:spAutoFit/>
          </a:bodyPr>
          <a:lstStyle/>
          <a:p>
            <a:r>
              <a:rPr lang="ja-JP" altLang="en-US" sz="2400" dirty="0">
                <a:solidFill>
                  <a:srgbClr val="000066"/>
                </a:solidFill>
                <a:latin typeface="HG創英角ｺﾞｼｯｸUB" panose="020B0909000000000000" pitchFamily="49" charset="-128"/>
                <a:ea typeface="HG創英角ｺﾞｼｯｸUB" panose="020B0909000000000000" pitchFamily="49" charset="-128"/>
              </a:rPr>
              <a:t>日本農業新聞 </a:t>
            </a:r>
            <a:r>
              <a:rPr lang="en-US" altLang="ja-JP" sz="2400" dirty="0">
                <a:solidFill>
                  <a:srgbClr val="000066"/>
                </a:solidFill>
                <a:latin typeface="HG創英角ｺﾞｼｯｸUB" panose="020B0909000000000000" pitchFamily="49" charset="-128"/>
                <a:ea typeface="HG創英角ｺﾞｼｯｸUB" panose="020B0909000000000000" pitchFamily="49" charset="-128"/>
              </a:rPr>
              <a:t>2026</a:t>
            </a:r>
            <a:r>
              <a:rPr lang="ja-JP" altLang="en-US" sz="2400" dirty="0">
                <a:solidFill>
                  <a:srgbClr val="000066"/>
                </a:solidFill>
                <a:latin typeface="HG創英角ｺﾞｼｯｸUB" panose="020B0909000000000000" pitchFamily="49" charset="-128"/>
                <a:ea typeface="HG創英角ｺﾞｼｯｸUB" panose="020B0909000000000000" pitchFamily="49" charset="-128"/>
              </a:rPr>
              <a:t>年</a:t>
            </a:r>
            <a:r>
              <a:rPr lang="en-US" altLang="ja-JP" sz="2400" dirty="0">
                <a:solidFill>
                  <a:srgbClr val="000066"/>
                </a:solidFill>
                <a:latin typeface="HG創英角ｺﾞｼｯｸUB" panose="020B0909000000000000" pitchFamily="49" charset="-128"/>
                <a:ea typeface="HG創英角ｺﾞｼｯｸUB" panose="020B0909000000000000" pitchFamily="49" charset="-128"/>
              </a:rPr>
              <a:t>2</a:t>
            </a:r>
            <a:r>
              <a:rPr lang="ja-JP" altLang="en-US" sz="2400" dirty="0">
                <a:solidFill>
                  <a:srgbClr val="000066"/>
                </a:solidFill>
                <a:latin typeface="HG創英角ｺﾞｼｯｸUB" panose="020B0909000000000000" pitchFamily="49" charset="-128"/>
                <a:ea typeface="HG創英角ｺﾞｼｯｸUB" panose="020B0909000000000000" pitchFamily="49" charset="-128"/>
              </a:rPr>
              <a:t>月</a:t>
            </a:r>
            <a:r>
              <a:rPr lang="en-US" altLang="ja-JP" sz="2400" dirty="0">
                <a:solidFill>
                  <a:srgbClr val="000066"/>
                </a:solidFill>
                <a:latin typeface="HG創英角ｺﾞｼｯｸUB" panose="020B0909000000000000" pitchFamily="49" charset="-128"/>
                <a:ea typeface="HG創英角ｺﾞｼｯｸUB" panose="020B0909000000000000" pitchFamily="49" charset="-128"/>
              </a:rPr>
              <a:t>25</a:t>
            </a:r>
            <a:r>
              <a:rPr lang="ja-JP" altLang="en-US" sz="2400" dirty="0">
                <a:solidFill>
                  <a:srgbClr val="000066"/>
                </a:solidFill>
                <a:latin typeface="HG創英角ｺﾞｼｯｸUB" panose="020B0909000000000000" pitchFamily="49" charset="-128"/>
                <a:ea typeface="HG創英角ｺﾞｼｯｸUB" panose="020B0909000000000000" pitchFamily="49" charset="-128"/>
              </a:rPr>
              <a:t>日</a:t>
            </a:r>
          </a:p>
          <a:p>
            <a:r>
              <a:rPr lang="en-US" altLang="ja-JP" sz="2400" dirty="0">
                <a:solidFill>
                  <a:srgbClr val="000066"/>
                </a:solidFill>
                <a:latin typeface="HG創英角ｺﾞｼｯｸUB" panose="020B0909000000000000" pitchFamily="49" charset="-128"/>
                <a:ea typeface="HG創英角ｺﾞｼｯｸUB" panose="020B0909000000000000" pitchFamily="49" charset="-128"/>
              </a:rPr>
              <a:t>[</a:t>
            </a:r>
            <a:r>
              <a:rPr lang="ja-JP" altLang="en-US" sz="2400" dirty="0">
                <a:solidFill>
                  <a:srgbClr val="000066"/>
                </a:solidFill>
                <a:latin typeface="HG創英角ｺﾞｼｯｸUB" panose="020B0909000000000000" pitchFamily="49" charset="-128"/>
                <a:ea typeface="HG創英角ｺﾞｼｯｸUB" panose="020B0909000000000000" pitchFamily="49" charset="-128"/>
              </a:rPr>
              <a:t>論説</a:t>
            </a:r>
            <a:r>
              <a:rPr lang="en-US" altLang="ja-JP" sz="2400" dirty="0">
                <a:solidFill>
                  <a:srgbClr val="000066"/>
                </a:solidFill>
                <a:latin typeface="HG創英角ｺﾞｼｯｸUB" panose="020B0909000000000000" pitchFamily="49" charset="-128"/>
                <a:ea typeface="HG創英角ｺﾞｼｯｸUB" panose="020B0909000000000000" pitchFamily="49" charset="-128"/>
              </a:rPr>
              <a:t>] </a:t>
            </a:r>
            <a:r>
              <a:rPr lang="ja-JP" altLang="en-US" sz="2400" dirty="0">
                <a:solidFill>
                  <a:srgbClr val="000066"/>
                </a:solidFill>
                <a:latin typeface="HG創英角ｺﾞｼｯｸUB" panose="020B0909000000000000" pitchFamily="49" charset="-128"/>
                <a:ea typeface="HG創英角ｺﾞｼｯｸUB" panose="020B0909000000000000" pitchFamily="49" charset="-128"/>
              </a:rPr>
              <a:t>水田政策の見直し</a:t>
            </a:r>
          </a:p>
          <a:p>
            <a:r>
              <a:rPr lang="ja-JP" altLang="en-US" sz="2400" dirty="0">
                <a:solidFill>
                  <a:srgbClr val="000066"/>
                </a:solidFill>
                <a:latin typeface="HG創英角ｺﾞｼｯｸUB" panose="020B0909000000000000" pitchFamily="49" charset="-128"/>
                <a:ea typeface="HG創英角ｺﾞｼｯｸUB" panose="020B0909000000000000" pitchFamily="49" charset="-128"/>
              </a:rPr>
              <a:t>所得確保へ議論深めよ</a:t>
            </a:r>
          </a:p>
          <a:p>
            <a:endParaRPr lang="ja-JP" altLang="en-US" sz="2400" dirty="0">
              <a:solidFill>
                <a:srgbClr val="000066"/>
              </a:solidFill>
              <a:latin typeface="HG創英角ｺﾞｼｯｸUB" panose="020B0909000000000000" pitchFamily="49" charset="-128"/>
              <a:ea typeface="HG創英角ｺﾞｼｯｸUB" panose="020B0909000000000000" pitchFamily="49" charset="-128"/>
            </a:endParaRPr>
          </a:p>
          <a:p>
            <a:r>
              <a:rPr lang="ja-JP" altLang="en-US" sz="2400" dirty="0">
                <a:solidFill>
                  <a:srgbClr val="000066"/>
                </a:solidFill>
                <a:latin typeface="HG創英角ｺﾞｼｯｸUB" panose="020B0909000000000000" pitchFamily="49" charset="-128"/>
                <a:ea typeface="HG創英角ｺﾞｼｯｸUB" panose="020B0909000000000000" pitchFamily="49" charset="-128"/>
              </a:rPr>
              <a:t>特別国会が始まり、停滞していた水田 米政策の検討が加速する。</a:t>
            </a:r>
            <a:endParaRPr lang="en-US" altLang="ja-JP" sz="2400" dirty="0">
              <a:solidFill>
                <a:srgbClr val="000066"/>
              </a:solidFill>
              <a:latin typeface="HG創英角ｺﾞｼｯｸUB" panose="020B0909000000000000" pitchFamily="49" charset="-128"/>
              <a:ea typeface="HG創英角ｺﾞｼｯｸUB" panose="020B0909000000000000" pitchFamily="49" charset="-128"/>
            </a:endParaRPr>
          </a:p>
          <a:p>
            <a:r>
              <a:rPr lang="ja-JP" altLang="en-US" sz="2400" dirty="0">
                <a:solidFill>
                  <a:srgbClr val="000066"/>
                </a:solidFill>
                <a:latin typeface="HG創英角ｺﾞｼｯｸUB" panose="020B0909000000000000" pitchFamily="49" charset="-128"/>
                <a:ea typeface="HG創英角ｺﾞｼｯｸUB" panose="020B0909000000000000" pitchFamily="49" charset="-128"/>
              </a:rPr>
              <a:t>焦点は、 再生産できる価格と所得の確保策だ。</a:t>
            </a:r>
            <a:endParaRPr lang="en-US" altLang="ja-JP" sz="2400" dirty="0">
              <a:solidFill>
                <a:srgbClr val="000066"/>
              </a:solidFill>
              <a:latin typeface="HG創英角ｺﾞｼｯｸUB" panose="020B0909000000000000" pitchFamily="49" charset="-128"/>
              <a:ea typeface="HG創英角ｺﾞｼｯｸUB" panose="020B0909000000000000" pitchFamily="49" charset="-128"/>
            </a:endParaRPr>
          </a:p>
          <a:p>
            <a:r>
              <a:rPr lang="ja-JP" altLang="en-US" sz="2400" dirty="0">
                <a:solidFill>
                  <a:srgbClr val="000066"/>
                </a:solidFill>
                <a:latin typeface="HG創英角ｺﾞｼｯｸUB" panose="020B0909000000000000" pitchFamily="49" charset="-128"/>
                <a:ea typeface="HG創英角ｺﾞｼｯｸUB" panose="020B0909000000000000" pitchFamily="49" charset="-128"/>
              </a:rPr>
              <a:t>政府は</a:t>
            </a:r>
            <a:r>
              <a:rPr lang="en-US" altLang="ja-JP" sz="2400" dirty="0">
                <a:solidFill>
                  <a:srgbClr val="000066"/>
                </a:solidFill>
                <a:latin typeface="HG創英角ｺﾞｼｯｸUB" panose="020B0909000000000000" pitchFamily="49" charset="-128"/>
                <a:ea typeface="HG創英角ｺﾞｼｯｸUB" panose="020B0909000000000000" pitchFamily="49" charset="-128"/>
              </a:rPr>
              <a:t>6</a:t>
            </a:r>
            <a:r>
              <a:rPr lang="ja-JP" altLang="en-US" sz="2400" dirty="0">
                <a:solidFill>
                  <a:srgbClr val="000066"/>
                </a:solidFill>
                <a:latin typeface="HG創英角ｺﾞｼｯｸUB" panose="020B0909000000000000" pitchFamily="49" charset="-128"/>
                <a:ea typeface="HG創英角ｺﾞｼｯｸUB" panose="020B0909000000000000" pitchFamily="49" charset="-128"/>
              </a:rPr>
              <a:t>月までに制度の詳細を決めるとする。</a:t>
            </a:r>
          </a:p>
          <a:p>
            <a:r>
              <a:rPr lang="ja-JP" altLang="en-US" sz="2400" dirty="0">
                <a:solidFill>
                  <a:srgbClr val="000066"/>
                </a:solidFill>
                <a:latin typeface="HG創英角ｺﾞｼｯｸUB" panose="020B0909000000000000" pitchFamily="49" charset="-128"/>
                <a:ea typeface="HG創英角ｺﾞｼｯｸUB" panose="020B0909000000000000" pitchFamily="49" charset="-128"/>
              </a:rPr>
              <a:t>日程は窮屈だが、 食料安全保障に関わる国民的課題である。</a:t>
            </a:r>
          </a:p>
          <a:p>
            <a:r>
              <a:rPr lang="ja-JP" altLang="en-US" sz="2400" dirty="0">
                <a:solidFill>
                  <a:srgbClr val="000066"/>
                </a:solidFill>
                <a:latin typeface="HG創英角ｺﾞｼｯｸUB" panose="020B0909000000000000" pitchFamily="49" charset="-128"/>
                <a:ea typeface="HG創英角ｺﾞｼｯｸUB" panose="020B0909000000000000" pitchFamily="49" charset="-128"/>
              </a:rPr>
              <a:t>政府・与党は数の力におごらず、丁寧な議論を進めてもらいたい。</a:t>
            </a:r>
          </a:p>
          <a:p>
            <a:r>
              <a:rPr lang="ja-JP" altLang="en-US" sz="2400" dirty="0">
                <a:solidFill>
                  <a:srgbClr val="000066"/>
                </a:solidFill>
                <a:latin typeface="HG創英角ｺﾞｼｯｸUB" panose="020B0909000000000000" pitchFamily="49" charset="-128"/>
                <a:ea typeface="HG創英角ｺﾞｼｯｸUB" panose="020B0909000000000000" pitchFamily="49" charset="-128"/>
              </a:rPr>
              <a:t>自民党が歴史的勝利を収めた衆院選では、特に訴えたい農政公約として、 </a:t>
            </a:r>
          </a:p>
          <a:p>
            <a:r>
              <a:rPr lang="ja-JP" altLang="en-US" sz="2400" dirty="0">
                <a:solidFill>
                  <a:srgbClr val="0000CC"/>
                </a:solidFill>
                <a:latin typeface="HG創英角ｺﾞｼｯｸUB" panose="020B0909000000000000" pitchFamily="49" charset="-128"/>
                <a:ea typeface="HG創英角ｺﾞｼｯｸUB" panose="020B0909000000000000" pitchFamily="49" charset="-128"/>
              </a:rPr>
              <a:t>①農業構造転換による食料安全保障の確立</a:t>
            </a:r>
          </a:p>
          <a:p>
            <a:r>
              <a:rPr lang="ja-JP" altLang="en-US" sz="2400" dirty="0">
                <a:solidFill>
                  <a:srgbClr val="0000CC"/>
                </a:solidFill>
                <a:latin typeface="HG創英角ｺﾞｼｯｸUB" panose="020B0909000000000000" pitchFamily="49" charset="-128"/>
                <a:ea typeface="HG創英角ｺﾞｼｯｸUB" panose="020B0909000000000000" pitchFamily="49" charset="-128"/>
              </a:rPr>
              <a:t>②中山間を含む全ての田畑のフル活用支援</a:t>
            </a:r>
          </a:p>
          <a:p>
            <a:r>
              <a:rPr lang="ja-JP" altLang="en-US" sz="2400" dirty="0">
                <a:solidFill>
                  <a:srgbClr val="0000CC"/>
                </a:solidFill>
                <a:latin typeface="HG創英角ｺﾞｼｯｸUB" panose="020B0909000000000000" pitchFamily="49" charset="-128"/>
                <a:ea typeface="HG創英角ｺﾞｼｯｸUB" panose="020B0909000000000000" pitchFamily="49" charset="-128"/>
              </a:rPr>
              <a:t>③コストを価格に反映させた持続的営農を実現</a:t>
            </a:r>
            <a:r>
              <a:rPr lang="en-US" altLang="ja-JP" sz="2400" dirty="0">
                <a:solidFill>
                  <a:srgbClr val="000066"/>
                </a:solidFill>
                <a:latin typeface="HG創英角ｺﾞｼｯｸUB" panose="020B0909000000000000" pitchFamily="49" charset="-128"/>
                <a:ea typeface="HG創英角ｺﾞｼｯｸUB" panose="020B0909000000000000" pitchFamily="49" charset="-128"/>
              </a:rPr>
              <a:t>——</a:t>
            </a:r>
            <a:r>
              <a:rPr lang="ja-JP" altLang="en-US" sz="2400" dirty="0">
                <a:solidFill>
                  <a:srgbClr val="000066"/>
                </a:solidFill>
                <a:latin typeface="HG創英角ｺﾞｼｯｸUB" panose="020B0909000000000000" pitchFamily="49" charset="-128"/>
                <a:ea typeface="HG創英角ｺﾞｼｯｸUB" panose="020B0909000000000000" pitchFamily="49" charset="-128"/>
              </a:rPr>
              <a:t>を挙げた。</a:t>
            </a:r>
          </a:p>
          <a:p>
            <a:r>
              <a:rPr lang="ja-JP" altLang="en-US" sz="2400" dirty="0">
                <a:solidFill>
                  <a:srgbClr val="000066"/>
                </a:solidFill>
                <a:latin typeface="HG創英角ｺﾞｼｯｸUB" panose="020B0909000000000000" pitchFamily="49" charset="-128"/>
                <a:ea typeface="HG創英角ｺﾞｼｯｸUB" panose="020B0909000000000000" pitchFamily="49" charset="-128"/>
              </a:rPr>
              <a:t>それらを実現する大きな責任が伴う。</a:t>
            </a:r>
          </a:p>
          <a:p>
            <a:r>
              <a:rPr lang="ja-JP" altLang="en-US" sz="2400" dirty="0">
                <a:solidFill>
                  <a:srgbClr val="000066"/>
                </a:solidFill>
                <a:latin typeface="HG創英角ｺﾞｼｯｸUB" panose="020B0909000000000000" pitchFamily="49" charset="-128"/>
                <a:ea typeface="HG創英角ｺﾞｼｯｸUB" panose="020B0909000000000000" pitchFamily="49" charset="-128"/>
              </a:rPr>
              <a:t>農業構造転換は、 農地の大区画化や集積・集約スマート農業の導入加速などの事業が既に進む。</a:t>
            </a:r>
          </a:p>
        </p:txBody>
      </p:sp>
    </p:spTree>
    <p:extLst>
      <p:ext uri="{BB962C8B-B14F-4D97-AF65-F5344CB8AC3E}">
        <p14:creationId xmlns:p14="http://schemas.microsoft.com/office/powerpoint/2010/main" val="831783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3127DC6-E052-EE31-3DF1-1A1623EBEA67}"/>
              </a:ext>
            </a:extLst>
          </p:cNvPr>
          <p:cNvSpPr>
            <a:spLocks noGrp="1"/>
          </p:cNvSpPr>
          <p:nvPr>
            <p:ph type="sldNum" sz="quarter" idx="12"/>
          </p:nvPr>
        </p:nvSpPr>
        <p:spPr/>
        <p:txBody>
          <a:bodyPr/>
          <a:lstStyle/>
          <a:p>
            <a:fld id="{34E1D86B-E9BD-4CB3-A90A-360085928B4F}" type="slidenum">
              <a:rPr kumimoji="1" lang="ja-JP" altLang="en-US" sz="1800" smtClean="0">
                <a:latin typeface="HG創英角ｺﾞｼｯｸUB" panose="020B0909000000000000" pitchFamily="49" charset="-128"/>
                <a:ea typeface="HG創英角ｺﾞｼｯｸUB" panose="020B0909000000000000" pitchFamily="49" charset="-128"/>
              </a:rPr>
              <a:t>2</a:t>
            </a:fld>
            <a:endParaRPr kumimoji="1" lang="ja-JP" altLang="en-US" sz="1800">
              <a:latin typeface="HG創英角ｺﾞｼｯｸUB" panose="020B0909000000000000" pitchFamily="49" charset="-128"/>
              <a:ea typeface="HG創英角ｺﾞｼｯｸUB" panose="020B0909000000000000" pitchFamily="49" charset="-128"/>
            </a:endParaRPr>
          </a:p>
        </p:txBody>
      </p:sp>
      <p:sp>
        <p:nvSpPr>
          <p:cNvPr id="4" name="テキスト ボックス 3">
            <a:extLst>
              <a:ext uri="{FF2B5EF4-FFF2-40B4-BE49-F238E27FC236}">
                <a16:creationId xmlns:a16="http://schemas.microsoft.com/office/drawing/2014/main" id="{59A2FAB4-E5D3-2F39-FCA7-B2A7F451905A}"/>
              </a:ext>
            </a:extLst>
          </p:cNvPr>
          <p:cNvSpPr txBox="1"/>
          <p:nvPr/>
        </p:nvSpPr>
        <p:spPr>
          <a:xfrm>
            <a:off x="0" y="0"/>
            <a:ext cx="9144000" cy="461665"/>
          </a:xfrm>
          <a:prstGeom prst="rect">
            <a:avLst/>
          </a:prstGeom>
          <a:solidFill>
            <a:srgbClr val="CCECFF"/>
          </a:solidFill>
        </p:spPr>
        <p:txBody>
          <a:bodyPr wrap="square" rtlCol="0">
            <a:spAutoFit/>
          </a:bodyPr>
          <a:lstStyle/>
          <a:p>
            <a:pPr algn="ctr"/>
            <a:r>
              <a:rPr kumimoji="1" lang="zh-TW" altLang="en-US" sz="2400" dirty="0">
                <a:solidFill>
                  <a:srgbClr val="000066"/>
                </a:solidFill>
                <a:latin typeface="HG創英角ｺﾞｼｯｸUB" panose="020B0909000000000000" pitchFamily="49" charset="-128"/>
                <a:ea typeface="HG創英角ｺﾞｼｯｸUB" panose="020B0909000000000000" pitchFamily="49" charset="-128"/>
              </a:rPr>
              <a:t>２０２５年　</a:t>
            </a:r>
            <a:r>
              <a:rPr kumimoji="1" lang="ja-JP" altLang="en-US" sz="2400" dirty="0">
                <a:solidFill>
                  <a:srgbClr val="000066"/>
                </a:solidFill>
                <a:latin typeface="HG創英角ｺﾞｼｯｸUB" panose="020B0909000000000000" pitchFamily="49" charset="-128"/>
                <a:ea typeface="HG創英角ｺﾞｼｯｸUB" panose="020B0909000000000000" pitchFamily="49" charset="-128"/>
              </a:rPr>
              <a:t>第</a:t>
            </a:r>
            <a:r>
              <a:rPr kumimoji="1" lang="ja-JP" altLang="en-US" sz="2400" dirty="0">
                <a:solidFill>
                  <a:srgbClr val="FF0000"/>
                </a:solidFill>
                <a:latin typeface="HG創英角ｺﾞｼｯｸUB" panose="020B0909000000000000" pitchFamily="49" charset="-128"/>
                <a:ea typeface="HG創英角ｺﾞｼｯｸUB" panose="020B0909000000000000" pitchFamily="49" charset="-128"/>
              </a:rPr>
              <a:t>４</a:t>
            </a:r>
            <a:r>
              <a:rPr kumimoji="1" lang="ja-JP" altLang="en-US" sz="2400" dirty="0">
                <a:solidFill>
                  <a:srgbClr val="000066"/>
                </a:solidFill>
                <a:latin typeface="HG創英角ｺﾞｼｯｸUB" panose="020B0909000000000000" pitchFamily="49" charset="-128"/>
                <a:ea typeface="HG創英角ｺﾞｼｯｸUB" panose="020B0909000000000000" pitchFamily="49" charset="-128"/>
              </a:rPr>
              <a:t>回理事会</a:t>
            </a:r>
            <a:r>
              <a:rPr kumimoji="1" lang="ja-JP" altLang="en-US" sz="2400" dirty="0">
                <a:solidFill>
                  <a:srgbClr val="FF0000"/>
                </a:solidFill>
                <a:latin typeface="HG創英角ｺﾞｼｯｸUB" panose="020B0909000000000000" pitchFamily="49" charset="-128"/>
                <a:ea typeface="HG創英角ｺﾞｼｯｸUB" panose="020B0909000000000000" pitchFamily="49" charset="-128"/>
              </a:rPr>
              <a:t>　議事次第</a:t>
            </a:r>
            <a:endParaRPr kumimoji="1" lang="zh-TW" altLang="en-US" sz="2000" dirty="0">
              <a:solidFill>
                <a:srgbClr val="000066"/>
              </a:solidFill>
              <a:latin typeface="HG創英角ｺﾞｼｯｸUB" panose="020B0909000000000000" pitchFamily="49" charset="-128"/>
              <a:ea typeface="HG創英角ｺﾞｼｯｸUB" panose="020B0909000000000000" pitchFamily="49" charset="-128"/>
            </a:endParaRPr>
          </a:p>
        </p:txBody>
      </p:sp>
      <p:sp>
        <p:nvSpPr>
          <p:cNvPr id="3" name="テキスト ボックス 2">
            <a:extLst>
              <a:ext uri="{FF2B5EF4-FFF2-40B4-BE49-F238E27FC236}">
                <a16:creationId xmlns:a16="http://schemas.microsoft.com/office/drawing/2014/main" id="{34B8C00F-CAEA-E23C-CAE9-71F26B958BBB}"/>
              </a:ext>
            </a:extLst>
          </p:cNvPr>
          <p:cNvSpPr txBox="1"/>
          <p:nvPr/>
        </p:nvSpPr>
        <p:spPr>
          <a:xfrm>
            <a:off x="0" y="461665"/>
            <a:ext cx="9144000" cy="3477875"/>
          </a:xfrm>
          <a:prstGeom prst="rect">
            <a:avLst/>
          </a:prstGeom>
          <a:solidFill>
            <a:srgbClr val="CCECFF"/>
          </a:solidFill>
        </p:spPr>
        <p:txBody>
          <a:bodyPr wrap="square">
            <a:spAutoFit/>
          </a:bodyPr>
          <a:lstStyle/>
          <a:p>
            <a:r>
              <a:rPr lang="ja-JP" altLang="en-US" sz="2000" dirty="0">
                <a:solidFill>
                  <a:srgbClr val="000066"/>
                </a:solidFill>
                <a:latin typeface="HG創英角ｺﾞｼｯｸUB" panose="020B0909000000000000" pitchFamily="49" charset="-128"/>
                <a:ea typeface="HG創英角ｺﾞｼｯｸUB" panose="020B0909000000000000" pitchFamily="49" charset="-128"/>
              </a:rPr>
              <a:t>◆日　時：２０２６年２月２７日（金）</a:t>
            </a:r>
            <a:endParaRPr lang="en-US" altLang="ja-JP" sz="2000" dirty="0">
              <a:solidFill>
                <a:srgbClr val="000066"/>
              </a:solidFill>
              <a:latin typeface="HG創英角ｺﾞｼｯｸUB" panose="020B0909000000000000" pitchFamily="49" charset="-128"/>
              <a:ea typeface="HG創英角ｺﾞｼｯｸUB" panose="020B0909000000000000" pitchFamily="49" charset="-128"/>
            </a:endParaRPr>
          </a:p>
          <a:p>
            <a:r>
              <a:rPr lang="ja-JP" altLang="en-US" sz="2000" dirty="0">
                <a:solidFill>
                  <a:srgbClr val="000066"/>
                </a:solidFill>
                <a:latin typeface="HG創英角ｺﾞｼｯｸUB" panose="020B0909000000000000" pitchFamily="49" charset="-128"/>
                <a:ea typeface="HG創英角ｺﾞｼｯｸUB" panose="020B0909000000000000" pitchFamily="49" charset="-128"/>
              </a:rPr>
              <a:t>　　　　　午後３時（１５：００）～５時（１７：００）</a:t>
            </a:r>
          </a:p>
          <a:p>
            <a:r>
              <a:rPr lang="ja-JP" altLang="en-US" sz="2000" dirty="0">
                <a:solidFill>
                  <a:srgbClr val="000066"/>
                </a:solidFill>
                <a:latin typeface="HG創英角ｺﾞｼｯｸUB" panose="020B0909000000000000" pitchFamily="49" charset="-128"/>
                <a:ea typeface="HG創英角ｺﾞｼｯｸUB" panose="020B0909000000000000" pitchFamily="49" charset="-128"/>
              </a:rPr>
              <a:t>◆会議名：２０２５年度　第４回理事会</a:t>
            </a:r>
          </a:p>
          <a:p>
            <a:r>
              <a:rPr lang="ja-JP" altLang="en-US" sz="2000" dirty="0">
                <a:solidFill>
                  <a:srgbClr val="000066"/>
                </a:solidFill>
                <a:latin typeface="HG創英角ｺﾞｼｯｸUB" panose="020B0909000000000000" pitchFamily="49" charset="-128"/>
                <a:ea typeface="HG創英角ｺﾞｼｯｸUB" panose="020B0909000000000000" pitchFamily="49" charset="-128"/>
              </a:rPr>
              <a:t>◆会　場：ルノアール　新宿区役所横店　第５会議室</a:t>
            </a:r>
            <a:endParaRPr lang="en-US" altLang="ja-JP" sz="2000" dirty="0">
              <a:solidFill>
                <a:srgbClr val="000066"/>
              </a:solidFill>
              <a:latin typeface="HG創英角ｺﾞｼｯｸUB" panose="020B0909000000000000" pitchFamily="49" charset="-128"/>
              <a:ea typeface="HG創英角ｺﾞｼｯｸUB" panose="020B0909000000000000" pitchFamily="49" charset="-128"/>
            </a:endParaRPr>
          </a:p>
          <a:p>
            <a:r>
              <a:rPr lang="ja-JP" altLang="en-US" sz="2000" dirty="0">
                <a:solidFill>
                  <a:srgbClr val="000066"/>
                </a:solidFill>
                <a:latin typeface="HG創英角ｺﾞｼｯｸUB" panose="020B0909000000000000" pitchFamily="49" charset="-128"/>
                <a:ea typeface="HG創英角ｺﾞｼｯｸUB" panose="020B0909000000000000" pitchFamily="49" charset="-128"/>
              </a:rPr>
              <a:t>◆</a:t>
            </a:r>
            <a:r>
              <a:rPr lang="en-US" altLang="ja-JP" sz="2000" dirty="0">
                <a:solidFill>
                  <a:srgbClr val="000066"/>
                </a:solidFill>
                <a:latin typeface="HG創英角ｺﾞｼｯｸUB" panose="020B0909000000000000" pitchFamily="49" charset="-128"/>
                <a:ea typeface="HG創英角ｺﾞｼｯｸUB" panose="020B0909000000000000" pitchFamily="49" charset="-128"/>
              </a:rPr>
              <a:t>ZOOM</a:t>
            </a:r>
            <a:r>
              <a:rPr lang="ja-JP" altLang="en-US" sz="2000" dirty="0">
                <a:solidFill>
                  <a:srgbClr val="000066"/>
                </a:solidFill>
                <a:latin typeface="HG創英角ｺﾞｼｯｸUB" panose="020B0909000000000000" pitchFamily="49" charset="-128"/>
                <a:ea typeface="HG創英角ｺﾞｼｯｸUB" panose="020B0909000000000000" pitchFamily="49" charset="-128"/>
              </a:rPr>
              <a:t>は下記のアドレスで入場</a:t>
            </a:r>
          </a:p>
          <a:p>
            <a:endParaRPr lang="ja-JP" altLang="en-US" sz="2000" dirty="0">
              <a:solidFill>
                <a:srgbClr val="000066"/>
              </a:solidFill>
              <a:latin typeface="HG創英角ｺﾞｼｯｸUB" panose="020B0909000000000000" pitchFamily="49" charset="-128"/>
              <a:ea typeface="HG創英角ｺﾞｼｯｸUB" panose="020B0909000000000000" pitchFamily="49" charset="-128"/>
            </a:endParaRPr>
          </a:p>
          <a:p>
            <a:r>
              <a:rPr lang="en-US" altLang="ja-JP" sz="2000" dirty="0">
                <a:solidFill>
                  <a:srgbClr val="000066"/>
                </a:solidFill>
                <a:latin typeface="HG創英角ｺﾞｼｯｸUB" panose="020B0909000000000000" pitchFamily="49" charset="-128"/>
                <a:ea typeface="HG創英角ｺﾞｼｯｸUB" panose="020B0909000000000000" pitchFamily="49" charset="-128"/>
                <a:hlinkClick r:id="rId2"/>
              </a:rPr>
              <a:t>https://us02web.zoom.us/j/89392026520?pwd=56DH4a46TIW8YzNCyzGodJNySMSHXQ.1</a:t>
            </a:r>
            <a:endParaRPr lang="en-US" altLang="ja-JP" sz="2000" dirty="0">
              <a:solidFill>
                <a:srgbClr val="000066"/>
              </a:solidFill>
              <a:latin typeface="HG創英角ｺﾞｼｯｸUB" panose="020B0909000000000000" pitchFamily="49" charset="-128"/>
              <a:ea typeface="HG創英角ｺﾞｼｯｸUB" panose="020B0909000000000000" pitchFamily="49" charset="-128"/>
            </a:endParaRPr>
          </a:p>
          <a:p>
            <a:r>
              <a:rPr lang="ja-JP" altLang="en-US" sz="2000" dirty="0">
                <a:solidFill>
                  <a:srgbClr val="000066"/>
                </a:solidFill>
                <a:latin typeface="HG創英角ｺﾞｼｯｸUB" panose="020B0909000000000000" pitchFamily="49" charset="-128"/>
                <a:ea typeface="HG創英角ｺﾞｼｯｸUB" panose="020B0909000000000000" pitchFamily="49" charset="-128"/>
              </a:rPr>
              <a:t>ミーティング </a:t>
            </a:r>
            <a:r>
              <a:rPr lang="en-US" altLang="ja-JP" sz="2000" dirty="0">
                <a:solidFill>
                  <a:srgbClr val="000066"/>
                </a:solidFill>
                <a:latin typeface="HG創英角ｺﾞｼｯｸUB" panose="020B0909000000000000" pitchFamily="49" charset="-128"/>
                <a:ea typeface="HG創英角ｺﾞｼｯｸUB" panose="020B0909000000000000" pitchFamily="49" charset="-128"/>
              </a:rPr>
              <a:t>ID: 893 9202 6520</a:t>
            </a:r>
          </a:p>
          <a:p>
            <a:r>
              <a:rPr lang="ja-JP" altLang="en-US" sz="2000" dirty="0">
                <a:solidFill>
                  <a:srgbClr val="000066"/>
                </a:solidFill>
                <a:latin typeface="HG創英角ｺﾞｼｯｸUB" panose="020B0909000000000000" pitchFamily="49" charset="-128"/>
                <a:ea typeface="HG創英角ｺﾞｼｯｸUB" panose="020B0909000000000000" pitchFamily="49" charset="-128"/>
              </a:rPr>
              <a:t>パスコード</a:t>
            </a:r>
            <a:r>
              <a:rPr lang="en-US" altLang="ja-JP" sz="2000" dirty="0">
                <a:solidFill>
                  <a:srgbClr val="000066"/>
                </a:solidFill>
                <a:latin typeface="HG創英角ｺﾞｼｯｸUB" panose="020B0909000000000000" pitchFamily="49" charset="-128"/>
                <a:ea typeface="HG創英角ｺﾞｼｯｸUB" panose="020B0909000000000000" pitchFamily="49" charset="-128"/>
              </a:rPr>
              <a:t>: 786586</a:t>
            </a:r>
          </a:p>
          <a:p>
            <a:endParaRPr lang="ja-JP" altLang="en-US" sz="2000" dirty="0">
              <a:solidFill>
                <a:srgbClr val="000066"/>
              </a:solidFill>
              <a:latin typeface="HG創英角ｺﾞｼｯｸUB" panose="020B0909000000000000" pitchFamily="49" charset="-128"/>
              <a:ea typeface="HG創英角ｺﾞｼｯｸUB" panose="020B0909000000000000" pitchFamily="49" charset="-128"/>
            </a:endParaRPr>
          </a:p>
        </p:txBody>
      </p:sp>
    </p:spTree>
    <p:extLst>
      <p:ext uri="{BB962C8B-B14F-4D97-AF65-F5344CB8AC3E}">
        <p14:creationId xmlns:p14="http://schemas.microsoft.com/office/powerpoint/2010/main" val="22070250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3E9479E-4315-6968-4288-7CA8C3372DC0}"/>
              </a:ext>
            </a:extLst>
          </p:cNvPr>
          <p:cNvSpPr>
            <a:spLocks noGrp="1"/>
          </p:cNvSpPr>
          <p:nvPr>
            <p:ph type="sldNum" sz="quarter" idx="12"/>
          </p:nvPr>
        </p:nvSpPr>
        <p:spPr>
          <a:xfrm>
            <a:off x="7086600" y="6470786"/>
            <a:ext cx="2057400" cy="365125"/>
          </a:xfrm>
        </p:spPr>
        <p:txBody>
          <a:bodyPr/>
          <a:lstStyle/>
          <a:p>
            <a:fld id="{34E1D86B-E9BD-4CB3-A90A-360085928B4F}" type="slidenum">
              <a:rPr kumimoji="1" lang="ja-JP" altLang="en-US" sz="1800" smtClean="0">
                <a:latin typeface="HG創英角ｺﾞｼｯｸUB" panose="020B0909000000000000" pitchFamily="49" charset="-128"/>
                <a:ea typeface="HG創英角ｺﾞｼｯｸUB" panose="020B0909000000000000" pitchFamily="49" charset="-128"/>
              </a:rPr>
              <a:t>20</a:t>
            </a:fld>
            <a:endParaRPr kumimoji="1" lang="ja-JP" altLang="en-US" sz="1800" dirty="0">
              <a:latin typeface="HG創英角ｺﾞｼｯｸUB" panose="020B0909000000000000" pitchFamily="49" charset="-128"/>
              <a:ea typeface="HG創英角ｺﾞｼｯｸUB" panose="020B0909000000000000" pitchFamily="49" charset="-128"/>
            </a:endParaRPr>
          </a:p>
        </p:txBody>
      </p:sp>
      <p:sp>
        <p:nvSpPr>
          <p:cNvPr id="4" name="テキスト ボックス 3">
            <a:extLst>
              <a:ext uri="{FF2B5EF4-FFF2-40B4-BE49-F238E27FC236}">
                <a16:creationId xmlns:a16="http://schemas.microsoft.com/office/drawing/2014/main" id="{9236682A-2349-290C-F24C-BC72CA22BE85}"/>
              </a:ext>
            </a:extLst>
          </p:cNvPr>
          <p:cNvSpPr txBox="1"/>
          <p:nvPr/>
        </p:nvSpPr>
        <p:spPr>
          <a:xfrm>
            <a:off x="87549" y="136524"/>
            <a:ext cx="8764621" cy="1200329"/>
          </a:xfrm>
          <a:prstGeom prst="rect">
            <a:avLst/>
          </a:prstGeom>
          <a:noFill/>
        </p:spPr>
        <p:txBody>
          <a:bodyPr wrap="square">
            <a:spAutoFit/>
          </a:bodyPr>
          <a:lstStyle/>
          <a:p>
            <a:r>
              <a:rPr lang="ja-JP" altLang="en-US" dirty="0">
                <a:solidFill>
                  <a:srgbClr val="000066"/>
                </a:solidFill>
                <a:latin typeface="HG創英角ｺﾞｼｯｸUB" panose="020B0909000000000000" pitchFamily="49" charset="-128"/>
                <a:ea typeface="HG創英角ｺﾞｼｯｸUB" panose="020B0909000000000000" pitchFamily="49" charset="-128"/>
              </a:rPr>
              <a:t>衆院選は、食品の消費税減税など物価高対策に注目が集まった。</a:t>
            </a:r>
            <a:endParaRPr lang="en-US" altLang="ja-JP" dirty="0">
              <a:solidFill>
                <a:srgbClr val="000066"/>
              </a:solidFill>
              <a:latin typeface="HG創英角ｺﾞｼｯｸUB" panose="020B0909000000000000" pitchFamily="49" charset="-128"/>
              <a:ea typeface="HG創英角ｺﾞｼｯｸUB" panose="020B0909000000000000" pitchFamily="49" charset="-128"/>
            </a:endParaRPr>
          </a:p>
          <a:p>
            <a:r>
              <a:rPr lang="ja-JP" altLang="en-US" dirty="0">
                <a:solidFill>
                  <a:srgbClr val="000066"/>
                </a:solidFill>
                <a:latin typeface="HG創英角ｺﾞｼｯｸUB" panose="020B0909000000000000" pitchFamily="49" charset="-128"/>
                <a:ea typeface="HG創英角ｺﾞｼｯｸUB" panose="020B0909000000000000" pitchFamily="49" charset="-128"/>
              </a:rPr>
              <a:t>農畜産物価格は「安ければいい」という風潮にしてはならない。</a:t>
            </a:r>
          </a:p>
          <a:p>
            <a:r>
              <a:rPr lang="ja-JP" altLang="en-US" dirty="0">
                <a:solidFill>
                  <a:srgbClr val="0000CC"/>
                </a:solidFill>
                <a:latin typeface="HG創英角ｺﾞｼｯｸUB" panose="020B0909000000000000" pitchFamily="49" charset="-128"/>
                <a:ea typeface="HG創英角ｺﾞｼｯｸUB" panose="020B0909000000000000" pitchFamily="49" charset="-128"/>
              </a:rPr>
              <a:t>国民の食を、消費者と生産者が共に守る農政を確立することが、政府・与党の最大の責任である。</a:t>
            </a:r>
            <a:endParaRPr lang="en-US" altLang="ja-JP" dirty="0">
              <a:solidFill>
                <a:srgbClr val="0000CC"/>
              </a:solidFill>
              <a:latin typeface="HG創英角ｺﾞｼｯｸUB" panose="020B0909000000000000" pitchFamily="49" charset="-128"/>
              <a:ea typeface="HG創英角ｺﾞｼｯｸUB" panose="020B0909000000000000" pitchFamily="49" charset="-128"/>
            </a:endParaRPr>
          </a:p>
        </p:txBody>
      </p:sp>
      <p:graphicFrame>
        <p:nvGraphicFramePr>
          <p:cNvPr id="5" name="オブジェクト 4">
            <a:extLst>
              <a:ext uri="{FF2B5EF4-FFF2-40B4-BE49-F238E27FC236}">
                <a16:creationId xmlns:a16="http://schemas.microsoft.com/office/drawing/2014/main" id="{3D671B1A-245B-5B0F-C4B1-E82C85F36A6C}"/>
              </a:ext>
            </a:extLst>
          </p:cNvPr>
          <p:cNvGraphicFramePr>
            <a:graphicFrameLocks noChangeAspect="1"/>
          </p:cNvGraphicFramePr>
          <p:nvPr>
            <p:extLst>
              <p:ext uri="{D42A27DB-BD31-4B8C-83A1-F6EECF244321}">
                <p14:modId xmlns:p14="http://schemas.microsoft.com/office/powerpoint/2010/main" val="1433345219"/>
              </p:ext>
            </p:extLst>
          </p:nvPr>
        </p:nvGraphicFramePr>
        <p:xfrm>
          <a:off x="5919889" y="1088122"/>
          <a:ext cx="2752927" cy="5631395"/>
        </p:xfrm>
        <a:graphic>
          <a:graphicData uri="http://schemas.openxmlformats.org/presentationml/2006/ole">
            <mc:AlternateContent xmlns:mc="http://schemas.openxmlformats.org/markup-compatibility/2006">
              <mc:Choice xmlns:v="urn:schemas-microsoft-com:vml" Requires="v">
                <p:oleObj r:id="rId2" imgW="3872880" imgH="7949160" progId="">
                  <p:embed/>
                </p:oleObj>
              </mc:Choice>
              <mc:Fallback>
                <p:oleObj r:id="rId2" imgW="3872880" imgH="7949160" progId="">
                  <p:embed/>
                  <p:pic>
                    <p:nvPicPr>
                      <p:cNvPr id="0" name=""/>
                      <p:cNvPicPr/>
                      <p:nvPr/>
                    </p:nvPicPr>
                    <p:blipFill>
                      <a:blip r:embed="rId3"/>
                      <a:stretch>
                        <a:fillRect/>
                      </a:stretch>
                    </p:blipFill>
                    <p:spPr>
                      <a:xfrm>
                        <a:off x="5919889" y="1088122"/>
                        <a:ext cx="2752927" cy="5631395"/>
                      </a:xfrm>
                      <a:prstGeom prst="rect">
                        <a:avLst/>
                      </a:prstGeom>
                    </p:spPr>
                  </p:pic>
                </p:oleObj>
              </mc:Fallback>
            </mc:AlternateContent>
          </a:graphicData>
        </a:graphic>
      </p:graphicFrame>
      <p:sp>
        <p:nvSpPr>
          <p:cNvPr id="7" name="テキスト ボックス 6">
            <a:extLst>
              <a:ext uri="{FF2B5EF4-FFF2-40B4-BE49-F238E27FC236}">
                <a16:creationId xmlns:a16="http://schemas.microsoft.com/office/drawing/2014/main" id="{4C1F35D8-88C5-66DC-8EA2-C9021DFFCC8C}"/>
              </a:ext>
            </a:extLst>
          </p:cNvPr>
          <p:cNvSpPr txBox="1"/>
          <p:nvPr/>
        </p:nvSpPr>
        <p:spPr>
          <a:xfrm>
            <a:off x="63838" y="1368267"/>
            <a:ext cx="5856051" cy="5170646"/>
          </a:xfrm>
          <a:prstGeom prst="rect">
            <a:avLst/>
          </a:prstGeom>
          <a:noFill/>
        </p:spPr>
        <p:txBody>
          <a:bodyPr wrap="square">
            <a:spAutoFit/>
          </a:bodyPr>
          <a:lstStyle/>
          <a:p>
            <a:r>
              <a:rPr lang="ja-JP" altLang="en-US" sz="2200" dirty="0">
                <a:solidFill>
                  <a:srgbClr val="000066"/>
                </a:solidFill>
                <a:latin typeface="HG創英角ｺﾞｼｯｸUB" panose="020B0909000000000000" pitchFamily="49" charset="-128"/>
                <a:ea typeface="HG創英角ｺﾞｼｯｸUB" panose="020B0909000000000000" pitchFamily="49" charset="-128"/>
              </a:rPr>
              <a:t>日本農業新聞　</a:t>
            </a:r>
            <a:r>
              <a:rPr lang="en-US" altLang="ja-JP" sz="2200" dirty="0">
                <a:solidFill>
                  <a:srgbClr val="000066"/>
                </a:solidFill>
                <a:latin typeface="HG創英角ｺﾞｼｯｸUB" panose="020B0909000000000000" pitchFamily="49" charset="-128"/>
                <a:ea typeface="HG創英角ｺﾞｼｯｸUB" panose="020B0909000000000000" pitchFamily="49" charset="-128"/>
              </a:rPr>
              <a:t>2026</a:t>
            </a:r>
            <a:r>
              <a:rPr lang="ja-JP" altLang="en-US" sz="2200" dirty="0">
                <a:solidFill>
                  <a:srgbClr val="000066"/>
                </a:solidFill>
                <a:latin typeface="HG創英角ｺﾞｼｯｸUB" panose="020B0909000000000000" pitchFamily="49" charset="-128"/>
                <a:ea typeface="HG創英角ｺﾞｼｯｸUB" panose="020B0909000000000000" pitchFamily="49" charset="-128"/>
              </a:rPr>
              <a:t>年</a:t>
            </a:r>
            <a:r>
              <a:rPr lang="en-US" altLang="ja-JP" sz="2200" dirty="0">
                <a:solidFill>
                  <a:srgbClr val="000066"/>
                </a:solidFill>
                <a:latin typeface="HG創英角ｺﾞｼｯｸUB" panose="020B0909000000000000" pitchFamily="49" charset="-128"/>
                <a:ea typeface="HG創英角ｺﾞｼｯｸUB" panose="020B0909000000000000" pitchFamily="49" charset="-128"/>
              </a:rPr>
              <a:t>2</a:t>
            </a:r>
            <a:r>
              <a:rPr lang="ja-JP" altLang="en-US" sz="2200" dirty="0">
                <a:solidFill>
                  <a:srgbClr val="000066"/>
                </a:solidFill>
                <a:latin typeface="HG創英角ｺﾞｼｯｸUB" panose="020B0909000000000000" pitchFamily="49" charset="-128"/>
                <a:ea typeface="HG創英角ｺﾞｼｯｸUB" panose="020B0909000000000000" pitchFamily="49" charset="-128"/>
              </a:rPr>
              <a:t>月</a:t>
            </a:r>
            <a:r>
              <a:rPr lang="en-US" altLang="ja-JP" sz="2200" dirty="0">
                <a:solidFill>
                  <a:srgbClr val="000066"/>
                </a:solidFill>
                <a:latin typeface="HG創英角ｺﾞｼｯｸUB" panose="020B0909000000000000" pitchFamily="49" charset="-128"/>
                <a:ea typeface="HG創英角ｺﾞｼｯｸUB" panose="020B0909000000000000" pitchFamily="49" charset="-128"/>
              </a:rPr>
              <a:t>21</a:t>
            </a:r>
            <a:r>
              <a:rPr lang="ja-JP" altLang="en-US" sz="2200" dirty="0">
                <a:solidFill>
                  <a:srgbClr val="000066"/>
                </a:solidFill>
                <a:latin typeface="HG創英角ｺﾞｼｯｸUB" panose="020B0909000000000000" pitchFamily="49" charset="-128"/>
                <a:ea typeface="HG創英角ｺﾞｼｯｸUB" panose="020B0909000000000000" pitchFamily="49" charset="-128"/>
              </a:rPr>
              <a:t>日</a:t>
            </a:r>
          </a:p>
          <a:p>
            <a:r>
              <a:rPr lang="ja-JP" altLang="en-US" sz="2200" dirty="0">
                <a:solidFill>
                  <a:srgbClr val="FF0000"/>
                </a:solidFill>
                <a:latin typeface="HG創英角ｺﾞｼｯｸUB" panose="020B0909000000000000" pitchFamily="49" charset="-128"/>
                <a:ea typeface="HG創英角ｺﾞｼｯｸUB" panose="020B0909000000000000" pitchFamily="49" charset="-128"/>
              </a:rPr>
              <a:t>［ニュースアイ］</a:t>
            </a:r>
            <a:endParaRPr lang="en-US" altLang="ja-JP" sz="2200" dirty="0">
              <a:solidFill>
                <a:srgbClr val="FF0000"/>
              </a:solidFill>
              <a:latin typeface="HG創英角ｺﾞｼｯｸUB" panose="020B0909000000000000" pitchFamily="49" charset="-128"/>
              <a:ea typeface="HG創英角ｺﾞｼｯｸUB" panose="020B0909000000000000" pitchFamily="49" charset="-128"/>
            </a:endParaRPr>
          </a:p>
          <a:p>
            <a:r>
              <a:rPr lang="ja-JP" altLang="en-US" sz="2200" dirty="0">
                <a:solidFill>
                  <a:srgbClr val="FF0000"/>
                </a:solidFill>
                <a:latin typeface="HG創英角ｺﾞｼｯｸUB" panose="020B0909000000000000" pitchFamily="49" charset="-128"/>
                <a:ea typeface="HG創英角ｺﾞｼｯｸUB" panose="020B0909000000000000" pitchFamily="49" charset="-128"/>
              </a:rPr>
              <a:t>水田政策見直し議論本格化</a:t>
            </a:r>
          </a:p>
          <a:p>
            <a:r>
              <a:rPr lang="ja-JP" altLang="en-US" sz="2200" dirty="0">
                <a:solidFill>
                  <a:srgbClr val="000066"/>
                </a:solidFill>
                <a:latin typeface="HG創英角ｺﾞｼｯｸUB" panose="020B0909000000000000" pitchFamily="49" charset="-128"/>
                <a:ea typeface="HG創英角ｺﾞｼｯｸUB" panose="020B0909000000000000" pitchFamily="49" charset="-128"/>
              </a:rPr>
              <a:t>水活大転換、予算焦点に</a:t>
            </a:r>
          </a:p>
          <a:p>
            <a:r>
              <a:rPr lang="ja-JP" altLang="en-US" sz="2200" dirty="0">
                <a:solidFill>
                  <a:srgbClr val="000066"/>
                </a:solidFill>
                <a:latin typeface="HG創英角ｺﾞｼｯｸUB" panose="020B0909000000000000" pitchFamily="49" charset="-128"/>
                <a:ea typeface="HG創英角ｺﾞｼｯｸUB" panose="020B0909000000000000" pitchFamily="49" charset="-128"/>
              </a:rPr>
              <a:t>中山間直払い拡充</a:t>
            </a:r>
          </a:p>
          <a:p>
            <a:endParaRPr lang="ja-JP" altLang="en-US" sz="2200" dirty="0">
              <a:solidFill>
                <a:srgbClr val="000066"/>
              </a:solidFill>
              <a:latin typeface="HG創英角ｺﾞｼｯｸUB" panose="020B0909000000000000" pitchFamily="49" charset="-128"/>
              <a:ea typeface="HG創英角ｺﾞｼｯｸUB" panose="020B0909000000000000" pitchFamily="49" charset="-128"/>
            </a:endParaRPr>
          </a:p>
          <a:p>
            <a:r>
              <a:rPr lang="ja-JP" altLang="en-US" sz="2200" dirty="0">
                <a:solidFill>
                  <a:srgbClr val="000066"/>
                </a:solidFill>
                <a:latin typeface="HG創英角ｺﾞｼｯｸUB" panose="020B0909000000000000" pitchFamily="49" charset="-128"/>
                <a:ea typeface="HG創英角ｺﾞｼｯｸUB" panose="020B0909000000000000" pitchFamily="49" charset="-128"/>
              </a:rPr>
              <a:t>２０２７年度からの新たな水田政策の導入に向けた政府・与党の検討が本格化する。</a:t>
            </a:r>
            <a:endParaRPr lang="en-US" altLang="ja-JP" sz="2200" dirty="0">
              <a:solidFill>
                <a:srgbClr val="000066"/>
              </a:solidFill>
              <a:latin typeface="HG創英角ｺﾞｼｯｸUB" panose="020B0909000000000000" pitchFamily="49" charset="-128"/>
              <a:ea typeface="HG創英角ｺﾞｼｯｸUB" panose="020B0909000000000000" pitchFamily="49" charset="-128"/>
            </a:endParaRPr>
          </a:p>
          <a:p>
            <a:r>
              <a:rPr lang="ja-JP" altLang="en-US" sz="2200" dirty="0">
                <a:solidFill>
                  <a:srgbClr val="000066"/>
                </a:solidFill>
                <a:latin typeface="HG創英角ｺﾞｼｯｸUB" panose="020B0909000000000000" pitchFamily="49" charset="-128"/>
                <a:ea typeface="HG創英角ｺﾞｼｯｸUB" panose="020B0909000000000000" pitchFamily="49" charset="-128"/>
              </a:rPr>
              <a:t>詳細は６月にまとめる。</a:t>
            </a:r>
            <a:endParaRPr lang="en-US" altLang="ja-JP" sz="2200" dirty="0">
              <a:solidFill>
                <a:srgbClr val="000066"/>
              </a:solidFill>
              <a:latin typeface="HG創英角ｺﾞｼｯｸUB" panose="020B0909000000000000" pitchFamily="49" charset="-128"/>
              <a:ea typeface="HG創英角ｺﾞｼｯｸUB" panose="020B0909000000000000" pitchFamily="49" charset="-128"/>
            </a:endParaRPr>
          </a:p>
          <a:p>
            <a:r>
              <a:rPr lang="ja-JP" altLang="en-US" sz="2200" dirty="0">
                <a:solidFill>
                  <a:srgbClr val="000066"/>
                </a:solidFill>
                <a:latin typeface="HG創英角ｺﾞｼｯｸUB" panose="020B0909000000000000" pitchFamily="49" charset="-128"/>
                <a:ea typeface="HG創英角ｺﾞｼｯｸUB" panose="020B0909000000000000" pitchFamily="49" charset="-128"/>
              </a:rPr>
              <a:t>水田か畑かを問わず、作物ごとの生産性向上を後押しする方向性を農水省が示してから１年以上が経つが、具体的な制度設計はいまだ見えない。</a:t>
            </a:r>
            <a:endParaRPr lang="en-US" altLang="ja-JP" sz="2200" dirty="0">
              <a:solidFill>
                <a:srgbClr val="000066"/>
              </a:solidFill>
              <a:latin typeface="HG創英角ｺﾞｼｯｸUB" panose="020B0909000000000000" pitchFamily="49" charset="-128"/>
              <a:ea typeface="HG創英角ｺﾞｼｯｸUB" panose="020B0909000000000000" pitchFamily="49" charset="-128"/>
            </a:endParaRPr>
          </a:p>
          <a:p>
            <a:r>
              <a:rPr lang="ja-JP" altLang="en-US" sz="2200" dirty="0">
                <a:solidFill>
                  <a:srgbClr val="000066"/>
                </a:solidFill>
                <a:latin typeface="HG創英角ｺﾞｼｯｸUB" panose="020B0909000000000000" pitchFamily="49" charset="-128"/>
                <a:ea typeface="HG創英角ｺﾞｼｯｸUB" panose="020B0909000000000000" pitchFamily="49" charset="-128"/>
              </a:rPr>
              <a:t>中長期的に生産基盤の強化につながる手厚い支援となるかが焦点だ</a:t>
            </a:r>
          </a:p>
        </p:txBody>
      </p:sp>
    </p:spTree>
    <p:extLst>
      <p:ext uri="{BB962C8B-B14F-4D97-AF65-F5344CB8AC3E}">
        <p14:creationId xmlns:p14="http://schemas.microsoft.com/office/powerpoint/2010/main" val="17748089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D4B62E7-1C3F-E4E1-9F68-B33031BB0D6E}"/>
              </a:ext>
            </a:extLst>
          </p:cNvPr>
          <p:cNvSpPr>
            <a:spLocks noGrp="1"/>
          </p:cNvSpPr>
          <p:nvPr>
            <p:ph type="sldNum" sz="quarter" idx="12"/>
          </p:nvPr>
        </p:nvSpPr>
        <p:spPr>
          <a:xfrm>
            <a:off x="7086600" y="6492875"/>
            <a:ext cx="2057400" cy="365125"/>
          </a:xfrm>
        </p:spPr>
        <p:txBody>
          <a:bodyPr/>
          <a:lstStyle/>
          <a:p>
            <a:fld id="{34E1D86B-E9BD-4CB3-A90A-360085928B4F}" type="slidenum">
              <a:rPr kumimoji="1" lang="ja-JP" altLang="en-US" sz="1800" smtClean="0">
                <a:latin typeface="HG創英角ｺﾞｼｯｸUB" panose="020B0909000000000000" pitchFamily="49" charset="-128"/>
                <a:ea typeface="HG創英角ｺﾞｼｯｸUB" panose="020B0909000000000000" pitchFamily="49" charset="-128"/>
              </a:rPr>
              <a:t>21</a:t>
            </a:fld>
            <a:endParaRPr kumimoji="1" lang="ja-JP" altLang="en-US" sz="1800" dirty="0">
              <a:latin typeface="HG創英角ｺﾞｼｯｸUB" panose="020B0909000000000000" pitchFamily="49" charset="-128"/>
              <a:ea typeface="HG創英角ｺﾞｼｯｸUB" panose="020B0909000000000000" pitchFamily="49" charset="-128"/>
            </a:endParaRPr>
          </a:p>
        </p:txBody>
      </p:sp>
      <p:sp>
        <p:nvSpPr>
          <p:cNvPr id="4" name="テキスト ボックス 3">
            <a:extLst>
              <a:ext uri="{FF2B5EF4-FFF2-40B4-BE49-F238E27FC236}">
                <a16:creationId xmlns:a16="http://schemas.microsoft.com/office/drawing/2014/main" id="{C40E832B-2762-287A-5F6A-256868977BB6}"/>
              </a:ext>
            </a:extLst>
          </p:cNvPr>
          <p:cNvSpPr txBox="1"/>
          <p:nvPr/>
        </p:nvSpPr>
        <p:spPr>
          <a:xfrm>
            <a:off x="0" y="0"/>
            <a:ext cx="8910536" cy="6740307"/>
          </a:xfrm>
          <a:prstGeom prst="rect">
            <a:avLst/>
          </a:prstGeom>
          <a:noFill/>
        </p:spPr>
        <p:txBody>
          <a:bodyPr wrap="square">
            <a:spAutoFit/>
          </a:bodyPr>
          <a:lstStyle/>
          <a:p>
            <a:r>
              <a:rPr lang="ja-JP" altLang="en-US" dirty="0">
                <a:solidFill>
                  <a:srgbClr val="000066"/>
                </a:solidFill>
                <a:latin typeface="HG創英角ｺﾞｼｯｸUB" panose="020B0909000000000000" pitchFamily="49" charset="-128"/>
                <a:ea typeface="HG創英角ｺﾞｼｯｸUB" panose="020B0909000000000000" pitchFamily="49" charset="-128"/>
              </a:rPr>
              <a:t>国会審議を待つ </a:t>
            </a:r>
            <a:r>
              <a:rPr lang="en-US" altLang="ja-JP" dirty="0">
                <a:solidFill>
                  <a:srgbClr val="000066"/>
                </a:solidFill>
                <a:latin typeface="HG創英角ｺﾞｼｯｸUB" panose="020B0909000000000000" pitchFamily="49" charset="-128"/>
                <a:ea typeface="HG創英角ｺﾞｼｯｸUB" panose="020B0909000000000000" pitchFamily="49" charset="-128"/>
              </a:rPr>
              <a:t>2026</a:t>
            </a:r>
            <a:r>
              <a:rPr lang="ja-JP" altLang="en-US" dirty="0">
                <a:solidFill>
                  <a:srgbClr val="000066"/>
                </a:solidFill>
                <a:latin typeface="HG創英角ｺﾞｼｯｸUB" panose="020B0909000000000000" pitchFamily="49" charset="-128"/>
                <a:ea typeface="HG創英角ｺﾞｼｯｸUB" panose="020B0909000000000000" pitchFamily="49" charset="-128"/>
              </a:rPr>
              <a:t>年度予算案では、農林予算を増額確保し、さらに今後の財源として日本中央競馬会 </a:t>
            </a:r>
            <a:r>
              <a:rPr lang="en-US" altLang="ja-JP" dirty="0">
                <a:solidFill>
                  <a:srgbClr val="000066"/>
                </a:solidFill>
                <a:latin typeface="HG創英角ｺﾞｼｯｸUB" panose="020B0909000000000000" pitchFamily="49" charset="-128"/>
                <a:ea typeface="HG創英角ｺﾞｼｯｸUB" panose="020B0909000000000000" pitchFamily="49" charset="-128"/>
              </a:rPr>
              <a:t>(JRA) </a:t>
            </a:r>
            <a:r>
              <a:rPr lang="ja-JP" altLang="en-US" dirty="0">
                <a:solidFill>
                  <a:srgbClr val="000066"/>
                </a:solidFill>
                <a:latin typeface="HG創英角ｺﾞｼｯｸUB" panose="020B0909000000000000" pitchFamily="49" charset="-128"/>
                <a:ea typeface="HG創英角ｺﾞｼｯｸUB" panose="020B0909000000000000" pitchFamily="49" charset="-128"/>
              </a:rPr>
              <a:t>から拠出を得るための法案も控える。</a:t>
            </a:r>
            <a:endParaRPr lang="en-US" altLang="ja-JP" dirty="0">
              <a:solidFill>
                <a:srgbClr val="000066"/>
              </a:solidFill>
              <a:latin typeface="HG創英角ｺﾞｼｯｸUB" panose="020B0909000000000000" pitchFamily="49" charset="-128"/>
              <a:ea typeface="HG創英角ｺﾞｼｯｸUB" panose="020B0909000000000000" pitchFamily="49" charset="-128"/>
            </a:endParaRPr>
          </a:p>
          <a:p>
            <a:endParaRPr lang="ja-JP" altLang="en-US" dirty="0">
              <a:solidFill>
                <a:srgbClr val="000066"/>
              </a:solidFill>
              <a:latin typeface="HG創英角ｺﾞｼｯｸUB" panose="020B0909000000000000" pitchFamily="49" charset="-128"/>
              <a:ea typeface="HG創英角ｺﾞｼｯｸUB" panose="020B0909000000000000" pitchFamily="49" charset="-128"/>
            </a:endParaRPr>
          </a:p>
          <a:p>
            <a:r>
              <a:rPr lang="ja-JP" altLang="en-US" dirty="0">
                <a:solidFill>
                  <a:srgbClr val="0000CC"/>
                </a:solidFill>
                <a:latin typeface="HG創英角ｺﾞｼｯｸUB" panose="020B0909000000000000" pitchFamily="49" charset="-128"/>
                <a:ea typeface="HG創英角ｺﾞｼｯｸUB" panose="020B0909000000000000" pitchFamily="49" charset="-128"/>
              </a:rPr>
              <a:t>一方で具体像が見えないのが水田・ 米政策だ。</a:t>
            </a:r>
            <a:endParaRPr lang="en-US" altLang="ja-JP" dirty="0">
              <a:solidFill>
                <a:srgbClr val="0000CC"/>
              </a:solidFill>
              <a:latin typeface="HG創英角ｺﾞｼｯｸUB" panose="020B0909000000000000" pitchFamily="49" charset="-128"/>
              <a:ea typeface="HG創英角ｺﾞｼｯｸUB" panose="020B0909000000000000" pitchFamily="49" charset="-128"/>
            </a:endParaRPr>
          </a:p>
          <a:p>
            <a:endParaRPr lang="ja-JP" altLang="en-US" dirty="0">
              <a:solidFill>
                <a:srgbClr val="0000CC"/>
              </a:solidFill>
              <a:latin typeface="HG創英角ｺﾞｼｯｸUB" panose="020B0909000000000000" pitchFamily="49" charset="-128"/>
              <a:ea typeface="HG創英角ｺﾞｼｯｸUB" panose="020B0909000000000000" pitchFamily="49" charset="-128"/>
            </a:endParaRPr>
          </a:p>
          <a:p>
            <a:r>
              <a:rPr lang="en-US" altLang="ja-JP" dirty="0">
                <a:solidFill>
                  <a:srgbClr val="000066"/>
                </a:solidFill>
                <a:latin typeface="HG創英角ｺﾞｼｯｸUB" panose="020B0909000000000000" pitchFamily="49" charset="-128"/>
                <a:ea typeface="HG創英角ｺﾞｼｯｸUB" panose="020B0909000000000000" pitchFamily="49" charset="-128"/>
              </a:rPr>
              <a:t>2025</a:t>
            </a:r>
            <a:r>
              <a:rPr lang="ja-JP" altLang="en-US" dirty="0">
                <a:solidFill>
                  <a:srgbClr val="000066"/>
                </a:solidFill>
                <a:latin typeface="HG創英角ｺﾞｼｯｸUB" panose="020B0909000000000000" pitchFamily="49" charset="-128"/>
                <a:ea typeface="HG創英角ｺﾞｼｯｸUB" panose="020B0909000000000000" pitchFamily="49" charset="-128"/>
              </a:rPr>
              <a:t>年</a:t>
            </a:r>
            <a:r>
              <a:rPr lang="en-US" altLang="ja-JP" dirty="0">
                <a:solidFill>
                  <a:srgbClr val="000066"/>
                </a:solidFill>
                <a:latin typeface="HG創英角ｺﾞｼｯｸUB" panose="020B0909000000000000" pitchFamily="49" charset="-128"/>
                <a:ea typeface="HG創英角ｺﾞｼｯｸUB" panose="020B0909000000000000" pitchFamily="49" charset="-128"/>
              </a:rPr>
              <a:t>1</a:t>
            </a:r>
            <a:r>
              <a:rPr lang="ja-JP" altLang="en-US" dirty="0">
                <a:solidFill>
                  <a:srgbClr val="000066"/>
                </a:solidFill>
                <a:latin typeface="HG創英角ｺﾞｼｯｸUB" panose="020B0909000000000000" pitchFamily="49" charset="-128"/>
                <a:ea typeface="HG創英角ｺﾞｼｯｸUB" panose="020B0909000000000000" pitchFamily="49" charset="-128"/>
              </a:rPr>
              <a:t>月に農水省が方向性を打ち出して以来、大きな進展がない。</a:t>
            </a:r>
          </a:p>
          <a:p>
            <a:r>
              <a:rPr lang="ja-JP" altLang="en-US" dirty="0">
                <a:solidFill>
                  <a:srgbClr val="000066"/>
                </a:solidFill>
                <a:latin typeface="HG創英角ｺﾞｼｯｸUB" panose="020B0909000000000000" pitchFamily="49" charset="-128"/>
                <a:ea typeface="HG創英角ｺﾞｼｯｸUB" panose="020B0909000000000000" pitchFamily="49" charset="-128"/>
              </a:rPr>
              <a:t>詰めるべき多くの論点が残る中、最大の焦点が、生産者の所得をどう確保するかだ。</a:t>
            </a:r>
          </a:p>
          <a:p>
            <a:r>
              <a:rPr lang="en-US" altLang="ja-JP" dirty="0">
                <a:solidFill>
                  <a:srgbClr val="000066"/>
                </a:solidFill>
                <a:latin typeface="HG創英角ｺﾞｼｯｸUB" panose="020B0909000000000000" pitchFamily="49" charset="-128"/>
                <a:ea typeface="HG創英角ｺﾞｼｯｸUB" panose="020B0909000000000000" pitchFamily="49" charset="-128"/>
              </a:rPr>
              <a:t>4</a:t>
            </a:r>
            <a:r>
              <a:rPr lang="ja-JP" altLang="en-US" dirty="0">
                <a:solidFill>
                  <a:srgbClr val="000066"/>
                </a:solidFill>
                <a:latin typeface="HG創英角ｺﾞｼｯｸUB" panose="020B0909000000000000" pitchFamily="49" charset="-128"/>
                <a:ea typeface="HG創英角ｺﾞｼｯｸUB" panose="020B0909000000000000" pitchFamily="49" charset="-128"/>
              </a:rPr>
              <a:t>月から稼働する適正な価格形成の仕組みは、生産者の手取りに直結し、水田・米政策の検討に影響する。ただ、 価格交渉に活用するコスト指標の水準や、実際のコストをどこまで価格に反映できるのかが見えない。</a:t>
            </a:r>
          </a:p>
          <a:p>
            <a:r>
              <a:rPr lang="ja-JP" altLang="en-US" dirty="0">
                <a:solidFill>
                  <a:srgbClr val="000066"/>
                </a:solidFill>
                <a:latin typeface="HG創英角ｺﾞｼｯｸUB" panose="020B0909000000000000" pitchFamily="49" charset="-128"/>
                <a:ea typeface="HG創英角ｺﾞｼｯｸUB" panose="020B0909000000000000" pitchFamily="49" charset="-128"/>
              </a:rPr>
              <a:t>生産者が営農を持続できるよう、政府・自民党は適正な価格形成の実効性を確保し水田・米政策の検討につなげるべきである。</a:t>
            </a:r>
          </a:p>
          <a:p>
            <a:r>
              <a:rPr lang="ja-JP" altLang="en-US" dirty="0">
                <a:solidFill>
                  <a:srgbClr val="0000CC"/>
                </a:solidFill>
                <a:latin typeface="HG創英角ｺﾞｼｯｸUB" panose="020B0909000000000000" pitchFamily="49" charset="-128"/>
                <a:ea typeface="HG創英角ｺﾞｼｯｸUB" panose="020B0909000000000000" pitchFamily="49" charset="-128"/>
              </a:rPr>
              <a:t>水田・米政策は、 需要に応じた生産を担保する具体的な制度設計が鍵になる。</a:t>
            </a:r>
          </a:p>
          <a:p>
            <a:r>
              <a:rPr lang="ja-JP" altLang="en-US" dirty="0">
                <a:solidFill>
                  <a:srgbClr val="0000CC"/>
                </a:solidFill>
                <a:latin typeface="HG創英角ｺﾞｼｯｸUB" panose="020B0909000000000000" pitchFamily="49" charset="-128"/>
                <a:ea typeface="HG創英角ｺﾞｼｯｸUB" panose="020B0909000000000000" pitchFamily="49" charset="-128"/>
              </a:rPr>
              <a:t>米の需給と価格の安定は、生産者の所得確保の大前提だが、</a:t>
            </a:r>
            <a:r>
              <a:rPr lang="en-US" altLang="ja-JP" dirty="0">
                <a:solidFill>
                  <a:srgbClr val="0000CC"/>
                </a:solidFill>
                <a:latin typeface="HG創英角ｺﾞｼｯｸUB" panose="020B0909000000000000" pitchFamily="49" charset="-128"/>
                <a:ea typeface="HG創英角ｺﾞｼｯｸUB" panose="020B0909000000000000" pitchFamily="49" charset="-128"/>
              </a:rPr>
              <a:t>26</a:t>
            </a:r>
            <a:r>
              <a:rPr lang="ja-JP" altLang="en-US" dirty="0">
                <a:solidFill>
                  <a:srgbClr val="0000CC"/>
                </a:solidFill>
                <a:latin typeface="HG創英角ｺﾞｼｯｸUB" panose="020B0909000000000000" pitchFamily="49" charset="-128"/>
                <a:ea typeface="HG創英角ｺﾞｼｯｸUB" panose="020B0909000000000000" pitchFamily="49" charset="-128"/>
              </a:rPr>
              <a:t>年産の生産見通しは適正水準を大きく上回り、政策の根幹が崩れる恐れがある。</a:t>
            </a:r>
          </a:p>
          <a:p>
            <a:r>
              <a:rPr lang="ja-JP" altLang="en-US" dirty="0">
                <a:solidFill>
                  <a:srgbClr val="0000CC"/>
                </a:solidFill>
                <a:latin typeface="HG創英角ｺﾞｼｯｸUB" panose="020B0909000000000000" pitchFamily="49" charset="-128"/>
                <a:ea typeface="HG創英角ｺﾞｼｯｸUB" panose="020B0909000000000000" pitchFamily="49" charset="-128"/>
              </a:rPr>
              <a:t>米の価格が上がり、非主食用米や麦・大豆を作るメリットが大きく見劣りしているからだ。</a:t>
            </a:r>
          </a:p>
          <a:p>
            <a:r>
              <a:rPr lang="ja-JP" altLang="en-US" dirty="0">
                <a:solidFill>
                  <a:srgbClr val="000066"/>
                </a:solidFill>
                <a:latin typeface="HG創英角ｺﾞｼｯｸUB" panose="020B0909000000000000" pitchFamily="49" charset="-128"/>
                <a:ea typeface="HG創英角ｺﾞｼｯｸUB" panose="020B0909000000000000" pitchFamily="49" charset="-128"/>
              </a:rPr>
              <a:t>転作を支援してきた水田活用の直接支払い </a:t>
            </a:r>
            <a:r>
              <a:rPr lang="en-US" altLang="ja-JP" dirty="0">
                <a:solidFill>
                  <a:srgbClr val="000066"/>
                </a:solidFill>
                <a:latin typeface="HG創英角ｺﾞｼｯｸUB" panose="020B0909000000000000" pitchFamily="49" charset="-128"/>
                <a:ea typeface="HG創英角ｺﾞｼｯｸUB" panose="020B0909000000000000" pitchFamily="49" charset="-128"/>
              </a:rPr>
              <a:t>(</a:t>
            </a:r>
            <a:r>
              <a:rPr lang="ja-JP" altLang="en-US" dirty="0">
                <a:solidFill>
                  <a:srgbClr val="000066"/>
                </a:solidFill>
                <a:latin typeface="HG創英角ｺﾞｼｯｸUB" panose="020B0909000000000000" pitchFamily="49" charset="-128"/>
                <a:ea typeface="HG創英角ｺﾞｼｯｸUB" panose="020B0909000000000000" pitchFamily="49" charset="-128"/>
              </a:rPr>
              <a:t>水活</a:t>
            </a:r>
            <a:r>
              <a:rPr lang="en-US" altLang="ja-JP" dirty="0">
                <a:solidFill>
                  <a:srgbClr val="000066"/>
                </a:solidFill>
                <a:latin typeface="HG創英角ｺﾞｼｯｸUB" panose="020B0909000000000000" pitchFamily="49" charset="-128"/>
                <a:ea typeface="HG創英角ｺﾞｼｯｸUB" panose="020B0909000000000000" pitchFamily="49" charset="-128"/>
              </a:rPr>
              <a:t>)</a:t>
            </a:r>
            <a:r>
              <a:rPr lang="ja-JP" altLang="en-US" dirty="0">
                <a:solidFill>
                  <a:srgbClr val="000066"/>
                </a:solidFill>
                <a:latin typeface="HG創英角ｺﾞｼｯｸUB" panose="020B0909000000000000" pitchFamily="49" charset="-128"/>
                <a:ea typeface="HG創英角ｺﾞｼｯｸUB" panose="020B0909000000000000" pitchFamily="49" charset="-128"/>
              </a:rPr>
              <a:t>の見直しは既に決まっており、 水田、畑にかかわらず、作物ごとの生産性向上の支援に転換する。</a:t>
            </a:r>
          </a:p>
          <a:p>
            <a:r>
              <a:rPr lang="ja-JP" altLang="en-US" dirty="0">
                <a:solidFill>
                  <a:srgbClr val="000066"/>
                </a:solidFill>
                <a:latin typeface="HG創英角ｺﾞｼｯｸUB" panose="020B0909000000000000" pitchFamily="49" charset="-128"/>
                <a:ea typeface="HG創英角ｺﾞｼｯｸUB" panose="020B0909000000000000" pitchFamily="49" charset="-128"/>
              </a:rPr>
              <a:t>米の需要安定には、この見直しで、非主食用米や麦・大豆でも米と遜色のない所得を得られるよう強化する必要があり、それこそが公約の掲げる「田畑フル活用」だと期待したい。 </a:t>
            </a:r>
          </a:p>
          <a:p>
            <a:r>
              <a:rPr lang="ja-JP" altLang="en-US" dirty="0">
                <a:solidFill>
                  <a:srgbClr val="000066"/>
                </a:solidFill>
                <a:latin typeface="HG創英角ｺﾞｼｯｸUB" panose="020B0909000000000000" pitchFamily="49" charset="-128"/>
                <a:ea typeface="HG創英角ｺﾞｼｯｸUB" panose="020B0909000000000000" pitchFamily="49" charset="-128"/>
              </a:rPr>
              <a:t>食料安保のためにも、米の需要に応じた生産を確保しつつ、農地を中長期的に縮小させないよう、他作物の支援拡充が欠かせない。</a:t>
            </a:r>
            <a:endParaRPr lang="ja-JP" altLang="en-US" dirty="0"/>
          </a:p>
        </p:txBody>
      </p:sp>
    </p:spTree>
    <p:extLst>
      <p:ext uri="{BB962C8B-B14F-4D97-AF65-F5344CB8AC3E}">
        <p14:creationId xmlns:p14="http://schemas.microsoft.com/office/powerpoint/2010/main" val="28324072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153585A-FB7C-94DD-C66A-97AC2FF741D8}"/>
              </a:ext>
            </a:extLst>
          </p:cNvPr>
          <p:cNvSpPr>
            <a:spLocks noGrp="1"/>
          </p:cNvSpPr>
          <p:nvPr>
            <p:ph type="sldNum" sz="quarter" idx="12"/>
          </p:nvPr>
        </p:nvSpPr>
        <p:spPr>
          <a:xfrm>
            <a:off x="7086600" y="6492875"/>
            <a:ext cx="2057400" cy="365125"/>
          </a:xfrm>
        </p:spPr>
        <p:txBody>
          <a:bodyPr/>
          <a:lstStyle/>
          <a:p>
            <a:fld id="{34E1D86B-E9BD-4CB3-A90A-360085928B4F}" type="slidenum">
              <a:rPr kumimoji="1" lang="ja-JP" altLang="en-US" sz="1800" smtClean="0">
                <a:latin typeface="HG創英角ｺﾞｼｯｸUB" panose="020B0909000000000000" pitchFamily="49" charset="-128"/>
                <a:ea typeface="HG創英角ｺﾞｼｯｸUB" panose="020B0909000000000000" pitchFamily="49" charset="-128"/>
              </a:rPr>
              <a:t>22</a:t>
            </a:fld>
            <a:endParaRPr kumimoji="1" lang="ja-JP" altLang="en-US" sz="1800" dirty="0">
              <a:latin typeface="HG創英角ｺﾞｼｯｸUB" panose="020B0909000000000000" pitchFamily="49" charset="-128"/>
              <a:ea typeface="HG創英角ｺﾞｼｯｸUB" panose="020B0909000000000000" pitchFamily="49" charset="-128"/>
            </a:endParaRPr>
          </a:p>
        </p:txBody>
      </p:sp>
      <p:sp>
        <p:nvSpPr>
          <p:cNvPr id="5" name="テキスト ボックス 4">
            <a:extLst>
              <a:ext uri="{FF2B5EF4-FFF2-40B4-BE49-F238E27FC236}">
                <a16:creationId xmlns:a16="http://schemas.microsoft.com/office/drawing/2014/main" id="{1EEDAD81-5552-6AD1-38EC-3F4D796FC89A}"/>
              </a:ext>
            </a:extLst>
          </p:cNvPr>
          <p:cNvSpPr txBox="1"/>
          <p:nvPr/>
        </p:nvSpPr>
        <p:spPr>
          <a:xfrm>
            <a:off x="1" y="0"/>
            <a:ext cx="9143999" cy="6555641"/>
          </a:xfrm>
          <a:prstGeom prst="rect">
            <a:avLst/>
          </a:prstGeom>
          <a:noFill/>
        </p:spPr>
        <p:txBody>
          <a:bodyPr wrap="square">
            <a:spAutoFit/>
          </a:bodyPr>
          <a:lstStyle/>
          <a:p>
            <a:r>
              <a:rPr lang="ja-JP" altLang="en-US" sz="2400" b="0" i="0" dirty="0">
                <a:solidFill>
                  <a:srgbClr val="FF0000"/>
                </a:solidFill>
                <a:effectLst/>
                <a:latin typeface="HG創英角ｺﾞｼｯｸUB" panose="020B0909000000000000" pitchFamily="49" charset="-128"/>
                <a:ea typeface="HG創英角ｺﾞｼｯｸUB" panose="020B0909000000000000" pitchFamily="49" charset="-128"/>
              </a:rPr>
              <a:t>水田政策の見直しの方向性</a:t>
            </a:r>
            <a:br>
              <a:rPr lang="ja-JP" altLang="en-US" dirty="0">
                <a:solidFill>
                  <a:srgbClr val="000066"/>
                </a:solidFill>
                <a:latin typeface="HG創英角ｺﾞｼｯｸUB" panose="020B0909000000000000" pitchFamily="49" charset="-128"/>
                <a:ea typeface="HG創英角ｺﾞｼｯｸUB" panose="020B0909000000000000" pitchFamily="49" charset="-128"/>
              </a:rPr>
            </a:br>
            <a:r>
              <a:rPr lang="ja-JP" altLang="en-US" b="0" i="0" dirty="0">
                <a:solidFill>
                  <a:srgbClr val="0000CC"/>
                </a:solidFill>
                <a:effectLst/>
                <a:latin typeface="HG創英角ｺﾞｼｯｸUB" panose="020B0909000000000000" pitchFamily="49" charset="-128"/>
                <a:ea typeface="HG創英角ｺﾞｼｯｸUB" panose="020B0909000000000000" pitchFamily="49" charset="-128"/>
              </a:rPr>
              <a:t>水田活用の直接支払交付金（水活）</a:t>
            </a:r>
            <a:br>
              <a:rPr lang="ja-JP" altLang="en-US" dirty="0">
                <a:solidFill>
                  <a:srgbClr val="000066"/>
                </a:solidFill>
                <a:latin typeface="HG創英角ｺﾞｼｯｸUB" panose="020B0909000000000000" pitchFamily="49" charset="-128"/>
                <a:ea typeface="HG創英角ｺﾞｼｯｸUB" panose="020B0909000000000000" pitchFamily="49" charset="-128"/>
              </a:rPr>
            </a:br>
            <a:r>
              <a:rPr lang="ja-JP" altLang="en-US" b="0" i="0" dirty="0">
                <a:solidFill>
                  <a:srgbClr val="000066"/>
                </a:solidFill>
                <a:effectLst/>
                <a:latin typeface="HG創英角ｺﾞｼｯｸUB" panose="020B0909000000000000" pitchFamily="49" charset="-128"/>
                <a:ea typeface="HG創英角ｺﾞｼｯｸUB" panose="020B0909000000000000" pitchFamily="49" charset="-128"/>
              </a:rPr>
              <a:t>水田か畑かにかかわらず、作物ごとの生産性向上支援へと転換。</a:t>
            </a:r>
            <a:endParaRPr lang="en-US" altLang="ja-JP" b="0" i="0" dirty="0">
              <a:solidFill>
                <a:srgbClr val="000066"/>
              </a:solidFill>
              <a:effectLst/>
              <a:latin typeface="HG創英角ｺﾞｼｯｸUB" panose="020B0909000000000000" pitchFamily="49" charset="-128"/>
              <a:ea typeface="HG創英角ｺﾞｼｯｸUB" panose="020B0909000000000000" pitchFamily="49" charset="-128"/>
            </a:endParaRPr>
          </a:p>
          <a:p>
            <a:r>
              <a:rPr lang="en-US" altLang="ja-JP" dirty="0">
                <a:solidFill>
                  <a:srgbClr val="000066"/>
                </a:solidFill>
                <a:latin typeface="HG創英角ｺﾞｼｯｸUB" panose="020B0909000000000000" pitchFamily="49" charset="-128"/>
                <a:ea typeface="HG創英角ｺﾞｼｯｸUB" panose="020B0909000000000000" pitchFamily="49" charset="-128"/>
              </a:rPr>
              <a:t>20</a:t>
            </a:r>
            <a:r>
              <a:rPr lang="en-US" altLang="ja-JP" b="0" i="0" dirty="0">
                <a:solidFill>
                  <a:srgbClr val="000066"/>
                </a:solidFill>
                <a:effectLst/>
                <a:latin typeface="HG創英角ｺﾞｼｯｸUB" panose="020B0909000000000000" pitchFamily="49" charset="-128"/>
                <a:ea typeface="HG創英角ｺﾞｼｯｸUB" panose="020B0909000000000000" pitchFamily="49" charset="-128"/>
              </a:rPr>
              <a:t>27</a:t>
            </a:r>
            <a:r>
              <a:rPr lang="ja-JP" altLang="en-US" b="0" i="0" dirty="0">
                <a:solidFill>
                  <a:srgbClr val="000066"/>
                </a:solidFill>
                <a:effectLst/>
                <a:latin typeface="HG創英角ｺﾞｼｯｸUB" panose="020B0909000000000000" pitchFamily="49" charset="-128"/>
                <a:ea typeface="HG創英角ｺﾞｼｯｸUB" panose="020B0909000000000000" pitchFamily="49" charset="-128"/>
              </a:rPr>
              <a:t>年度以降、水張り要件は求めない</a:t>
            </a:r>
            <a:br>
              <a:rPr lang="ja-JP" altLang="en-US" dirty="0">
                <a:solidFill>
                  <a:srgbClr val="000066"/>
                </a:solidFill>
                <a:latin typeface="HG創英角ｺﾞｼｯｸUB" panose="020B0909000000000000" pitchFamily="49" charset="-128"/>
                <a:ea typeface="HG創英角ｺﾞｼｯｸUB" panose="020B0909000000000000" pitchFamily="49" charset="-128"/>
              </a:rPr>
            </a:br>
            <a:r>
              <a:rPr lang="ja-JP" altLang="en-US" b="0" i="0" dirty="0">
                <a:solidFill>
                  <a:srgbClr val="0000CC"/>
                </a:solidFill>
                <a:effectLst/>
                <a:latin typeface="HG創英角ｺﾞｼｯｸUB" panose="020B0909000000000000" pitchFamily="49" charset="-128"/>
                <a:ea typeface="HG創英角ｺﾞｼｯｸUB" panose="020B0909000000000000" pitchFamily="49" charset="-128"/>
              </a:rPr>
              <a:t>米生産</a:t>
            </a:r>
            <a:br>
              <a:rPr lang="ja-JP" altLang="en-US" dirty="0">
                <a:solidFill>
                  <a:srgbClr val="000066"/>
                </a:solidFill>
                <a:latin typeface="HG創英角ｺﾞｼｯｸUB" panose="020B0909000000000000" pitchFamily="49" charset="-128"/>
                <a:ea typeface="HG創英角ｺﾞｼｯｸUB" panose="020B0909000000000000" pitchFamily="49" charset="-128"/>
              </a:rPr>
            </a:br>
            <a:r>
              <a:rPr lang="ja-JP" altLang="en-US" b="0" i="0" dirty="0">
                <a:solidFill>
                  <a:srgbClr val="000066"/>
                </a:solidFill>
                <a:effectLst/>
                <a:latin typeface="HG創英角ｺﾞｼｯｸUB" panose="020B0909000000000000" pitchFamily="49" charset="-128"/>
                <a:ea typeface="HG創英角ｺﾞｼｯｸUB" panose="020B0909000000000000" pitchFamily="49" charset="-128"/>
              </a:rPr>
              <a:t>大区画化やスマート技術の活用、品種改良などの生産性向上策を推進 輸出を含めた需要拡大へ新市場開拓用米や米粉用米を支援</a:t>
            </a:r>
            <a:br>
              <a:rPr lang="ja-JP" altLang="en-US" dirty="0">
                <a:solidFill>
                  <a:srgbClr val="000066"/>
                </a:solidFill>
                <a:latin typeface="HG創英角ｺﾞｼｯｸUB" panose="020B0909000000000000" pitchFamily="49" charset="-128"/>
                <a:ea typeface="HG創英角ｺﾞｼｯｸUB" panose="020B0909000000000000" pitchFamily="49" charset="-128"/>
              </a:rPr>
            </a:br>
            <a:r>
              <a:rPr lang="ja-JP" altLang="en-US" b="0" i="0" dirty="0">
                <a:solidFill>
                  <a:srgbClr val="0000CC"/>
                </a:solidFill>
                <a:effectLst/>
                <a:latin typeface="HG創英角ｺﾞｼｯｸUB" panose="020B0909000000000000" pitchFamily="49" charset="-128"/>
                <a:ea typeface="HG創英角ｺﾞｼｯｸUB" panose="020B0909000000000000" pitchFamily="49" charset="-128"/>
              </a:rPr>
              <a:t>飼料用米</a:t>
            </a:r>
            <a:br>
              <a:rPr lang="ja-JP" altLang="en-US" dirty="0">
                <a:solidFill>
                  <a:srgbClr val="0000CC"/>
                </a:solidFill>
                <a:latin typeface="HG創英角ｺﾞｼｯｸUB" panose="020B0909000000000000" pitchFamily="49" charset="-128"/>
                <a:ea typeface="HG創英角ｺﾞｼｯｸUB" panose="020B0909000000000000" pitchFamily="49" charset="-128"/>
              </a:rPr>
            </a:br>
            <a:r>
              <a:rPr lang="ja-JP" altLang="en-US" b="0" i="0" u="sng" dirty="0">
                <a:solidFill>
                  <a:srgbClr val="FF0000"/>
                </a:solidFill>
                <a:effectLst/>
                <a:latin typeface="HG創英角ｺﾞｼｯｸUB" panose="020B0909000000000000" pitchFamily="49" charset="-128"/>
                <a:ea typeface="HG創英角ｺﾞｼｯｸUB" panose="020B0909000000000000" pitchFamily="49" charset="-128"/>
              </a:rPr>
              <a:t>飼料用米中心の生産体系を見直し、青刈りトウモロコシの生産を振興</a:t>
            </a:r>
            <a:br>
              <a:rPr lang="ja-JP" altLang="en-US" u="sng" dirty="0">
                <a:solidFill>
                  <a:srgbClr val="FF0000"/>
                </a:solidFill>
                <a:latin typeface="HG創英角ｺﾞｼｯｸUB" panose="020B0909000000000000" pitchFamily="49" charset="-128"/>
                <a:ea typeface="HG創英角ｺﾞｼｯｸUB" panose="020B0909000000000000" pitchFamily="49" charset="-128"/>
              </a:rPr>
            </a:br>
            <a:r>
              <a:rPr lang="ja-JP" altLang="en-US" b="0" i="0" dirty="0">
                <a:solidFill>
                  <a:srgbClr val="0000CC"/>
                </a:solidFill>
                <a:effectLst/>
                <a:latin typeface="HG創英角ｺﾞｼｯｸUB" panose="020B0909000000000000" pitchFamily="49" charset="-128"/>
                <a:ea typeface="HG創英角ｺﾞｼｯｸUB" panose="020B0909000000000000" pitchFamily="49" charset="-128"/>
              </a:rPr>
              <a:t>大豆、 飼料作物</a:t>
            </a:r>
            <a:br>
              <a:rPr lang="ja-JP" altLang="en-US" u="sng" dirty="0">
                <a:solidFill>
                  <a:srgbClr val="FF0000"/>
                </a:solidFill>
                <a:latin typeface="HG創英角ｺﾞｼｯｸUB" panose="020B0909000000000000" pitchFamily="49" charset="-128"/>
                <a:ea typeface="HG創英角ｺﾞｼｯｸUB" panose="020B0909000000000000" pitchFamily="49" charset="-128"/>
              </a:rPr>
            </a:br>
            <a:r>
              <a:rPr lang="ja-JP" altLang="en-US" b="0" i="0" dirty="0">
                <a:solidFill>
                  <a:srgbClr val="000066"/>
                </a:solidFill>
                <a:effectLst/>
                <a:latin typeface="HG創英角ｺﾞｼｯｸUB" panose="020B0909000000000000" pitchFamily="49" charset="-128"/>
                <a:ea typeface="HG創英角ｺﾞｼｯｸUB" panose="020B0909000000000000" pitchFamily="49" charset="-128"/>
              </a:rPr>
              <a:t>食料自給力向上の費用対効果を踏まえ、水田・畑にかかわらず生産性向上への支援へ見直しを検討</a:t>
            </a:r>
            <a:br>
              <a:rPr lang="ja-JP" altLang="en-US" dirty="0">
                <a:solidFill>
                  <a:srgbClr val="000066"/>
                </a:solidFill>
                <a:latin typeface="HG創英角ｺﾞｼｯｸUB" panose="020B0909000000000000" pitchFamily="49" charset="-128"/>
                <a:ea typeface="HG創英角ｺﾞｼｯｸUB" panose="020B0909000000000000" pitchFamily="49" charset="-128"/>
              </a:rPr>
            </a:br>
            <a:r>
              <a:rPr lang="ja-JP" altLang="en-US" b="0" i="0" dirty="0">
                <a:solidFill>
                  <a:srgbClr val="0000CC"/>
                </a:solidFill>
                <a:effectLst/>
                <a:latin typeface="HG創英角ｺﾞｼｯｸUB" panose="020B0909000000000000" pitchFamily="49" charset="-128"/>
                <a:ea typeface="HG創英角ｺﾞｼｯｸUB" panose="020B0909000000000000" pitchFamily="49" charset="-128"/>
              </a:rPr>
              <a:t>環境負荷低減</a:t>
            </a:r>
            <a:br>
              <a:rPr lang="ja-JP" altLang="en-US" dirty="0">
                <a:solidFill>
                  <a:srgbClr val="000066"/>
                </a:solidFill>
                <a:latin typeface="HG創英角ｺﾞｼｯｸUB" panose="020B0909000000000000" pitchFamily="49" charset="-128"/>
                <a:ea typeface="HG創英角ｺﾞｼｯｸUB" panose="020B0909000000000000" pitchFamily="49" charset="-128"/>
              </a:rPr>
            </a:br>
            <a:r>
              <a:rPr lang="ja-JP" altLang="en-US" b="0" i="0" dirty="0">
                <a:solidFill>
                  <a:srgbClr val="000066"/>
                </a:solidFill>
                <a:effectLst/>
                <a:latin typeface="HG創英角ｺﾞｼｯｸUB" panose="020B0909000000000000" pitchFamily="49" charset="-128"/>
                <a:ea typeface="HG創英角ｺﾞｼｯｸUB" panose="020B0909000000000000" pitchFamily="49" charset="-128"/>
              </a:rPr>
              <a:t>主食用米も対象に、有機や減農薬・肥料を支援農地集約化へ既存制度を強化</a:t>
            </a:r>
            <a:br>
              <a:rPr lang="ja-JP" altLang="en-US" dirty="0">
                <a:solidFill>
                  <a:srgbClr val="000066"/>
                </a:solidFill>
                <a:latin typeface="HG創英角ｺﾞｼｯｸUB" panose="020B0909000000000000" pitchFamily="49" charset="-128"/>
                <a:ea typeface="HG創英角ｺﾞｼｯｸUB" panose="020B0909000000000000" pitchFamily="49" charset="-128"/>
              </a:rPr>
            </a:br>
            <a:r>
              <a:rPr lang="ja-JP" altLang="en-US" b="0" i="0" dirty="0">
                <a:solidFill>
                  <a:srgbClr val="0000CC"/>
                </a:solidFill>
                <a:effectLst/>
                <a:latin typeface="HG創英角ｺﾞｼｯｸUB" panose="020B0909000000000000" pitchFamily="49" charset="-128"/>
                <a:ea typeface="HG創英角ｺﾞｼｯｸUB" panose="020B0909000000000000" pitchFamily="49" charset="-128"/>
              </a:rPr>
              <a:t>産地交付金</a:t>
            </a:r>
            <a:br>
              <a:rPr lang="ja-JP" altLang="en-US" dirty="0">
                <a:solidFill>
                  <a:srgbClr val="0000CC"/>
                </a:solidFill>
                <a:latin typeface="HG創英角ｺﾞｼｯｸUB" panose="020B0909000000000000" pitchFamily="49" charset="-128"/>
                <a:ea typeface="HG創英角ｺﾞｼｯｸUB" panose="020B0909000000000000" pitchFamily="49" charset="-128"/>
              </a:rPr>
            </a:br>
            <a:r>
              <a:rPr lang="ja-JP" altLang="en-US" b="0" i="0" dirty="0">
                <a:solidFill>
                  <a:srgbClr val="000066"/>
                </a:solidFill>
                <a:effectLst/>
                <a:latin typeface="HG創英角ｺﾞｼｯｸUB" panose="020B0909000000000000" pitchFamily="49" charset="-128"/>
                <a:ea typeface="HG創英角ｺﾞｼｯｸUB" panose="020B0909000000000000" pitchFamily="49" charset="-128"/>
              </a:rPr>
              <a:t>水田・畑にかかわらず、条件不利地域も含め、地域の事情に応じた産地形成が促進される仕組みへの見直しを検討</a:t>
            </a:r>
            <a:br>
              <a:rPr lang="ja-JP" altLang="en-US" dirty="0">
                <a:solidFill>
                  <a:srgbClr val="000066"/>
                </a:solidFill>
                <a:latin typeface="HG創英角ｺﾞｼｯｸUB" panose="020B0909000000000000" pitchFamily="49" charset="-128"/>
                <a:ea typeface="HG創英角ｺﾞｼｯｸUB" panose="020B0909000000000000" pitchFamily="49" charset="-128"/>
              </a:rPr>
            </a:br>
            <a:r>
              <a:rPr lang="ja-JP" altLang="en-US" b="0" i="0" dirty="0">
                <a:solidFill>
                  <a:srgbClr val="0000CC"/>
                </a:solidFill>
                <a:effectLst/>
                <a:latin typeface="HG創英角ｺﾞｼｯｸUB" panose="020B0909000000000000" pitchFamily="49" charset="-128"/>
                <a:ea typeface="HG創英角ｺﾞｼｯｸUB" panose="020B0909000000000000" pitchFamily="49" charset="-128"/>
              </a:rPr>
              <a:t>日本型直接支払</a:t>
            </a:r>
            <a:br>
              <a:rPr lang="ja-JP" altLang="en-US" dirty="0">
                <a:solidFill>
                  <a:srgbClr val="000066"/>
                </a:solidFill>
                <a:latin typeface="HG創英角ｺﾞｼｯｸUB" panose="020B0909000000000000" pitchFamily="49" charset="-128"/>
                <a:ea typeface="HG創英角ｺﾞｼｯｸUB" panose="020B0909000000000000" pitchFamily="49" charset="-128"/>
              </a:rPr>
            </a:br>
            <a:r>
              <a:rPr lang="ja-JP" altLang="en-US" b="0" i="0" dirty="0">
                <a:solidFill>
                  <a:srgbClr val="000066"/>
                </a:solidFill>
                <a:effectLst/>
                <a:latin typeface="HG創英角ｺﾞｼｯｸUB" panose="020B0909000000000000" pitchFamily="49" charset="-128"/>
                <a:ea typeface="HG創英角ｺﾞｼｯｸUB" panose="020B0909000000000000" pitchFamily="49" charset="-128"/>
              </a:rPr>
              <a:t>中山間地域等直接支払で支援を拡大</a:t>
            </a:r>
            <a:endParaRPr lang="en-US" altLang="ja-JP" b="0" i="0" dirty="0">
              <a:solidFill>
                <a:srgbClr val="000066"/>
              </a:solidFill>
              <a:effectLst/>
              <a:latin typeface="HG創英角ｺﾞｼｯｸUB" panose="020B0909000000000000" pitchFamily="49" charset="-128"/>
              <a:ea typeface="HG創英角ｺﾞｼｯｸUB" panose="020B0909000000000000" pitchFamily="49" charset="-128"/>
            </a:endParaRPr>
          </a:p>
          <a:p>
            <a:r>
              <a:rPr lang="ja-JP" altLang="en-US" b="0" i="0" dirty="0">
                <a:solidFill>
                  <a:srgbClr val="000066"/>
                </a:solidFill>
                <a:effectLst/>
                <a:latin typeface="HG創英角ｺﾞｼｯｸUB" panose="020B0909000000000000" pitchFamily="49" charset="-128"/>
                <a:ea typeface="HG創英角ｺﾞｼｯｸUB" panose="020B0909000000000000" pitchFamily="49" charset="-128"/>
              </a:rPr>
              <a:t>多面的機能支払で活動組織の体制を強化</a:t>
            </a:r>
            <a:br>
              <a:rPr lang="ja-JP" altLang="en-US" dirty="0">
                <a:solidFill>
                  <a:srgbClr val="000066"/>
                </a:solidFill>
                <a:latin typeface="HG創英角ｺﾞｼｯｸUB" panose="020B0909000000000000" pitchFamily="49" charset="-128"/>
                <a:ea typeface="HG創英角ｺﾞｼｯｸUB" panose="020B0909000000000000" pitchFamily="49" charset="-128"/>
              </a:rPr>
            </a:br>
            <a:r>
              <a:rPr lang="ja-JP" altLang="en-US" b="0" i="0" dirty="0">
                <a:solidFill>
                  <a:srgbClr val="0000CC"/>
                </a:solidFill>
                <a:effectLst/>
                <a:latin typeface="HG創英角ｺﾞｼｯｸUB" panose="020B0909000000000000" pitchFamily="49" charset="-128"/>
                <a:ea typeface="HG創英角ｺﾞｼｯｸUB" panose="020B0909000000000000" pitchFamily="49" charset="-128"/>
              </a:rPr>
              <a:t>予算</a:t>
            </a:r>
            <a:br>
              <a:rPr lang="ja-JP" altLang="en-US" dirty="0">
                <a:solidFill>
                  <a:srgbClr val="000066"/>
                </a:solidFill>
                <a:latin typeface="HG創英角ｺﾞｼｯｸUB" panose="020B0909000000000000" pitchFamily="49" charset="-128"/>
                <a:ea typeface="HG創英角ｺﾞｼｯｸUB" panose="020B0909000000000000" pitchFamily="49" charset="-128"/>
              </a:rPr>
            </a:br>
            <a:r>
              <a:rPr lang="ja-JP" altLang="en-US" b="0" i="0" dirty="0">
                <a:solidFill>
                  <a:srgbClr val="000066"/>
                </a:solidFill>
                <a:effectLst/>
                <a:latin typeface="HG創英角ｺﾞｼｯｸUB" panose="020B0909000000000000" pitchFamily="49" charset="-128"/>
                <a:ea typeface="HG創英角ｺﾞｼｯｸUB" panose="020B0909000000000000" pitchFamily="49" charset="-128"/>
              </a:rPr>
              <a:t>水活の見直しや既存施策の再編で得られた財源を活用。</a:t>
            </a:r>
            <a:endParaRPr lang="en-US" altLang="ja-JP" b="0" i="0" dirty="0">
              <a:solidFill>
                <a:srgbClr val="000066"/>
              </a:solidFill>
              <a:effectLst/>
              <a:latin typeface="HG創英角ｺﾞｼｯｸUB" panose="020B0909000000000000" pitchFamily="49" charset="-128"/>
              <a:ea typeface="HG創英角ｺﾞｼｯｸUB" panose="020B0909000000000000" pitchFamily="49" charset="-128"/>
            </a:endParaRPr>
          </a:p>
          <a:p>
            <a:r>
              <a:rPr lang="ja-JP" altLang="en-US" b="0" i="0" dirty="0">
                <a:solidFill>
                  <a:srgbClr val="000066"/>
                </a:solidFill>
                <a:effectLst/>
                <a:latin typeface="HG創英角ｺﾞｼｯｸUB" panose="020B0909000000000000" pitchFamily="49" charset="-128"/>
                <a:ea typeface="HG創英角ｺﾞｼｯｸUB" panose="020B0909000000000000" pitchFamily="49" charset="-128"/>
              </a:rPr>
              <a:t>構造転換に必要な予算を確保　　　　　　　　　　　　　　　（出所</a:t>
            </a:r>
            <a:r>
              <a:rPr lang="en-US" altLang="ja-JP" b="0" i="0" dirty="0">
                <a:solidFill>
                  <a:srgbClr val="000066"/>
                </a:solidFill>
                <a:effectLst/>
                <a:latin typeface="HG創英角ｺﾞｼｯｸUB" panose="020B0909000000000000" pitchFamily="49" charset="-128"/>
                <a:ea typeface="HG創英角ｺﾞｼｯｸUB" panose="020B0909000000000000" pitchFamily="49" charset="-128"/>
              </a:rPr>
              <a:t>:</a:t>
            </a:r>
            <a:r>
              <a:rPr lang="ja-JP" altLang="en-US" b="0" i="0" dirty="0">
                <a:solidFill>
                  <a:srgbClr val="000066"/>
                </a:solidFill>
                <a:effectLst/>
                <a:latin typeface="HG創英角ｺﾞｼｯｸUB" panose="020B0909000000000000" pitchFamily="49" charset="-128"/>
                <a:ea typeface="HG創英角ｺﾞｼｯｸUB" panose="020B0909000000000000" pitchFamily="49" charset="-128"/>
              </a:rPr>
              <a:t>農水省）</a:t>
            </a:r>
            <a:r>
              <a:rPr lang="en-US" altLang="ja-JP" b="0" i="0" dirty="0">
                <a:solidFill>
                  <a:srgbClr val="000066"/>
                </a:solidFill>
                <a:effectLst/>
                <a:latin typeface="HG創英角ｺﾞｼｯｸUB" panose="020B0909000000000000" pitchFamily="49" charset="-128"/>
                <a:ea typeface="HG創英角ｺﾞｼｯｸUB" panose="020B0909000000000000" pitchFamily="49" charset="-128"/>
              </a:rPr>
              <a:t> </a:t>
            </a:r>
            <a:endParaRPr lang="ja-JP" altLang="en-US" dirty="0">
              <a:solidFill>
                <a:srgbClr val="000066"/>
              </a:solidFill>
              <a:latin typeface="HG創英角ｺﾞｼｯｸUB" panose="020B0909000000000000" pitchFamily="49" charset="-128"/>
              <a:ea typeface="HG創英角ｺﾞｼｯｸUB" panose="020B0909000000000000" pitchFamily="49" charset="-128"/>
            </a:endParaRPr>
          </a:p>
        </p:txBody>
      </p:sp>
    </p:spTree>
    <p:extLst>
      <p:ext uri="{BB962C8B-B14F-4D97-AF65-F5344CB8AC3E}">
        <p14:creationId xmlns:p14="http://schemas.microsoft.com/office/powerpoint/2010/main" val="3586451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8FBE694-446E-9F48-6CE2-4FF7A10D5C4A}"/>
              </a:ext>
            </a:extLst>
          </p:cNvPr>
          <p:cNvSpPr>
            <a:spLocks noGrp="1"/>
          </p:cNvSpPr>
          <p:nvPr>
            <p:ph type="sldNum" sz="quarter" idx="12"/>
          </p:nvPr>
        </p:nvSpPr>
        <p:spPr>
          <a:xfrm>
            <a:off x="7002699" y="6492875"/>
            <a:ext cx="2057400" cy="365125"/>
          </a:xfrm>
        </p:spPr>
        <p:txBody>
          <a:bodyPr/>
          <a:lstStyle/>
          <a:p>
            <a:fld id="{34E1D86B-E9BD-4CB3-A90A-360085928B4F}" type="slidenum">
              <a:rPr kumimoji="1" lang="ja-JP" altLang="en-US" sz="1800" smtClean="0">
                <a:latin typeface="HG創英角ｺﾞｼｯｸUB" panose="020B0909000000000000" pitchFamily="49" charset="-128"/>
                <a:ea typeface="HG創英角ｺﾞｼｯｸUB" panose="020B0909000000000000" pitchFamily="49" charset="-128"/>
              </a:rPr>
              <a:t>23</a:t>
            </a:fld>
            <a:endParaRPr kumimoji="1" lang="ja-JP" altLang="en-US" sz="1800" dirty="0">
              <a:latin typeface="HG創英角ｺﾞｼｯｸUB" panose="020B0909000000000000" pitchFamily="49" charset="-128"/>
              <a:ea typeface="HG創英角ｺﾞｼｯｸUB" panose="020B0909000000000000" pitchFamily="49" charset="-128"/>
            </a:endParaRPr>
          </a:p>
        </p:txBody>
      </p:sp>
      <p:sp>
        <p:nvSpPr>
          <p:cNvPr id="4" name="テキスト ボックス 3">
            <a:extLst>
              <a:ext uri="{FF2B5EF4-FFF2-40B4-BE49-F238E27FC236}">
                <a16:creationId xmlns:a16="http://schemas.microsoft.com/office/drawing/2014/main" id="{B2681DBC-7553-95C8-A32C-92D28CF87AA1}"/>
              </a:ext>
            </a:extLst>
          </p:cNvPr>
          <p:cNvSpPr txBox="1"/>
          <p:nvPr/>
        </p:nvSpPr>
        <p:spPr>
          <a:xfrm>
            <a:off x="0" y="0"/>
            <a:ext cx="8822987" cy="5940088"/>
          </a:xfrm>
          <a:prstGeom prst="rect">
            <a:avLst/>
          </a:prstGeom>
          <a:noFill/>
        </p:spPr>
        <p:txBody>
          <a:bodyPr wrap="square">
            <a:spAutoFit/>
          </a:bodyPr>
          <a:lstStyle/>
          <a:p>
            <a:r>
              <a:rPr lang="ja-JP" altLang="en-US" sz="2000" dirty="0">
                <a:solidFill>
                  <a:srgbClr val="0000CC"/>
                </a:solidFill>
                <a:latin typeface="HG創英角ｺﾞｼｯｸUB" panose="020B0909000000000000" pitchFamily="49" charset="-128"/>
                <a:ea typeface="HG創英角ｺﾞｼｯｸUB" panose="020B0909000000000000" pitchFamily="49" charset="-128"/>
              </a:rPr>
              <a:t>■生産性向上</a:t>
            </a:r>
          </a:p>
          <a:p>
            <a:r>
              <a:rPr lang="ja-JP" altLang="en-US" sz="2000" dirty="0">
                <a:solidFill>
                  <a:srgbClr val="000066"/>
                </a:solidFill>
                <a:latin typeface="HG創英角ｺﾞｼｯｸUB" panose="020B0909000000000000" pitchFamily="49" charset="-128"/>
                <a:ea typeface="HG創英角ｺﾞｼｯｸUB" panose="020B0909000000000000" pitchFamily="49" charset="-128"/>
              </a:rPr>
              <a:t>　新たな水田政策は、現行政策の柱である「水田活用の直接支払交付金」（水活）を大きく転換する。</a:t>
            </a:r>
          </a:p>
          <a:p>
            <a:r>
              <a:rPr lang="ja-JP" altLang="en-US" sz="2000" dirty="0">
                <a:solidFill>
                  <a:srgbClr val="000066"/>
                </a:solidFill>
                <a:latin typeface="HG創英角ｺﾞｼｯｸUB" panose="020B0909000000000000" pitchFamily="49" charset="-128"/>
                <a:ea typeface="HG創英角ｺﾞｼｯｸUB" panose="020B0909000000000000" pitchFamily="49" charset="-128"/>
              </a:rPr>
              <a:t>　水活では、麦や大豆、飼料用米などへの転作を促すため、水田を対象に面積に応じて交付している。２７年度からは水田か畑かを問わず、作物ごとの生産性向上を後押しする仕組みとする。作付けに対して交付金を払う仕組みから、生産性向上に対するインセンティブ（動機付け）を重視した仕組みに見直すとみられる。</a:t>
            </a:r>
          </a:p>
          <a:p>
            <a:r>
              <a:rPr lang="ja-JP" altLang="en-US" sz="2000" dirty="0">
                <a:solidFill>
                  <a:srgbClr val="000066"/>
                </a:solidFill>
                <a:latin typeface="HG創英角ｺﾞｼｯｸUB" panose="020B0909000000000000" pitchFamily="49" charset="-128"/>
                <a:ea typeface="HG創英角ｺﾞｼｯｸUB" panose="020B0909000000000000" pitchFamily="49" charset="-128"/>
              </a:rPr>
              <a:t>　背景にあるのが農業者の減少だ。同省は、経営体の数が３０年で５４万と、２０年から半減する試算を示す。米などの土地利用型作物では、３分の１に当たる７４万ヘクタールが耕作されなくなる恐れがある。従来の需給調整機能に加え、供給力向上を支える仕組みづくりが必要とする。</a:t>
            </a:r>
          </a:p>
          <a:p>
            <a:r>
              <a:rPr lang="ja-JP" altLang="en-US" sz="2000" dirty="0">
                <a:solidFill>
                  <a:srgbClr val="000066"/>
                </a:solidFill>
                <a:latin typeface="HG創英角ｺﾞｼｯｸUB" panose="020B0909000000000000" pitchFamily="49" charset="-128"/>
                <a:ea typeface="HG創英角ｺﾞｼｯｸUB" panose="020B0909000000000000" pitchFamily="49" charset="-128"/>
              </a:rPr>
              <a:t>　水活の予算には財務省が長年厳しい視線を注ぎ、指摘を繰り返してきた。米の需要が長期的に減少してきた中で、転作面積が拡大するほど必要な予算が増えることを問題視する声も相次いでいた。</a:t>
            </a:r>
          </a:p>
          <a:p>
            <a:r>
              <a:rPr lang="ja-JP" altLang="en-US" sz="2000" dirty="0">
                <a:solidFill>
                  <a:srgbClr val="000066"/>
                </a:solidFill>
                <a:latin typeface="HG創英角ｺﾞｼｯｸUB" panose="020B0909000000000000" pitchFamily="49" charset="-128"/>
                <a:ea typeface="HG創英角ｺﾞｼｯｸUB" panose="020B0909000000000000" pitchFamily="49" charset="-128"/>
              </a:rPr>
              <a:t>　「水張り要件」の在り方も長年の課題だった。２２～２６年度に一度も水を張らない水田は交付対象から外すとしていたが、湿害で畑作物の収量が減るなどの懸念の声も強かった。水田転作を支援する制度ではなくなることを理由に、この要件はなくす方針だ。</a:t>
            </a:r>
          </a:p>
        </p:txBody>
      </p:sp>
    </p:spTree>
    <p:extLst>
      <p:ext uri="{BB962C8B-B14F-4D97-AF65-F5344CB8AC3E}">
        <p14:creationId xmlns:p14="http://schemas.microsoft.com/office/powerpoint/2010/main" val="21429656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495CFDA-A5F7-B7ED-C846-6CA1689098AF}"/>
              </a:ext>
            </a:extLst>
          </p:cNvPr>
          <p:cNvSpPr>
            <a:spLocks noGrp="1"/>
          </p:cNvSpPr>
          <p:nvPr>
            <p:ph type="sldNum" sz="quarter" idx="12"/>
          </p:nvPr>
        </p:nvSpPr>
        <p:spPr>
          <a:xfrm>
            <a:off x="6974730" y="6404989"/>
            <a:ext cx="2057400" cy="365125"/>
          </a:xfrm>
        </p:spPr>
        <p:txBody>
          <a:bodyPr/>
          <a:lstStyle/>
          <a:p>
            <a:fld id="{34E1D86B-E9BD-4CB3-A90A-360085928B4F}" type="slidenum">
              <a:rPr kumimoji="1" lang="ja-JP" altLang="en-US" sz="1800" smtClean="0">
                <a:latin typeface="HG創英角ｺﾞｼｯｸUB" panose="020B0909000000000000" pitchFamily="49" charset="-128"/>
                <a:ea typeface="HG創英角ｺﾞｼｯｸUB" panose="020B0909000000000000" pitchFamily="49" charset="-128"/>
              </a:rPr>
              <a:t>24</a:t>
            </a:fld>
            <a:endParaRPr kumimoji="1" lang="ja-JP" altLang="en-US" sz="1800" dirty="0">
              <a:latin typeface="HG創英角ｺﾞｼｯｸUB" panose="020B0909000000000000" pitchFamily="49" charset="-128"/>
              <a:ea typeface="HG創英角ｺﾞｼｯｸUB" panose="020B0909000000000000" pitchFamily="49" charset="-128"/>
            </a:endParaRPr>
          </a:p>
        </p:txBody>
      </p:sp>
      <p:sp>
        <p:nvSpPr>
          <p:cNvPr id="4" name="テキスト ボックス 3">
            <a:extLst>
              <a:ext uri="{FF2B5EF4-FFF2-40B4-BE49-F238E27FC236}">
                <a16:creationId xmlns:a16="http://schemas.microsoft.com/office/drawing/2014/main" id="{A731103A-5EBC-F229-CF03-5090EB8D5A53}"/>
              </a:ext>
            </a:extLst>
          </p:cNvPr>
          <p:cNvSpPr txBox="1"/>
          <p:nvPr/>
        </p:nvSpPr>
        <p:spPr>
          <a:xfrm>
            <a:off x="111866" y="-814"/>
            <a:ext cx="8920264" cy="3139321"/>
          </a:xfrm>
          <a:prstGeom prst="rect">
            <a:avLst/>
          </a:prstGeom>
          <a:noFill/>
        </p:spPr>
        <p:txBody>
          <a:bodyPr wrap="square">
            <a:spAutoFit/>
          </a:bodyPr>
          <a:lstStyle/>
          <a:p>
            <a:r>
              <a:rPr lang="ja-JP" altLang="en-US" dirty="0">
                <a:solidFill>
                  <a:srgbClr val="0000CC"/>
                </a:solidFill>
                <a:latin typeface="HG創英角ｺﾞｼｯｸUB" panose="020B0909000000000000" pitchFamily="49" charset="-128"/>
                <a:ea typeface="HG創英角ｺﾞｼｯｸUB" panose="020B0909000000000000" pitchFamily="49" charset="-128"/>
              </a:rPr>
              <a:t>■財源に注目</a:t>
            </a:r>
          </a:p>
          <a:p>
            <a:r>
              <a:rPr lang="ja-JP" altLang="en-US" dirty="0">
                <a:solidFill>
                  <a:srgbClr val="000066"/>
                </a:solidFill>
                <a:latin typeface="HG創英角ｺﾞｼｯｸUB" panose="020B0909000000000000" pitchFamily="49" charset="-128"/>
                <a:ea typeface="HG創英角ｺﾞｼｯｸUB" panose="020B0909000000000000" pitchFamily="49" charset="-128"/>
              </a:rPr>
              <a:t>　新たな政策で、生産性を上げていくための取り組みをどう評価するのか。現状では「何も決まっていない」（農水省）。今後品目ごとに検討を進める。既存事業では、補助金を交付する際に基準の収量を設けたり、交付額を収量に連動させたりする他、効率を高める営農技術などの導入を条件とするものなどもあり、こうした仕組みも想定される。</a:t>
            </a:r>
          </a:p>
          <a:p>
            <a:r>
              <a:rPr lang="ja-JP" altLang="en-US" dirty="0">
                <a:solidFill>
                  <a:srgbClr val="000066"/>
                </a:solidFill>
                <a:latin typeface="HG創英角ｺﾞｼｯｸUB" panose="020B0909000000000000" pitchFamily="49" charset="-128"/>
                <a:ea typeface="HG創英角ｺﾞｼｯｸUB" panose="020B0909000000000000" pitchFamily="49" charset="-128"/>
              </a:rPr>
              <a:t>　財源の確保も課題だ。支援対象を畑にも広げる分、予算全体の拡充がなければ支援水準の低下が懸念される。同省は、現行の水活に加え、既存施策を再編して財源を得るとする。水活の予算は畑地化の推進や主食用米の価格上昇による増産などで、近年は３０００億円を割り込む傾向にある。麦や大豆などの生産に助成する「畑作物の直接支払交付金」（ゲタ対策）などの関連施策にも影響が及ぶ可能性がある。</a:t>
            </a:r>
          </a:p>
        </p:txBody>
      </p:sp>
      <p:sp>
        <p:nvSpPr>
          <p:cNvPr id="6" name="テキスト ボックス 5">
            <a:extLst>
              <a:ext uri="{FF2B5EF4-FFF2-40B4-BE49-F238E27FC236}">
                <a16:creationId xmlns:a16="http://schemas.microsoft.com/office/drawing/2014/main" id="{5CCEF228-19C5-87C7-3A80-FC426821A364}"/>
              </a:ext>
            </a:extLst>
          </p:cNvPr>
          <p:cNvSpPr txBox="1"/>
          <p:nvPr/>
        </p:nvSpPr>
        <p:spPr>
          <a:xfrm>
            <a:off x="0" y="3164681"/>
            <a:ext cx="8920263" cy="3693319"/>
          </a:xfrm>
          <a:prstGeom prst="rect">
            <a:avLst/>
          </a:prstGeom>
          <a:noFill/>
        </p:spPr>
        <p:txBody>
          <a:bodyPr wrap="square">
            <a:spAutoFit/>
          </a:bodyPr>
          <a:lstStyle/>
          <a:p>
            <a:r>
              <a:rPr lang="ja-JP" altLang="en-US" dirty="0">
                <a:solidFill>
                  <a:srgbClr val="0000CC"/>
                </a:solidFill>
                <a:latin typeface="HG創英角ｺﾞｼｯｸUB" panose="020B0909000000000000" pitchFamily="49" charset="-128"/>
                <a:ea typeface="HG創英角ｺﾞｼｯｸUB" panose="020B0909000000000000" pitchFamily="49" charset="-128"/>
              </a:rPr>
              <a:t>■条件不利地</a:t>
            </a:r>
          </a:p>
          <a:p>
            <a:r>
              <a:rPr lang="ja-JP" altLang="en-US" dirty="0">
                <a:solidFill>
                  <a:srgbClr val="000066"/>
                </a:solidFill>
                <a:latin typeface="HG創英角ｺﾞｼｯｸUB" panose="020B0909000000000000" pitchFamily="49" charset="-128"/>
                <a:ea typeface="HG創英角ｺﾞｼｯｸUB" panose="020B0909000000000000" pitchFamily="49" charset="-128"/>
              </a:rPr>
              <a:t>　新たな政策で生産性向上を重視する一方、農地の大区画化などが難しい条件不利地をどう支えるのかが課題だ。耕地面積の４割は中山間が占めている。同省は、生産を続けるための取り組みなどに面積に応じて交付する「中山間地域等直接支払」を拡充する方針だ。</a:t>
            </a:r>
          </a:p>
          <a:p>
            <a:r>
              <a:rPr lang="ja-JP" altLang="en-US" dirty="0">
                <a:solidFill>
                  <a:srgbClr val="000066"/>
                </a:solidFill>
                <a:latin typeface="HG創英角ｺﾞｼｯｸUB" panose="020B0909000000000000" pitchFamily="49" charset="-128"/>
                <a:ea typeface="HG創英角ｺﾞｼｯｸUB" panose="020B0909000000000000" pitchFamily="49" charset="-128"/>
              </a:rPr>
              <a:t>　飼料生産では「飼料用米中心の生産体系を見直し」、青刈りトウモロコシなどを振興する方向性を示す。飼料用米を巡っては、耕種農家から畜産農家に直接供給される量が１割にも満たないことを財務省が問題視しており、両者が結びついた取り組みへの支援とするようくぎを刺す。産地では支援の削減への懸念もある。</a:t>
            </a:r>
          </a:p>
          <a:p>
            <a:r>
              <a:rPr lang="ja-JP" altLang="en-US" dirty="0">
                <a:solidFill>
                  <a:srgbClr val="000066"/>
                </a:solidFill>
                <a:latin typeface="HG創英角ｺﾞｼｯｸUB" panose="020B0909000000000000" pitchFamily="49" charset="-128"/>
                <a:ea typeface="HG創英角ｺﾞｼｯｸUB" panose="020B0909000000000000" pitchFamily="49" charset="-128"/>
              </a:rPr>
              <a:t>　安心して生産に取り組めるようにするためのセーフティーネット（安全網）対策の拡充も論点となる。農水省は、経営安定対策も見直す方針だ。小泉進次郎前農相は収入保険や収入減少影響緩和（ナラシ）対策、ゲタ対策など幅広い制度を対象に検討する考えを表明していた。</a:t>
            </a:r>
          </a:p>
        </p:txBody>
      </p:sp>
    </p:spTree>
    <p:extLst>
      <p:ext uri="{BB962C8B-B14F-4D97-AF65-F5344CB8AC3E}">
        <p14:creationId xmlns:p14="http://schemas.microsoft.com/office/powerpoint/2010/main" val="20191912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C61541D-0080-E68D-BE61-7198AFDD69A8}"/>
              </a:ext>
            </a:extLst>
          </p:cNvPr>
          <p:cNvSpPr>
            <a:spLocks noGrp="1"/>
          </p:cNvSpPr>
          <p:nvPr>
            <p:ph type="sldNum" sz="quarter" idx="12"/>
          </p:nvPr>
        </p:nvSpPr>
        <p:spPr>
          <a:xfrm>
            <a:off x="7008778" y="6434028"/>
            <a:ext cx="2057400" cy="365125"/>
          </a:xfrm>
        </p:spPr>
        <p:txBody>
          <a:bodyPr/>
          <a:lstStyle/>
          <a:p>
            <a:fld id="{34E1D86B-E9BD-4CB3-A90A-360085928B4F}" type="slidenum">
              <a:rPr kumimoji="1" lang="ja-JP" altLang="en-US" sz="1800" smtClean="0">
                <a:latin typeface="HG創英角ｺﾞｼｯｸUB" panose="020B0909000000000000" pitchFamily="49" charset="-128"/>
                <a:ea typeface="HG創英角ｺﾞｼｯｸUB" panose="020B0909000000000000" pitchFamily="49" charset="-128"/>
              </a:rPr>
              <a:t>25</a:t>
            </a:fld>
            <a:endParaRPr kumimoji="1" lang="ja-JP" altLang="en-US" sz="1800" dirty="0">
              <a:latin typeface="HG創英角ｺﾞｼｯｸUB" panose="020B0909000000000000" pitchFamily="49" charset="-128"/>
              <a:ea typeface="HG創英角ｺﾞｼｯｸUB" panose="020B0909000000000000" pitchFamily="49" charset="-128"/>
            </a:endParaRPr>
          </a:p>
        </p:txBody>
      </p:sp>
      <p:sp>
        <p:nvSpPr>
          <p:cNvPr id="4" name="テキスト ボックス 3">
            <a:extLst>
              <a:ext uri="{FF2B5EF4-FFF2-40B4-BE49-F238E27FC236}">
                <a16:creationId xmlns:a16="http://schemas.microsoft.com/office/drawing/2014/main" id="{9527F87E-338C-844B-7ECE-AC44A67EE9D0}"/>
              </a:ext>
            </a:extLst>
          </p:cNvPr>
          <p:cNvSpPr txBox="1"/>
          <p:nvPr/>
        </p:nvSpPr>
        <p:spPr>
          <a:xfrm>
            <a:off x="107003" y="58847"/>
            <a:ext cx="8959175" cy="6186309"/>
          </a:xfrm>
          <a:prstGeom prst="rect">
            <a:avLst/>
          </a:prstGeom>
          <a:noFill/>
        </p:spPr>
        <p:txBody>
          <a:bodyPr wrap="square">
            <a:spAutoFit/>
          </a:bodyPr>
          <a:lstStyle/>
          <a:p>
            <a:r>
              <a:rPr lang="ja-JP" altLang="en-US" dirty="0">
                <a:solidFill>
                  <a:srgbClr val="0000CC"/>
                </a:solidFill>
                <a:latin typeface="HG創英角ｺﾞｼｯｸUB" panose="020B0909000000000000" pitchFamily="49" charset="-128"/>
                <a:ea typeface="HG創英角ｺﾞｼｯｸUB" panose="020B0909000000000000" pitchFamily="49" charset="-128"/>
              </a:rPr>
              <a:t>■６月に詳細</a:t>
            </a:r>
            <a:endParaRPr lang="en-US" altLang="ja-JP" dirty="0">
              <a:solidFill>
                <a:srgbClr val="0000CC"/>
              </a:solidFill>
              <a:latin typeface="HG創英角ｺﾞｼｯｸUB" panose="020B0909000000000000" pitchFamily="49" charset="-128"/>
              <a:ea typeface="HG創英角ｺﾞｼｯｸUB" panose="020B0909000000000000" pitchFamily="49" charset="-128"/>
            </a:endParaRPr>
          </a:p>
          <a:p>
            <a:endParaRPr lang="ja-JP" altLang="en-US" dirty="0">
              <a:solidFill>
                <a:srgbClr val="0000CC"/>
              </a:solidFill>
              <a:latin typeface="HG創英角ｺﾞｼｯｸUB" panose="020B0909000000000000" pitchFamily="49" charset="-128"/>
              <a:ea typeface="HG創英角ｺﾞｼｯｸUB" panose="020B0909000000000000" pitchFamily="49" charset="-128"/>
            </a:endParaRPr>
          </a:p>
          <a:p>
            <a:r>
              <a:rPr lang="ja-JP" altLang="en-US" dirty="0">
                <a:solidFill>
                  <a:srgbClr val="000066"/>
                </a:solidFill>
                <a:latin typeface="HG創英角ｺﾞｼｯｸUB" panose="020B0909000000000000" pitchFamily="49" charset="-128"/>
                <a:ea typeface="HG創英角ｺﾞｼｯｸUB" panose="020B0909000000000000" pitchFamily="49" charset="-128"/>
              </a:rPr>
              <a:t>　米不足の発生や衆院選で検討が遅れる中、近く政府・与党で見直しの議論を本格化させ、６月の取りまとめを目指す。</a:t>
            </a:r>
            <a:endParaRPr lang="en-US" altLang="ja-JP" dirty="0">
              <a:solidFill>
                <a:srgbClr val="000066"/>
              </a:solidFill>
              <a:latin typeface="HG創英角ｺﾞｼｯｸUB" panose="020B0909000000000000" pitchFamily="49" charset="-128"/>
              <a:ea typeface="HG創英角ｺﾞｼｯｸUB" panose="020B0909000000000000" pitchFamily="49" charset="-128"/>
            </a:endParaRPr>
          </a:p>
          <a:p>
            <a:endParaRPr lang="en-US" altLang="ja-JP" dirty="0">
              <a:solidFill>
                <a:srgbClr val="000066"/>
              </a:solidFill>
              <a:latin typeface="HG創英角ｺﾞｼｯｸUB" panose="020B0909000000000000" pitchFamily="49" charset="-128"/>
              <a:ea typeface="HG創英角ｺﾞｼｯｸUB" panose="020B0909000000000000" pitchFamily="49" charset="-128"/>
            </a:endParaRPr>
          </a:p>
          <a:p>
            <a:r>
              <a:rPr lang="ja-JP" altLang="en-US" dirty="0">
                <a:solidFill>
                  <a:srgbClr val="000066"/>
                </a:solidFill>
                <a:latin typeface="HG創英角ｺﾞｼｯｸUB" panose="020B0909000000000000" pitchFamily="49" charset="-128"/>
                <a:ea typeface="HG創英角ｺﾞｼｯｸUB" panose="020B0909000000000000" pitchFamily="49" charset="-128"/>
              </a:rPr>
              <a:t>　２７年度の予算編成や施策の指針となる「経済財政運営と改革の基本方針」（骨太方針）に反映させる。</a:t>
            </a:r>
            <a:endParaRPr lang="en-US" altLang="ja-JP" dirty="0">
              <a:solidFill>
                <a:srgbClr val="000066"/>
              </a:solidFill>
              <a:latin typeface="HG創英角ｺﾞｼｯｸUB" panose="020B0909000000000000" pitchFamily="49" charset="-128"/>
              <a:ea typeface="HG創英角ｺﾞｼｯｸUB" panose="020B0909000000000000" pitchFamily="49" charset="-128"/>
            </a:endParaRPr>
          </a:p>
          <a:p>
            <a:endParaRPr lang="ja-JP" altLang="en-US" dirty="0">
              <a:solidFill>
                <a:srgbClr val="000066"/>
              </a:solidFill>
              <a:latin typeface="HG創英角ｺﾞｼｯｸUB" panose="020B0909000000000000" pitchFamily="49" charset="-128"/>
              <a:ea typeface="HG創英角ｺﾞｼｯｸUB" panose="020B0909000000000000" pitchFamily="49" charset="-128"/>
            </a:endParaRPr>
          </a:p>
          <a:p>
            <a:r>
              <a:rPr lang="ja-JP" altLang="en-US" dirty="0">
                <a:solidFill>
                  <a:srgbClr val="000066"/>
                </a:solidFill>
                <a:latin typeface="HG創英角ｺﾞｼｯｸUB" panose="020B0909000000000000" pitchFamily="49" charset="-128"/>
                <a:ea typeface="HG創英角ｺﾞｼｯｸUB" panose="020B0909000000000000" pitchFamily="49" charset="-128"/>
              </a:rPr>
              <a:t>　ただ、２６年度予算案や同省提出法案の国会審議とも並行することになる。</a:t>
            </a:r>
            <a:endParaRPr lang="en-US" altLang="ja-JP" dirty="0">
              <a:solidFill>
                <a:srgbClr val="000066"/>
              </a:solidFill>
              <a:latin typeface="HG創英角ｺﾞｼｯｸUB" panose="020B0909000000000000" pitchFamily="49" charset="-128"/>
              <a:ea typeface="HG創英角ｺﾞｼｯｸUB" panose="020B0909000000000000" pitchFamily="49" charset="-128"/>
            </a:endParaRPr>
          </a:p>
          <a:p>
            <a:r>
              <a:rPr lang="ja-JP" altLang="en-US" dirty="0">
                <a:solidFill>
                  <a:srgbClr val="000066"/>
                </a:solidFill>
                <a:latin typeface="HG創英角ｺﾞｼｯｸUB" panose="020B0909000000000000" pitchFamily="49" charset="-128"/>
                <a:ea typeface="HG創英角ｺﾞｼｯｸUB" panose="020B0909000000000000" pitchFamily="49" charset="-128"/>
              </a:rPr>
              <a:t>　予算を巡っては高市早苗首相が、補正を前提とした編成から当初での措置に転換する方針も示す。大改革となるだけに産地からは早期に方針を示すよう求める声も上がるが、支援単価などが固まる時期は不透明だ。</a:t>
            </a:r>
            <a:endParaRPr lang="en-US" altLang="ja-JP" dirty="0">
              <a:solidFill>
                <a:srgbClr val="000066"/>
              </a:solidFill>
              <a:latin typeface="HG創英角ｺﾞｼｯｸUB" panose="020B0909000000000000" pitchFamily="49" charset="-128"/>
              <a:ea typeface="HG創英角ｺﾞｼｯｸUB" panose="020B0909000000000000" pitchFamily="49" charset="-128"/>
            </a:endParaRPr>
          </a:p>
          <a:p>
            <a:endParaRPr lang="ja-JP" altLang="en-US" dirty="0">
              <a:solidFill>
                <a:srgbClr val="000066"/>
              </a:solidFill>
              <a:latin typeface="HG創英角ｺﾞｼｯｸUB" panose="020B0909000000000000" pitchFamily="49" charset="-128"/>
              <a:ea typeface="HG創英角ｺﾞｼｯｸUB" panose="020B0909000000000000" pitchFamily="49" charset="-128"/>
            </a:endParaRPr>
          </a:p>
          <a:p>
            <a:r>
              <a:rPr lang="ja-JP" altLang="en-US" dirty="0">
                <a:solidFill>
                  <a:srgbClr val="000066"/>
                </a:solidFill>
                <a:latin typeface="HG創英角ｺﾞｼｯｸUB" panose="020B0909000000000000" pitchFamily="49" charset="-128"/>
                <a:ea typeface="HG創英角ｺﾞｼｯｸUB" panose="020B0909000000000000" pitchFamily="49" charset="-128"/>
              </a:rPr>
              <a:t>　石破茂前首相の下で見直しの方向性が決まって１年余り。</a:t>
            </a:r>
            <a:endParaRPr lang="en-US" altLang="ja-JP" dirty="0">
              <a:solidFill>
                <a:srgbClr val="000066"/>
              </a:solidFill>
              <a:latin typeface="HG創英角ｺﾞｼｯｸUB" panose="020B0909000000000000" pitchFamily="49" charset="-128"/>
              <a:ea typeface="HG創英角ｺﾞｼｯｸUB" panose="020B0909000000000000" pitchFamily="49" charset="-128"/>
            </a:endParaRPr>
          </a:p>
          <a:p>
            <a:r>
              <a:rPr lang="ja-JP" altLang="en-US" dirty="0">
                <a:solidFill>
                  <a:srgbClr val="000066"/>
                </a:solidFill>
                <a:latin typeface="HG創英角ｺﾞｼｯｸUB" panose="020B0909000000000000" pitchFamily="49" charset="-128"/>
                <a:ea typeface="HG創英角ｺﾞｼｯｸUB" panose="020B0909000000000000" pitchFamily="49" charset="-128"/>
              </a:rPr>
              <a:t>　その間、主食用米の不足や価格上昇、増産が進むなど水田を巡る環境も大きく変わった。</a:t>
            </a:r>
            <a:endParaRPr lang="en-US" altLang="ja-JP" dirty="0">
              <a:solidFill>
                <a:srgbClr val="000066"/>
              </a:solidFill>
              <a:latin typeface="HG創英角ｺﾞｼｯｸUB" panose="020B0909000000000000" pitchFamily="49" charset="-128"/>
              <a:ea typeface="HG創英角ｺﾞｼｯｸUB" panose="020B0909000000000000" pitchFamily="49" charset="-128"/>
            </a:endParaRPr>
          </a:p>
          <a:p>
            <a:endParaRPr lang="en-US" altLang="ja-JP" dirty="0">
              <a:solidFill>
                <a:srgbClr val="000066"/>
              </a:solidFill>
              <a:latin typeface="HG創英角ｺﾞｼｯｸUB" panose="020B0909000000000000" pitchFamily="49" charset="-128"/>
              <a:ea typeface="HG創英角ｺﾞｼｯｸUB" panose="020B0909000000000000" pitchFamily="49" charset="-128"/>
            </a:endParaRPr>
          </a:p>
          <a:p>
            <a:r>
              <a:rPr lang="ja-JP" altLang="en-US" dirty="0">
                <a:solidFill>
                  <a:srgbClr val="000066"/>
                </a:solidFill>
                <a:latin typeface="HG創英角ｺﾞｼｯｸUB" panose="020B0909000000000000" pitchFamily="49" charset="-128"/>
                <a:ea typeface="HG創英角ｺﾞｼｯｸUB" panose="020B0909000000000000" pitchFamily="49" charset="-128"/>
              </a:rPr>
              <a:t>　</a:t>
            </a:r>
            <a:r>
              <a:rPr lang="ja-JP" altLang="en-US" dirty="0">
                <a:solidFill>
                  <a:srgbClr val="0000CC"/>
                </a:solidFill>
                <a:latin typeface="HG創英角ｺﾞｼｯｸUB" panose="020B0909000000000000" pitchFamily="49" charset="-128"/>
                <a:ea typeface="HG創英角ｺﾞｼｯｸUB" panose="020B0909000000000000" pitchFamily="49" charset="-128"/>
              </a:rPr>
              <a:t>後を継いだ高市首相は「全ての田畑のフル活用」を掲げ、農産物の輸出拡大や米粉の生産・利用の拡大、農業への投資などを重視する。</a:t>
            </a:r>
            <a:endParaRPr lang="en-US" altLang="ja-JP" dirty="0">
              <a:solidFill>
                <a:srgbClr val="0000CC"/>
              </a:solidFill>
              <a:latin typeface="HG創英角ｺﾞｼｯｸUB" panose="020B0909000000000000" pitchFamily="49" charset="-128"/>
              <a:ea typeface="HG創英角ｺﾞｼｯｸUB" panose="020B0909000000000000" pitchFamily="49" charset="-128"/>
            </a:endParaRPr>
          </a:p>
          <a:p>
            <a:r>
              <a:rPr lang="ja-JP" altLang="en-US" dirty="0">
                <a:solidFill>
                  <a:srgbClr val="0000CC"/>
                </a:solidFill>
                <a:latin typeface="HG創英角ｺﾞｼｯｸUB" panose="020B0909000000000000" pitchFamily="49" charset="-128"/>
                <a:ea typeface="HG創英角ｺﾞｼｯｸUB" panose="020B0909000000000000" pitchFamily="49" charset="-128"/>
              </a:rPr>
              <a:t>　高市首相の下で策定される新たな政策には、こうした意向も反映される見通しだ。</a:t>
            </a:r>
            <a:endParaRPr lang="en-US" altLang="ja-JP" dirty="0">
              <a:solidFill>
                <a:srgbClr val="0000CC"/>
              </a:solidFill>
              <a:latin typeface="HG創英角ｺﾞｼｯｸUB" panose="020B0909000000000000" pitchFamily="49" charset="-128"/>
              <a:ea typeface="HG創英角ｺﾞｼｯｸUB" panose="020B0909000000000000" pitchFamily="49" charset="-128"/>
            </a:endParaRPr>
          </a:p>
          <a:p>
            <a:endParaRPr lang="en-US" altLang="ja-JP" dirty="0">
              <a:solidFill>
                <a:srgbClr val="0000CC"/>
              </a:solidFill>
              <a:latin typeface="HG創英角ｺﾞｼｯｸUB" panose="020B0909000000000000" pitchFamily="49" charset="-128"/>
              <a:ea typeface="HG創英角ｺﾞｼｯｸUB" panose="020B0909000000000000" pitchFamily="49" charset="-128"/>
            </a:endParaRPr>
          </a:p>
          <a:p>
            <a:r>
              <a:rPr lang="ja-JP" altLang="en-US" dirty="0">
                <a:solidFill>
                  <a:srgbClr val="000066"/>
                </a:solidFill>
                <a:latin typeface="HG創英角ｺﾞｼｯｸUB" panose="020B0909000000000000" pitchFamily="49" charset="-128"/>
                <a:ea typeface="HG創英角ｺﾞｼｯｸUB" panose="020B0909000000000000" pitchFamily="49" charset="-128"/>
              </a:rPr>
              <a:t>（本田恵梨）</a:t>
            </a:r>
          </a:p>
        </p:txBody>
      </p:sp>
    </p:spTree>
    <p:extLst>
      <p:ext uri="{BB962C8B-B14F-4D97-AF65-F5344CB8AC3E}">
        <p14:creationId xmlns:p14="http://schemas.microsoft.com/office/powerpoint/2010/main" val="29238890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6EEB8AA-CA3D-C46F-B6F3-AEA767D3EA48}"/>
              </a:ext>
            </a:extLst>
          </p:cNvPr>
          <p:cNvSpPr>
            <a:spLocks noGrp="1"/>
          </p:cNvSpPr>
          <p:nvPr>
            <p:ph type="sldNum" sz="quarter" idx="12"/>
          </p:nvPr>
        </p:nvSpPr>
        <p:spPr>
          <a:xfrm>
            <a:off x="6999050" y="6452543"/>
            <a:ext cx="2057400" cy="365125"/>
          </a:xfrm>
        </p:spPr>
        <p:txBody>
          <a:bodyPr/>
          <a:lstStyle/>
          <a:p>
            <a:fld id="{34E1D86B-E9BD-4CB3-A90A-360085928B4F}" type="slidenum">
              <a:rPr kumimoji="1" lang="ja-JP" altLang="en-US" sz="1800" smtClean="0">
                <a:latin typeface="HG創英角ｺﾞｼｯｸUB" panose="020B0909000000000000" pitchFamily="49" charset="-128"/>
                <a:ea typeface="HG創英角ｺﾞｼｯｸUB" panose="020B0909000000000000" pitchFamily="49" charset="-128"/>
              </a:rPr>
              <a:t>26</a:t>
            </a:fld>
            <a:endParaRPr kumimoji="1" lang="ja-JP" altLang="en-US" sz="1800">
              <a:latin typeface="HG創英角ｺﾞｼｯｸUB" panose="020B0909000000000000" pitchFamily="49" charset="-128"/>
              <a:ea typeface="HG創英角ｺﾞｼｯｸUB" panose="020B0909000000000000" pitchFamily="49" charset="-128"/>
            </a:endParaRPr>
          </a:p>
        </p:txBody>
      </p:sp>
      <p:sp>
        <p:nvSpPr>
          <p:cNvPr id="3" name="テキスト ボックス 2">
            <a:extLst>
              <a:ext uri="{FF2B5EF4-FFF2-40B4-BE49-F238E27FC236}">
                <a16:creationId xmlns:a16="http://schemas.microsoft.com/office/drawing/2014/main" id="{3B2E026C-ACA2-3BB7-86B9-574081D3BB64}"/>
              </a:ext>
            </a:extLst>
          </p:cNvPr>
          <p:cNvSpPr txBox="1"/>
          <p:nvPr/>
        </p:nvSpPr>
        <p:spPr>
          <a:xfrm>
            <a:off x="3453319" y="649002"/>
            <a:ext cx="5496128" cy="2677656"/>
          </a:xfrm>
          <a:prstGeom prst="rect">
            <a:avLst/>
          </a:prstGeom>
          <a:noFill/>
        </p:spPr>
        <p:txBody>
          <a:bodyPr wrap="square" rtlCol="0">
            <a:spAutoFit/>
          </a:bodyPr>
          <a:lstStyle/>
          <a:p>
            <a:r>
              <a:rPr kumimoji="1" lang="ja-JP" altLang="en-US" sz="2400" dirty="0">
                <a:solidFill>
                  <a:srgbClr val="000066"/>
                </a:solidFill>
                <a:latin typeface="HG創英角ｺﾞｼｯｸUB" panose="020B0909000000000000" pitchFamily="49" charset="-128"/>
                <a:ea typeface="HG創英角ｺﾞｼｯｸUB" panose="020B0909000000000000" pitchFamily="49" charset="-128"/>
              </a:rPr>
              <a:t>このような中で、飼料用米を巡っては大きな動きが顕著となった。</a:t>
            </a:r>
            <a:endParaRPr kumimoji="1" lang="en-US" altLang="ja-JP" sz="2400" dirty="0">
              <a:solidFill>
                <a:srgbClr val="000066"/>
              </a:solidFill>
              <a:latin typeface="HG創英角ｺﾞｼｯｸUB" panose="020B0909000000000000" pitchFamily="49" charset="-128"/>
              <a:ea typeface="HG創英角ｺﾞｼｯｸUB" panose="020B0909000000000000" pitchFamily="49" charset="-128"/>
            </a:endParaRPr>
          </a:p>
          <a:p>
            <a:r>
              <a:rPr kumimoji="1" lang="ja-JP" altLang="en-US" sz="2400" dirty="0">
                <a:solidFill>
                  <a:srgbClr val="000066"/>
                </a:solidFill>
                <a:latin typeface="HG創英角ｺﾞｼｯｸUB" panose="020B0909000000000000" pitchFamily="49" charset="-128"/>
                <a:ea typeface="HG創英角ｺﾞｼｯｸUB" panose="020B0909000000000000" pitchFamily="49" charset="-128"/>
              </a:rPr>
              <a:t>このような中で、今後の農業・畜産・酪農の動向をどう見るか、現実に起きる状況にどのように対処すべきか？</a:t>
            </a:r>
            <a:endParaRPr kumimoji="1" lang="en-US" altLang="ja-JP" sz="2400" dirty="0">
              <a:solidFill>
                <a:srgbClr val="000066"/>
              </a:solidFill>
              <a:latin typeface="HG創英角ｺﾞｼｯｸUB" panose="020B0909000000000000" pitchFamily="49" charset="-128"/>
              <a:ea typeface="HG創英角ｺﾞｼｯｸUB" panose="020B0909000000000000" pitchFamily="49" charset="-128"/>
            </a:endParaRPr>
          </a:p>
          <a:p>
            <a:r>
              <a:rPr kumimoji="1" lang="ja-JP" altLang="en-US" sz="2400" dirty="0">
                <a:solidFill>
                  <a:srgbClr val="000066"/>
                </a:solidFill>
                <a:latin typeface="HG創英角ｺﾞｼｯｸUB" panose="020B0909000000000000" pitchFamily="49" charset="-128"/>
                <a:ea typeface="HG創英角ｺﾞｼｯｸUB" panose="020B0909000000000000" pitchFamily="49" charset="-128"/>
              </a:rPr>
              <a:t>意見交換会、シンポジウムをどのように運営するか？</a:t>
            </a:r>
          </a:p>
        </p:txBody>
      </p:sp>
      <p:graphicFrame>
        <p:nvGraphicFramePr>
          <p:cNvPr id="4" name="オブジェクト 3">
            <a:extLst>
              <a:ext uri="{FF2B5EF4-FFF2-40B4-BE49-F238E27FC236}">
                <a16:creationId xmlns:a16="http://schemas.microsoft.com/office/drawing/2014/main" id="{B82767C2-0CFD-0C4C-CD94-43A964576DFC}"/>
              </a:ext>
            </a:extLst>
          </p:cNvPr>
          <p:cNvGraphicFramePr>
            <a:graphicFrameLocks noChangeAspect="1"/>
          </p:cNvGraphicFramePr>
          <p:nvPr>
            <p:extLst>
              <p:ext uri="{D42A27DB-BD31-4B8C-83A1-F6EECF244321}">
                <p14:modId xmlns:p14="http://schemas.microsoft.com/office/powerpoint/2010/main" val="2022478176"/>
              </p:ext>
            </p:extLst>
          </p:nvPr>
        </p:nvGraphicFramePr>
        <p:xfrm>
          <a:off x="233465" y="649002"/>
          <a:ext cx="3015574" cy="6168666"/>
        </p:xfrm>
        <a:graphic>
          <a:graphicData uri="http://schemas.openxmlformats.org/presentationml/2006/ole">
            <mc:AlternateContent xmlns:mc="http://schemas.openxmlformats.org/markup-compatibility/2006">
              <mc:Choice xmlns:v="urn:schemas-microsoft-com:vml" Requires="v">
                <p:oleObj r:id="rId2" imgW="3872880" imgH="7949160" progId="">
                  <p:embed/>
                </p:oleObj>
              </mc:Choice>
              <mc:Fallback>
                <p:oleObj r:id="rId2" imgW="3872880" imgH="7949160" progId="">
                  <p:embed/>
                  <p:pic>
                    <p:nvPicPr>
                      <p:cNvPr id="5" name="オブジェクト 4">
                        <a:extLst>
                          <a:ext uri="{FF2B5EF4-FFF2-40B4-BE49-F238E27FC236}">
                            <a16:creationId xmlns:a16="http://schemas.microsoft.com/office/drawing/2014/main" id="{3D671B1A-245B-5B0F-C4B1-E82C85F36A6C}"/>
                          </a:ext>
                        </a:extLst>
                      </p:cNvPr>
                      <p:cNvPicPr/>
                      <p:nvPr/>
                    </p:nvPicPr>
                    <p:blipFill>
                      <a:blip r:embed="rId3"/>
                      <a:stretch>
                        <a:fillRect/>
                      </a:stretch>
                    </p:blipFill>
                    <p:spPr>
                      <a:xfrm>
                        <a:off x="233465" y="649002"/>
                        <a:ext cx="3015574" cy="6168666"/>
                      </a:xfrm>
                      <a:prstGeom prst="rect">
                        <a:avLst/>
                      </a:prstGeom>
                    </p:spPr>
                  </p:pic>
                </p:oleObj>
              </mc:Fallback>
            </mc:AlternateContent>
          </a:graphicData>
        </a:graphic>
      </p:graphicFrame>
      <p:sp>
        <p:nvSpPr>
          <p:cNvPr id="6" name="テキスト ボックス 5">
            <a:extLst>
              <a:ext uri="{FF2B5EF4-FFF2-40B4-BE49-F238E27FC236}">
                <a16:creationId xmlns:a16="http://schemas.microsoft.com/office/drawing/2014/main" id="{266748BA-BD97-596C-5157-8C42095AE443}"/>
              </a:ext>
            </a:extLst>
          </p:cNvPr>
          <p:cNvSpPr txBox="1"/>
          <p:nvPr/>
        </p:nvSpPr>
        <p:spPr>
          <a:xfrm>
            <a:off x="77821" y="40332"/>
            <a:ext cx="8871626" cy="523220"/>
          </a:xfrm>
          <a:prstGeom prst="rect">
            <a:avLst/>
          </a:prstGeom>
          <a:noFill/>
        </p:spPr>
        <p:txBody>
          <a:bodyPr wrap="square">
            <a:spAutoFit/>
          </a:bodyPr>
          <a:lstStyle/>
          <a:p>
            <a:r>
              <a:rPr lang="ja-JP" altLang="en-US" sz="2800" dirty="0">
                <a:solidFill>
                  <a:srgbClr val="0000CC"/>
                </a:solidFill>
                <a:latin typeface="HG創英角ｺﾞｼｯｸUB" panose="020B0909000000000000" pitchFamily="49" charset="-128"/>
                <a:ea typeface="HG創英角ｺﾞｼｯｸUB" panose="020B0909000000000000" pitchFamily="49" charset="-128"/>
              </a:rPr>
              <a:t>意見交換会、シンポジウムの検討</a:t>
            </a:r>
          </a:p>
        </p:txBody>
      </p:sp>
    </p:spTree>
    <p:extLst>
      <p:ext uri="{BB962C8B-B14F-4D97-AF65-F5344CB8AC3E}">
        <p14:creationId xmlns:p14="http://schemas.microsoft.com/office/powerpoint/2010/main" val="36965768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A193617F-3E47-840E-A7FC-7506957B6229}"/>
              </a:ext>
            </a:extLst>
          </p:cNvPr>
          <p:cNvSpPr txBox="1"/>
          <p:nvPr/>
        </p:nvSpPr>
        <p:spPr>
          <a:xfrm>
            <a:off x="0" y="0"/>
            <a:ext cx="9144000" cy="6986528"/>
          </a:xfrm>
          <a:prstGeom prst="rect">
            <a:avLst/>
          </a:prstGeom>
          <a:noFill/>
        </p:spPr>
        <p:txBody>
          <a:bodyPr wrap="square">
            <a:spAutoFit/>
          </a:bodyPr>
          <a:lstStyle/>
          <a:p>
            <a:pPr algn="l"/>
            <a:r>
              <a:rPr lang="ja-JP" altLang="en-US" sz="22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資料</a:t>
            </a:r>
            <a:r>
              <a:rPr lang="ja-JP" altLang="ja-JP" sz="22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「コメ政策の今後の方向についての意見交換会」</a:t>
            </a:r>
            <a:r>
              <a:rPr lang="ja-JP" altLang="en-US" sz="22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の開催経過</a:t>
            </a:r>
            <a:endParaRPr lang="en-US" altLang="ja-JP" sz="18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endParaRPr>
          </a:p>
          <a:p>
            <a:pPr algn="l"/>
            <a:endParaRPr lang="en-US" altLang="ja-JP" sz="1800" b="1" kern="0" dirty="0">
              <a:effectLst/>
              <a:latin typeface="游明朝" panose="02020400000000000000" pitchFamily="18" charset="-128"/>
              <a:ea typeface="ＭＳ 明朝" panose="02020609040205080304" pitchFamily="17" charset="-128"/>
              <a:cs typeface="ＭＳ Ｐゴシック" panose="020B0600070205080204" pitchFamily="50" charset="-128"/>
            </a:endParaRPr>
          </a:p>
          <a:p>
            <a:pPr algn="l"/>
            <a:r>
              <a:rPr lang="ja-JP" altLang="ja-JP" sz="1800" b="1" kern="0" dirty="0">
                <a:solidFill>
                  <a:srgbClr val="000066"/>
                </a:solidFill>
                <a:effectLst/>
                <a:latin typeface="游明朝" panose="02020400000000000000" pitchFamily="18" charset="-128"/>
                <a:ea typeface="ＭＳ 明朝" panose="02020609040205080304" pitchFamily="17" charset="-128"/>
                <a:cs typeface="ＭＳ Ｐゴシック" panose="020B0600070205080204" pitchFamily="50" charset="-128"/>
              </a:rPr>
              <a:t>　「超多収穫米普及連絡会」の時代にその折々に開催しておりました「飼料用米に関する意見交換会」を「コメ政策の今後の方向についての意見交換会」と改組し、次の様に開催してきました。</a:t>
            </a:r>
            <a:endParaRPr lang="en-US" altLang="ja-JP" sz="1800" b="1" kern="0" dirty="0">
              <a:solidFill>
                <a:srgbClr val="000066"/>
              </a:solidFill>
              <a:effectLst/>
              <a:latin typeface="游明朝" panose="02020400000000000000" pitchFamily="18" charset="-128"/>
              <a:ea typeface="ＭＳ 明朝" panose="02020609040205080304" pitchFamily="17" charset="-128"/>
              <a:cs typeface="ＭＳ Ｐゴシック" panose="020B0600070205080204" pitchFamily="50" charset="-128"/>
            </a:endParaRPr>
          </a:p>
          <a:p>
            <a:pPr algn="l"/>
            <a:r>
              <a:rPr lang="ja-JP" altLang="en-US" sz="1800" b="1" kern="0" dirty="0">
                <a:solidFill>
                  <a:srgbClr val="000066"/>
                </a:solidFill>
                <a:effectLst/>
                <a:latin typeface="游明朝" panose="02020400000000000000" pitchFamily="18" charset="-128"/>
                <a:ea typeface="ＭＳ 明朝" panose="02020609040205080304" pitchFamily="17" charset="-128"/>
                <a:cs typeface="ＭＳ Ｐゴシック" panose="020B0600070205080204" pitchFamily="50" charset="-128"/>
              </a:rPr>
              <a:t>　</a:t>
            </a:r>
            <a:r>
              <a:rPr lang="ja-JP" altLang="ja-JP" sz="1800" b="1" kern="0" dirty="0">
                <a:solidFill>
                  <a:srgbClr val="000066"/>
                </a:solidFill>
                <a:effectLst/>
                <a:latin typeface="游明朝" panose="02020400000000000000" pitchFamily="18" charset="-128"/>
                <a:ea typeface="ＭＳ 明朝" panose="02020609040205080304" pitchFamily="17" charset="-128"/>
                <a:cs typeface="ＭＳ Ｐゴシック" panose="020B0600070205080204" pitchFamily="50" charset="-128"/>
              </a:rPr>
              <a:t>第</a:t>
            </a:r>
            <a:r>
              <a:rPr lang="ja-JP" altLang="en-US" sz="1800" b="1" kern="0" dirty="0">
                <a:solidFill>
                  <a:srgbClr val="000066"/>
                </a:solidFill>
                <a:effectLst/>
                <a:latin typeface="游明朝" panose="02020400000000000000" pitchFamily="18" charset="-128"/>
                <a:ea typeface="ＭＳ 明朝" panose="02020609040205080304" pitchFamily="17" charset="-128"/>
                <a:cs typeface="ＭＳ Ｐゴシック" panose="020B0600070205080204" pitchFamily="50" charset="-128"/>
              </a:rPr>
              <a:t>１</a:t>
            </a:r>
            <a:r>
              <a:rPr lang="ja-JP" altLang="ja-JP" sz="1800" b="1" kern="0" dirty="0">
                <a:solidFill>
                  <a:srgbClr val="000066"/>
                </a:solidFill>
                <a:effectLst/>
                <a:latin typeface="游明朝" panose="02020400000000000000" pitchFamily="18" charset="-128"/>
                <a:ea typeface="ＭＳ 明朝" panose="02020609040205080304" pitchFamily="17" charset="-128"/>
                <a:cs typeface="ＭＳ Ｐゴシック" panose="020B0600070205080204" pitchFamily="50" charset="-128"/>
              </a:rPr>
              <a:t>回目（２０１６年１１月　１日：食糧会館）、</a:t>
            </a:r>
            <a:endParaRPr lang="ja-JP" altLang="ja-JP" sz="1400" b="1" kern="100" dirty="0">
              <a:solidFill>
                <a:srgbClr val="000066"/>
              </a:solidFill>
              <a:effectLst/>
              <a:latin typeface="游明朝" panose="02020400000000000000" pitchFamily="18" charset="-128"/>
              <a:ea typeface="游明朝" panose="02020400000000000000" pitchFamily="18" charset="-128"/>
              <a:cs typeface="Times New Roman" panose="02020603050405020304" pitchFamily="18" charset="0"/>
            </a:endParaRPr>
          </a:p>
          <a:p>
            <a:pPr algn="l"/>
            <a:r>
              <a:rPr lang="ja-JP" altLang="en-US" sz="1800" b="1" kern="0" dirty="0">
                <a:solidFill>
                  <a:srgbClr val="000066"/>
                </a:solidFill>
                <a:effectLst/>
                <a:latin typeface="游明朝" panose="02020400000000000000" pitchFamily="18" charset="-128"/>
                <a:ea typeface="ＭＳ 明朝" panose="02020609040205080304" pitchFamily="17" charset="-128"/>
                <a:cs typeface="ＭＳ Ｐゴシック" panose="020B0600070205080204" pitchFamily="50" charset="-128"/>
              </a:rPr>
              <a:t>　</a:t>
            </a:r>
            <a:r>
              <a:rPr lang="ja-JP" altLang="ja-JP" sz="1800" b="1" kern="0" dirty="0">
                <a:solidFill>
                  <a:srgbClr val="000066"/>
                </a:solidFill>
                <a:effectLst/>
                <a:latin typeface="游明朝" panose="02020400000000000000" pitchFamily="18" charset="-128"/>
                <a:ea typeface="ＭＳ 明朝" panose="02020609040205080304" pitchFamily="17" charset="-128"/>
                <a:cs typeface="ＭＳ Ｐゴシック" panose="020B0600070205080204" pitchFamily="50" charset="-128"/>
              </a:rPr>
              <a:t>第２回目（２０１７年１１月１５日：食糧会館）、</a:t>
            </a:r>
            <a:endParaRPr lang="ja-JP" altLang="ja-JP" sz="1400" b="1" kern="100" dirty="0">
              <a:solidFill>
                <a:srgbClr val="000066"/>
              </a:solidFill>
              <a:effectLst/>
              <a:latin typeface="游明朝" panose="02020400000000000000" pitchFamily="18" charset="-128"/>
              <a:ea typeface="游明朝" panose="02020400000000000000" pitchFamily="18" charset="-128"/>
              <a:cs typeface="Times New Roman" panose="02020603050405020304" pitchFamily="18" charset="0"/>
            </a:endParaRPr>
          </a:p>
          <a:p>
            <a:pPr algn="l"/>
            <a:r>
              <a:rPr lang="ja-JP" altLang="en-US" sz="1800" b="1" kern="0" dirty="0">
                <a:solidFill>
                  <a:srgbClr val="000066"/>
                </a:solidFill>
                <a:effectLst/>
                <a:latin typeface="游明朝" panose="02020400000000000000" pitchFamily="18" charset="-128"/>
                <a:ea typeface="ＭＳ 明朝" panose="02020609040205080304" pitchFamily="17" charset="-128"/>
                <a:cs typeface="ＭＳ Ｐゴシック" panose="020B0600070205080204" pitchFamily="50" charset="-128"/>
              </a:rPr>
              <a:t>　</a:t>
            </a:r>
            <a:r>
              <a:rPr lang="ja-JP" altLang="ja-JP" sz="1800" b="1" kern="0" dirty="0">
                <a:solidFill>
                  <a:srgbClr val="000066"/>
                </a:solidFill>
                <a:effectLst/>
                <a:latin typeface="游明朝" panose="02020400000000000000" pitchFamily="18" charset="-128"/>
                <a:ea typeface="ＭＳ 明朝" panose="02020609040205080304" pitchFamily="17" charset="-128"/>
                <a:cs typeface="ＭＳ Ｐゴシック" panose="020B0600070205080204" pitchFamily="50" charset="-128"/>
              </a:rPr>
              <a:t>第３回目（２０１８年１１月２８日：食糧会館）、</a:t>
            </a:r>
            <a:endParaRPr lang="ja-JP" altLang="ja-JP" sz="1400" b="1" kern="100" dirty="0">
              <a:solidFill>
                <a:srgbClr val="000066"/>
              </a:solidFill>
              <a:effectLst/>
              <a:latin typeface="游明朝" panose="02020400000000000000" pitchFamily="18" charset="-128"/>
              <a:ea typeface="游明朝" panose="02020400000000000000" pitchFamily="18" charset="-128"/>
              <a:cs typeface="Times New Roman" panose="02020603050405020304" pitchFamily="18" charset="0"/>
            </a:endParaRPr>
          </a:p>
          <a:p>
            <a:pPr algn="l"/>
            <a:r>
              <a:rPr lang="ja-JP" altLang="en-US" sz="1800" b="1" kern="0" dirty="0">
                <a:solidFill>
                  <a:srgbClr val="000066"/>
                </a:solidFill>
                <a:effectLst/>
                <a:latin typeface="游明朝" panose="02020400000000000000" pitchFamily="18" charset="-128"/>
                <a:ea typeface="ＭＳ 明朝" panose="02020609040205080304" pitchFamily="17" charset="-128"/>
                <a:cs typeface="ＭＳ Ｐゴシック" panose="020B0600070205080204" pitchFamily="50" charset="-128"/>
              </a:rPr>
              <a:t>　</a:t>
            </a:r>
            <a:r>
              <a:rPr lang="ja-JP" altLang="ja-JP" sz="1800" b="1" kern="0" dirty="0">
                <a:solidFill>
                  <a:srgbClr val="000066"/>
                </a:solidFill>
                <a:effectLst/>
                <a:latin typeface="游明朝" panose="02020400000000000000" pitchFamily="18" charset="-128"/>
                <a:ea typeface="ＭＳ 明朝" panose="02020609040205080304" pitchFamily="17" charset="-128"/>
                <a:cs typeface="ＭＳ Ｐゴシック" panose="020B0600070205080204" pitchFamily="50" charset="-128"/>
              </a:rPr>
              <a:t>第４回目（２０１９年１１月１３日：食糧会館）　と開催してきました。</a:t>
            </a:r>
            <a:endParaRPr lang="ja-JP" altLang="ja-JP" sz="1400" b="1" kern="100" dirty="0">
              <a:solidFill>
                <a:srgbClr val="000066"/>
              </a:solidFill>
              <a:effectLst/>
              <a:latin typeface="游明朝" panose="02020400000000000000" pitchFamily="18" charset="-128"/>
              <a:ea typeface="游明朝" panose="02020400000000000000" pitchFamily="18" charset="-128"/>
              <a:cs typeface="Times New Roman" panose="02020603050405020304" pitchFamily="18" charset="0"/>
            </a:endParaRPr>
          </a:p>
          <a:p>
            <a:pPr algn="l"/>
            <a:r>
              <a:rPr lang="ja-JP" altLang="en-US" sz="1800" b="1" kern="0" dirty="0">
                <a:solidFill>
                  <a:srgbClr val="000066"/>
                </a:solidFill>
                <a:effectLst/>
                <a:latin typeface="游明朝" panose="02020400000000000000" pitchFamily="18" charset="-128"/>
                <a:ea typeface="ＭＳ 明朝" panose="02020609040205080304" pitchFamily="17" charset="-128"/>
                <a:cs typeface="ＭＳ Ｐゴシック" panose="020B0600070205080204" pitchFamily="50" charset="-128"/>
              </a:rPr>
              <a:t>　</a:t>
            </a:r>
            <a:r>
              <a:rPr lang="ja-JP" altLang="ja-JP" sz="1800" b="1" kern="0" dirty="0">
                <a:solidFill>
                  <a:srgbClr val="000066"/>
                </a:solidFill>
                <a:effectLst/>
                <a:latin typeface="游明朝" panose="02020400000000000000" pitchFamily="18" charset="-128"/>
                <a:ea typeface="ＭＳ 明朝" panose="02020609040205080304" pitchFamily="17" charset="-128"/>
                <a:cs typeface="ＭＳ Ｐゴシック" panose="020B0600070205080204" pitchFamily="50" charset="-128"/>
              </a:rPr>
              <a:t>第５回目（２０２０年１１月１７日：食糧会館を企画しましたが、コロナ禍の中で、実会議形式での開催が困難との判断で、「第５回　コメ政策と飼料用米に今後に関する意見交換会２０２０　第１回座談会」として開催しました。</a:t>
            </a:r>
            <a:endParaRPr lang="ja-JP" altLang="ja-JP" sz="1400" b="1" kern="100" dirty="0">
              <a:solidFill>
                <a:srgbClr val="000066"/>
              </a:solidFill>
              <a:effectLst/>
              <a:latin typeface="游明朝" panose="02020400000000000000" pitchFamily="18" charset="-128"/>
              <a:ea typeface="游明朝" panose="02020400000000000000" pitchFamily="18" charset="-128"/>
              <a:cs typeface="Times New Roman" panose="02020603050405020304" pitchFamily="18" charset="0"/>
            </a:endParaRPr>
          </a:p>
          <a:p>
            <a:pPr algn="l"/>
            <a:r>
              <a:rPr lang="ja-JP" altLang="en-US" sz="1800" b="1" kern="0" dirty="0">
                <a:solidFill>
                  <a:srgbClr val="000066"/>
                </a:solidFill>
                <a:effectLst/>
                <a:latin typeface="游明朝" panose="02020400000000000000" pitchFamily="18" charset="-128"/>
                <a:ea typeface="ＭＳ 明朝" panose="02020609040205080304" pitchFamily="17" charset="-128"/>
                <a:cs typeface="ＭＳ Ｐゴシック" panose="020B0600070205080204" pitchFamily="50" charset="-128"/>
              </a:rPr>
              <a:t>　</a:t>
            </a:r>
            <a:r>
              <a:rPr lang="ja-JP" altLang="ja-JP" sz="1800" b="1" kern="0" dirty="0">
                <a:solidFill>
                  <a:srgbClr val="000066"/>
                </a:solidFill>
                <a:effectLst/>
                <a:latin typeface="游明朝" panose="02020400000000000000" pitchFamily="18" charset="-128"/>
                <a:ea typeface="ＭＳ 明朝" panose="02020609040205080304" pitchFamily="17" charset="-128"/>
                <a:cs typeface="ＭＳ Ｐゴシック" panose="020B0600070205080204" pitchFamily="50" charset="-128"/>
              </a:rPr>
              <a:t>第６回目（２０２１年１２月３日）コメ政策と飼料用米に今後に関する意見交換会２０２１　第２回座談会」はハイブリッド（実集会と</a:t>
            </a:r>
            <a:r>
              <a:rPr lang="en-US" altLang="ja-JP" sz="1800" b="1" kern="0" dirty="0">
                <a:solidFill>
                  <a:srgbClr val="000066"/>
                </a:solidFill>
                <a:effectLst/>
                <a:latin typeface="游明朝" panose="02020400000000000000" pitchFamily="18" charset="-128"/>
                <a:ea typeface="ＭＳ 明朝" panose="02020609040205080304" pitchFamily="17" charset="-128"/>
                <a:cs typeface="ＭＳ Ｐゴシック" panose="020B0600070205080204" pitchFamily="50" charset="-128"/>
              </a:rPr>
              <a:t>ZOOM</a:t>
            </a:r>
            <a:r>
              <a:rPr lang="ja-JP" altLang="ja-JP" sz="1800" b="1" kern="0" dirty="0">
                <a:solidFill>
                  <a:srgbClr val="000066"/>
                </a:solidFill>
                <a:effectLst/>
                <a:latin typeface="游明朝" panose="02020400000000000000" pitchFamily="18" charset="-128"/>
                <a:ea typeface="ＭＳ 明朝" panose="02020609040205080304" pitchFamily="17" charset="-128"/>
                <a:cs typeface="ＭＳ Ｐゴシック" panose="020B0600070205080204" pitchFamily="50" charset="-128"/>
              </a:rPr>
              <a:t>によるリモート）で食糧会館で実施しました。「座談会」は</a:t>
            </a:r>
            <a:r>
              <a:rPr lang="en-US" altLang="ja-JP" sz="1800" b="1" kern="0" dirty="0">
                <a:solidFill>
                  <a:srgbClr val="000066"/>
                </a:solidFill>
                <a:effectLst/>
                <a:latin typeface="游明朝" panose="02020400000000000000" pitchFamily="18" charset="-128"/>
                <a:ea typeface="ＭＳ 明朝" panose="02020609040205080304" pitchFamily="17" charset="-128"/>
                <a:cs typeface="ＭＳ Ｐゴシック" panose="020B0600070205080204" pitchFamily="50" charset="-128"/>
              </a:rPr>
              <a:t>ZOOM</a:t>
            </a:r>
            <a:r>
              <a:rPr lang="ja-JP" altLang="ja-JP" sz="1800" b="1" kern="0" dirty="0">
                <a:solidFill>
                  <a:srgbClr val="000066"/>
                </a:solidFill>
                <a:effectLst/>
                <a:latin typeface="游明朝" panose="02020400000000000000" pitchFamily="18" charset="-128"/>
                <a:ea typeface="ＭＳ 明朝" panose="02020609040205080304" pitchFamily="17" charset="-128"/>
                <a:cs typeface="ＭＳ Ｐゴシック" panose="020B0600070205080204" pitchFamily="50" charset="-128"/>
              </a:rPr>
              <a:t>ビデオで記録し、日本飼料用米振興協会のホームページで発表しました。</a:t>
            </a:r>
            <a:endParaRPr lang="ja-JP" altLang="ja-JP" sz="1400" b="1" kern="100" dirty="0">
              <a:solidFill>
                <a:srgbClr val="000066"/>
              </a:solidFill>
              <a:effectLst/>
              <a:latin typeface="游明朝" panose="02020400000000000000" pitchFamily="18" charset="-128"/>
              <a:ea typeface="游明朝" panose="02020400000000000000" pitchFamily="18" charset="-128"/>
              <a:cs typeface="Times New Roman" panose="02020603050405020304" pitchFamily="18" charset="0"/>
            </a:endParaRPr>
          </a:p>
          <a:p>
            <a:pPr algn="l"/>
            <a:r>
              <a:rPr lang="ja-JP" altLang="en-US" sz="1800" b="1" kern="0" dirty="0">
                <a:solidFill>
                  <a:srgbClr val="000066"/>
                </a:solidFill>
                <a:effectLst/>
                <a:latin typeface="游明朝" panose="02020400000000000000" pitchFamily="18" charset="-128"/>
                <a:ea typeface="ＭＳ 明朝" panose="02020609040205080304" pitchFamily="17" charset="-128"/>
                <a:cs typeface="ＭＳ Ｐゴシック" panose="020B0600070205080204" pitchFamily="50" charset="-128"/>
              </a:rPr>
              <a:t>　</a:t>
            </a:r>
            <a:r>
              <a:rPr lang="ja-JP" altLang="ja-JP" sz="1800" b="1" kern="0" dirty="0">
                <a:solidFill>
                  <a:srgbClr val="000066"/>
                </a:solidFill>
                <a:effectLst/>
                <a:latin typeface="游明朝" panose="02020400000000000000" pitchFamily="18" charset="-128"/>
                <a:ea typeface="ＭＳ 明朝" panose="02020609040205080304" pitchFamily="17" charset="-128"/>
                <a:cs typeface="ＭＳ Ｐゴシック" panose="020B0600070205080204" pitchFamily="50" charset="-128"/>
              </a:rPr>
              <a:t>第７回目（２０２２年１１月１８日（金）１３：００～１６：００）</a:t>
            </a:r>
            <a:endParaRPr lang="en-US" altLang="ja-JP" sz="1400" b="1" kern="100" dirty="0">
              <a:solidFill>
                <a:srgbClr val="000066"/>
              </a:solidFill>
              <a:latin typeface="游明朝" panose="02020400000000000000" pitchFamily="18" charset="-128"/>
              <a:ea typeface="游明朝" panose="02020400000000000000" pitchFamily="18" charset="-128"/>
              <a:cs typeface="Times New Roman" panose="02020603050405020304" pitchFamily="18" charset="0"/>
            </a:endParaRPr>
          </a:p>
          <a:p>
            <a:pPr algn="l"/>
            <a:r>
              <a:rPr lang="ja-JP" altLang="ja-JP" sz="1800" b="1" kern="0" dirty="0">
                <a:solidFill>
                  <a:srgbClr val="000066"/>
                </a:solidFill>
                <a:effectLst/>
                <a:latin typeface="游明朝" panose="02020400000000000000" pitchFamily="18" charset="-128"/>
                <a:ea typeface="ＭＳ 明朝" panose="02020609040205080304" pitchFamily="17" charset="-128"/>
                <a:cs typeface="ＭＳ Ｐゴシック" panose="020B0600070205080204" pitchFamily="50" charset="-128"/>
              </a:rPr>
              <a:t>コメ政策と飼料用米に関する意見交換会２０２２　開催会場：食糧会館５階会議室</a:t>
            </a:r>
            <a:r>
              <a:rPr lang="en-US" altLang="ja-JP" sz="1800" b="1" kern="0" dirty="0">
                <a:solidFill>
                  <a:srgbClr val="000066"/>
                </a:solidFill>
                <a:effectLst/>
                <a:latin typeface="游明朝" panose="02020400000000000000" pitchFamily="18" charset="-128"/>
                <a:ea typeface="ＭＳ 明朝" panose="02020609040205080304" pitchFamily="17" charset="-128"/>
                <a:cs typeface="ＭＳ Ｐゴシック" panose="020B0600070205080204" pitchFamily="50" charset="-128"/>
              </a:rPr>
              <a:t>AB</a:t>
            </a:r>
          </a:p>
          <a:p>
            <a:r>
              <a:rPr lang="ja-JP" altLang="en-US" b="1" kern="0" dirty="0">
                <a:solidFill>
                  <a:srgbClr val="000066"/>
                </a:solidFill>
                <a:latin typeface="游明朝" panose="02020400000000000000" pitchFamily="18" charset="-128"/>
                <a:ea typeface="ＭＳ 明朝" panose="02020609040205080304" pitchFamily="17" charset="-128"/>
                <a:cs typeface="Times New Roman" panose="02020603050405020304" pitchFamily="18" charset="0"/>
              </a:rPr>
              <a:t>　第８回（２０２３年１２月５日（火）</a:t>
            </a:r>
            <a:r>
              <a:rPr lang="ja-JP" altLang="ja-JP" sz="1800" b="1" kern="0" dirty="0">
                <a:solidFill>
                  <a:srgbClr val="000066"/>
                </a:solidFill>
                <a:effectLst/>
                <a:latin typeface="游明朝" panose="02020400000000000000" pitchFamily="18" charset="-128"/>
                <a:ea typeface="ＭＳ 明朝" panose="02020609040205080304" pitchFamily="17" charset="-128"/>
                <a:cs typeface="ＭＳ Ｐゴシック" panose="020B0600070205080204" pitchFamily="50" charset="-128"/>
              </a:rPr>
              <a:t>１３：００～１６：</a:t>
            </a:r>
            <a:r>
              <a:rPr lang="ja-JP" altLang="en-US" sz="1800" b="1" kern="0" dirty="0">
                <a:solidFill>
                  <a:srgbClr val="000066"/>
                </a:solidFill>
                <a:effectLst/>
                <a:latin typeface="游明朝" panose="02020400000000000000" pitchFamily="18" charset="-128"/>
                <a:ea typeface="ＭＳ 明朝" panose="02020609040205080304" pitchFamily="17" charset="-128"/>
                <a:cs typeface="ＭＳ Ｐゴシック" panose="020B0600070205080204" pitchFamily="50" charset="-128"/>
              </a:rPr>
              <a:t>３</a:t>
            </a:r>
            <a:r>
              <a:rPr lang="ja-JP" altLang="ja-JP" sz="1800" b="1" kern="0" dirty="0">
                <a:solidFill>
                  <a:srgbClr val="000066"/>
                </a:solidFill>
                <a:effectLst/>
                <a:latin typeface="游明朝" panose="02020400000000000000" pitchFamily="18" charset="-128"/>
                <a:ea typeface="ＭＳ 明朝" panose="02020609040205080304" pitchFamily="17" charset="-128"/>
                <a:cs typeface="ＭＳ Ｐゴシック" panose="020B0600070205080204" pitchFamily="50" charset="-128"/>
              </a:rPr>
              <a:t>０）</a:t>
            </a:r>
            <a:endParaRPr lang="en-US" altLang="ja-JP" b="1" kern="0" dirty="0">
              <a:solidFill>
                <a:srgbClr val="000066"/>
              </a:solidFill>
              <a:latin typeface="游明朝" panose="02020400000000000000" pitchFamily="18" charset="-128"/>
              <a:ea typeface="ＭＳ 明朝" panose="02020609040205080304" pitchFamily="17" charset="-128"/>
              <a:cs typeface="Times New Roman" panose="02020603050405020304" pitchFamily="18" charset="0"/>
            </a:endParaRPr>
          </a:p>
          <a:p>
            <a:pPr algn="l"/>
            <a:r>
              <a:rPr lang="ja-JP" altLang="en-US" b="1" kern="100" dirty="0">
                <a:solidFill>
                  <a:srgbClr val="000066"/>
                </a:solidFill>
                <a:effectLst/>
                <a:latin typeface="ＭＳ 明朝" panose="02020609040205080304" pitchFamily="17" charset="-128"/>
                <a:ea typeface="ＭＳ 明朝" panose="02020609040205080304" pitchFamily="17" charset="-128"/>
                <a:cs typeface="Times New Roman" panose="02020603050405020304" pitchFamily="18" charset="0"/>
              </a:rPr>
              <a:t>コメ政策と飼料用米に関する意見交換会２０２３　開催会場：食糧会館５階会議室</a:t>
            </a:r>
            <a:r>
              <a:rPr lang="en-US" altLang="ja-JP" b="1" kern="100" dirty="0">
                <a:solidFill>
                  <a:srgbClr val="000066"/>
                </a:solidFill>
                <a:effectLst/>
                <a:latin typeface="ＭＳ 明朝" panose="02020609040205080304" pitchFamily="17" charset="-128"/>
                <a:ea typeface="ＭＳ 明朝" panose="02020609040205080304" pitchFamily="17" charset="-128"/>
                <a:cs typeface="Times New Roman" panose="02020603050405020304" pitchFamily="18" charset="0"/>
              </a:rPr>
              <a:t>AB</a:t>
            </a:r>
          </a:p>
          <a:p>
            <a:pPr algn="l"/>
            <a:r>
              <a:rPr lang="ja-JP" altLang="en-US" b="1" kern="0" dirty="0">
                <a:solidFill>
                  <a:srgbClr val="000066"/>
                </a:solidFill>
                <a:latin typeface="游明朝" panose="02020400000000000000" pitchFamily="18" charset="-128"/>
                <a:ea typeface="ＭＳ 明朝" panose="02020609040205080304" pitchFamily="17" charset="-128"/>
                <a:cs typeface="Times New Roman" panose="02020603050405020304" pitchFamily="18" charset="0"/>
              </a:rPr>
              <a:t>　第９回（２０２４年１２月５日（火）</a:t>
            </a:r>
            <a:r>
              <a:rPr lang="ja-JP" altLang="ja-JP" sz="1800" b="1" kern="0" dirty="0">
                <a:solidFill>
                  <a:srgbClr val="000066"/>
                </a:solidFill>
                <a:effectLst/>
                <a:latin typeface="游明朝" panose="02020400000000000000" pitchFamily="18" charset="-128"/>
                <a:ea typeface="ＭＳ 明朝" panose="02020609040205080304" pitchFamily="17" charset="-128"/>
                <a:cs typeface="ＭＳ Ｐゴシック" panose="020B0600070205080204" pitchFamily="50" charset="-128"/>
              </a:rPr>
              <a:t>１３：００～１６：</a:t>
            </a:r>
            <a:r>
              <a:rPr lang="ja-JP" altLang="en-US" sz="1800" b="1" kern="0" dirty="0">
                <a:solidFill>
                  <a:srgbClr val="000066"/>
                </a:solidFill>
                <a:effectLst/>
                <a:latin typeface="游明朝" panose="02020400000000000000" pitchFamily="18" charset="-128"/>
                <a:ea typeface="ＭＳ 明朝" panose="02020609040205080304" pitchFamily="17" charset="-128"/>
                <a:cs typeface="ＭＳ Ｐゴシック" panose="020B0600070205080204" pitchFamily="50" charset="-128"/>
              </a:rPr>
              <a:t>３</a:t>
            </a:r>
            <a:r>
              <a:rPr lang="ja-JP" altLang="ja-JP" sz="1800" b="1" kern="0" dirty="0">
                <a:solidFill>
                  <a:srgbClr val="000066"/>
                </a:solidFill>
                <a:effectLst/>
                <a:latin typeface="游明朝" panose="02020400000000000000" pitchFamily="18" charset="-128"/>
                <a:ea typeface="ＭＳ 明朝" panose="02020609040205080304" pitchFamily="17" charset="-128"/>
                <a:cs typeface="ＭＳ Ｐゴシック" panose="020B0600070205080204" pitchFamily="50" charset="-128"/>
              </a:rPr>
              <a:t>０）</a:t>
            </a:r>
            <a:endParaRPr lang="en-US" altLang="ja-JP" b="1" kern="0" dirty="0">
              <a:solidFill>
                <a:srgbClr val="000066"/>
              </a:solidFill>
              <a:latin typeface="游明朝" panose="02020400000000000000" pitchFamily="18" charset="-128"/>
              <a:ea typeface="ＭＳ 明朝" panose="02020609040205080304" pitchFamily="17" charset="-128"/>
              <a:cs typeface="Times New Roman" panose="02020603050405020304" pitchFamily="18" charset="0"/>
            </a:endParaRPr>
          </a:p>
          <a:p>
            <a:pPr algn="l"/>
            <a:r>
              <a:rPr lang="ja-JP" altLang="en-US" b="1" kern="100" dirty="0">
                <a:solidFill>
                  <a:srgbClr val="000066"/>
                </a:solidFill>
                <a:effectLst/>
                <a:latin typeface="ＭＳ 明朝" panose="02020609040205080304" pitchFamily="17" charset="-128"/>
                <a:ea typeface="ＭＳ 明朝" panose="02020609040205080304" pitchFamily="17" charset="-128"/>
                <a:cs typeface="Times New Roman" panose="02020603050405020304" pitchFamily="18" charset="0"/>
              </a:rPr>
              <a:t>コメ政策と飼料用米に関する意見交換会２０２４　開催会場：食糧会館５階会議室</a:t>
            </a:r>
            <a:r>
              <a:rPr lang="en-US" altLang="ja-JP" b="1" kern="100" dirty="0">
                <a:solidFill>
                  <a:srgbClr val="000066"/>
                </a:solidFill>
                <a:effectLst/>
                <a:latin typeface="ＭＳ 明朝" panose="02020609040205080304" pitchFamily="17" charset="-128"/>
                <a:ea typeface="ＭＳ 明朝" panose="02020609040205080304" pitchFamily="17" charset="-128"/>
                <a:cs typeface="Times New Roman" panose="02020603050405020304" pitchFamily="18" charset="0"/>
              </a:rPr>
              <a:t>AB</a:t>
            </a:r>
          </a:p>
          <a:p>
            <a:pPr algn="l"/>
            <a:endParaRPr lang="en-US" altLang="ja-JP" sz="1400" b="1" kern="100" dirty="0">
              <a:latin typeface="ＭＳ 明朝" panose="02020609040205080304" pitchFamily="17" charset="-128"/>
              <a:ea typeface="ＭＳ 明朝" panose="02020609040205080304" pitchFamily="17" charset="-128"/>
              <a:cs typeface="Times New Roman" panose="02020603050405020304" pitchFamily="18" charset="0"/>
            </a:endParaRPr>
          </a:p>
          <a:p>
            <a:r>
              <a:rPr lang="ja-JP" altLang="en-US" sz="2000" b="1" dirty="0">
                <a:solidFill>
                  <a:srgbClr val="0000CC"/>
                </a:solidFill>
                <a:latin typeface="Times New Roman" panose="02020603050405020304" pitchFamily="18" charset="0"/>
              </a:rPr>
              <a:t>◆当日配布資料＋当日の会場風景写真収納　総集編</a:t>
            </a:r>
            <a:r>
              <a:rPr lang="ja-JP" altLang="en-US" sz="2000" b="1" dirty="0">
                <a:solidFill>
                  <a:srgbClr val="000066"/>
                </a:solidFill>
                <a:latin typeface="Times New Roman" panose="02020603050405020304" pitchFamily="18" charset="0"/>
              </a:rPr>
              <a:t>（</a:t>
            </a:r>
            <a:r>
              <a:rPr lang="en-US" altLang="ja-JP" sz="2000" b="0" i="0" dirty="0">
                <a:solidFill>
                  <a:srgbClr val="65ACE4"/>
                </a:solidFill>
                <a:effectLst/>
                <a:latin typeface="-apple-system"/>
              </a:rPr>
              <a:t> </a:t>
            </a:r>
            <a:r>
              <a:rPr lang="en-US" altLang="ja-JP" sz="2000" b="1" i="0" dirty="0">
                <a:solidFill>
                  <a:srgbClr val="0000CC"/>
                </a:solidFill>
                <a:effectLst/>
                <a:latin typeface="Century" panose="02040604050505020304" pitchFamily="18" charset="0"/>
              </a:rPr>
              <a:t>https://x.gd/bQ28o </a:t>
            </a:r>
            <a:r>
              <a:rPr lang="ja-JP" altLang="en-US" sz="2000" b="1" dirty="0">
                <a:solidFill>
                  <a:srgbClr val="000066"/>
                </a:solidFill>
                <a:latin typeface="Times New Roman" panose="02020603050405020304" pitchFamily="18" charset="0"/>
              </a:rPr>
              <a:t>）</a:t>
            </a:r>
            <a:endParaRPr lang="ja-JP" alt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2" name="スライド番号プレースホルダー 1">
            <a:extLst>
              <a:ext uri="{FF2B5EF4-FFF2-40B4-BE49-F238E27FC236}">
                <a16:creationId xmlns:a16="http://schemas.microsoft.com/office/drawing/2014/main" id="{0408EE91-B976-D191-4763-9016FD2B506B}"/>
              </a:ext>
            </a:extLst>
          </p:cNvPr>
          <p:cNvSpPr>
            <a:spLocks noGrp="1"/>
          </p:cNvSpPr>
          <p:nvPr>
            <p:ph type="sldNum" sz="quarter" idx="12"/>
          </p:nvPr>
        </p:nvSpPr>
        <p:spPr>
          <a:xfrm>
            <a:off x="6885967" y="6395262"/>
            <a:ext cx="2057400" cy="365125"/>
          </a:xfrm>
        </p:spPr>
        <p:txBody>
          <a:bodyPr/>
          <a:lstStyle/>
          <a:p>
            <a:fld id="{34E1D86B-E9BD-4CB3-A90A-360085928B4F}" type="slidenum">
              <a:rPr kumimoji="1" lang="ja-JP" altLang="en-US" sz="1800" smtClean="0">
                <a:latin typeface="HG創英角ｺﾞｼｯｸUB" panose="020B0909000000000000" pitchFamily="49" charset="-128"/>
                <a:ea typeface="HG創英角ｺﾞｼｯｸUB" panose="020B0909000000000000" pitchFamily="49" charset="-128"/>
              </a:rPr>
              <a:t>27</a:t>
            </a:fld>
            <a:endParaRPr kumimoji="1" lang="ja-JP" altLang="en-US" sz="1800" dirty="0">
              <a:latin typeface="HG創英角ｺﾞｼｯｸUB" panose="020B0909000000000000" pitchFamily="49" charset="-128"/>
              <a:ea typeface="HG創英角ｺﾞｼｯｸUB" panose="020B0909000000000000" pitchFamily="49" charset="-128"/>
            </a:endParaRPr>
          </a:p>
        </p:txBody>
      </p:sp>
    </p:spTree>
    <p:extLst>
      <p:ext uri="{BB962C8B-B14F-4D97-AF65-F5344CB8AC3E}">
        <p14:creationId xmlns:p14="http://schemas.microsoft.com/office/powerpoint/2010/main" val="31210139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E45349B-EAF3-44EC-AD1A-F7C731961A7F}"/>
              </a:ext>
            </a:extLst>
          </p:cNvPr>
          <p:cNvSpPr txBox="1"/>
          <p:nvPr/>
        </p:nvSpPr>
        <p:spPr>
          <a:xfrm>
            <a:off x="0" y="523221"/>
            <a:ext cx="9144000" cy="6186309"/>
          </a:xfrm>
          <a:prstGeom prst="rect">
            <a:avLst/>
          </a:prstGeom>
          <a:noFill/>
        </p:spPr>
        <p:txBody>
          <a:bodyPr wrap="square">
            <a:spAutoFit/>
          </a:bodyPr>
          <a:lstStyle/>
          <a:p>
            <a:pPr algn="l"/>
            <a:endParaRPr lang="en-US" altLang="ja-JP" sz="1800" b="1" kern="0" dirty="0">
              <a:effectLst/>
              <a:latin typeface="游明朝" panose="02020400000000000000" pitchFamily="18" charset="-128"/>
              <a:ea typeface="ＭＳ 明朝" panose="02020609040205080304" pitchFamily="17" charset="-128"/>
              <a:cs typeface="ＭＳ Ｐゴシック" panose="020B0600070205080204" pitchFamily="50" charset="-128"/>
            </a:endParaRPr>
          </a:p>
          <a:p>
            <a:pPr algn="l"/>
            <a:r>
              <a:rPr lang="ja-JP" altLang="en-US" sz="1800" kern="0" dirty="0">
                <a:solidFill>
                  <a:srgbClr val="000066"/>
                </a:solidFill>
                <a:effectLst/>
                <a:latin typeface="游明朝" panose="02020400000000000000" pitchFamily="18" charset="-128"/>
                <a:ea typeface="ＭＳ 明朝" panose="02020609040205080304" pitchFamily="17" charset="-128"/>
                <a:cs typeface="ＭＳ Ｐゴシック" panose="020B0600070205080204" pitchFamily="50" charset="-128"/>
              </a:rPr>
              <a:t>従来のプロバーダーが倒産し、以前のホームページデータが使えなくなり、新たにワードプレスを利用した新しいホームページを作成しました。</a:t>
            </a:r>
            <a:endParaRPr lang="en-US" altLang="ja-JP" sz="1800" kern="0" dirty="0">
              <a:solidFill>
                <a:srgbClr val="000066"/>
              </a:solidFill>
              <a:effectLst/>
              <a:latin typeface="游明朝" panose="02020400000000000000" pitchFamily="18" charset="-128"/>
              <a:ea typeface="ＭＳ 明朝" panose="02020609040205080304" pitchFamily="17" charset="-128"/>
              <a:cs typeface="ＭＳ Ｐゴシック" panose="020B0600070205080204" pitchFamily="50" charset="-128"/>
            </a:endParaRPr>
          </a:p>
          <a:p>
            <a:pPr algn="l"/>
            <a:r>
              <a:rPr lang="ja-JP" altLang="en-US" kern="0" dirty="0">
                <a:solidFill>
                  <a:srgbClr val="000066"/>
                </a:solidFill>
                <a:latin typeface="游明朝" panose="02020400000000000000" pitchFamily="18" charset="-128"/>
                <a:ea typeface="ＭＳ 明朝" panose="02020609040205080304" pitchFamily="17" charset="-128"/>
                <a:cs typeface="ＭＳ Ｐゴシック" panose="020B0600070205080204" pitchFamily="50" charset="-128"/>
              </a:rPr>
              <a:t>それに伴い、従来の（</a:t>
            </a:r>
            <a:r>
              <a:rPr lang="en-US" altLang="ja-JP" kern="0" dirty="0">
                <a:solidFill>
                  <a:srgbClr val="000066"/>
                </a:solidFill>
                <a:latin typeface="游明朝" panose="02020400000000000000" pitchFamily="18" charset="-128"/>
                <a:ea typeface="ＭＳ 明朝" panose="02020609040205080304" pitchFamily="17" charset="-128"/>
                <a:cs typeface="ＭＳ Ｐゴシック" panose="020B0600070205080204" pitchFamily="50" charset="-128"/>
              </a:rPr>
              <a:t>@j-fra.or.jp</a:t>
            </a:r>
            <a:r>
              <a:rPr lang="ja-JP" altLang="en-US" kern="0" dirty="0">
                <a:solidFill>
                  <a:srgbClr val="000066"/>
                </a:solidFill>
                <a:latin typeface="游明朝" panose="02020400000000000000" pitchFamily="18" charset="-128"/>
                <a:ea typeface="ＭＳ 明朝" panose="02020609040205080304" pitchFamily="17" charset="-128"/>
                <a:cs typeface="ＭＳ Ｐゴシック" panose="020B0600070205080204" pitchFamily="50" charset="-128"/>
              </a:rPr>
              <a:t>）を（</a:t>
            </a:r>
            <a:r>
              <a:rPr lang="en-US" altLang="ja-JP" kern="0" dirty="0">
                <a:solidFill>
                  <a:srgbClr val="000066"/>
                </a:solidFill>
                <a:latin typeface="游明朝" panose="02020400000000000000" pitchFamily="18" charset="-128"/>
                <a:ea typeface="ＭＳ 明朝" panose="02020609040205080304" pitchFamily="17" charset="-128"/>
                <a:cs typeface="ＭＳ Ｐゴシック" panose="020B0600070205080204" pitchFamily="50" charset="-128"/>
              </a:rPr>
              <a:t>@j-fra.com</a:t>
            </a:r>
            <a:r>
              <a:rPr lang="ja-JP" altLang="en-US" kern="0" dirty="0">
                <a:solidFill>
                  <a:srgbClr val="000066"/>
                </a:solidFill>
                <a:latin typeface="游明朝" panose="02020400000000000000" pitchFamily="18" charset="-128"/>
                <a:ea typeface="ＭＳ 明朝" panose="02020609040205080304" pitchFamily="17" charset="-128"/>
                <a:cs typeface="ＭＳ Ｐゴシック" panose="020B0600070205080204" pitchFamily="50" charset="-128"/>
              </a:rPr>
              <a:t>）を設定して、緊急に作成を行いました。</a:t>
            </a:r>
            <a:r>
              <a:rPr lang="ja-JP" altLang="en-US" sz="1800" kern="0" dirty="0">
                <a:solidFill>
                  <a:srgbClr val="000066"/>
                </a:solidFill>
                <a:effectLst/>
                <a:latin typeface="游明朝" panose="02020400000000000000" pitchFamily="18" charset="-128"/>
                <a:ea typeface="ＭＳ 明朝" panose="02020609040205080304" pitchFamily="17" charset="-128"/>
                <a:cs typeface="ＭＳ Ｐゴシック" panose="020B0600070205080204" pitchFamily="50" charset="-128"/>
              </a:rPr>
              <a:t>その際、事業者を介在したため、編集が有料になるなどの問題が発生しました。</a:t>
            </a:r>
            <a:endParaRPr lang="en-US" altLang="ja-JP" sz="1800" kern="0" dirty="0">
              <a:solidFill>
                <a:srgbClr val="000066"/>
              </a:solidFill>
              <a:effectLst/>
              <a:latin typeface="游明朝" panose="02020400000000000000" pitchFamily="18" charset="-128"/>
              <a:ea typeface="ＭＳ 明朝" panose="02020609040205080304" pitchFamily="17" charset="-128"/>
              <a:cs typeface="ＭＳ Ｐゴシック" panose="020B0600070205080204" pitchFamily="50" charset="-128"/>
            </a:endParaRPr>
          </a:p>
          <a:p>
            <a:pPr algn="l"/>
            <a:r>
              <a:rPr lang="ja-JP" altLang="en-US" sz="1800" kern="0" dirty="0">
                <a:solidFill>
                  <a:srgbClr val="000066"/>
                </a:solidFill>
                <a:effectLst/>
                <a:latin typeface="游明朝" panose="02020400000000000000" pitchFamily="18" charset="-128"/>
                <a:ea typeface="ＭＳ 明朝" panose="02020609040205080304" pitchFamily="17" charset="-128"/>
                <a:cs typeface="ＭＳ Ｐゴシック" panose="020B0600070205080204" pitchFamily="50" charset="-128"/>
              </a:rPr>
              <a:t>現在、事業者への依頼を行わない運用を行い、費用支出を朝得ており、現状のスタイルとなっています。</a:t>
            </a:r>
            <a:endParaRPr lang="en-US" altLang="ja-JP" sz="1800" kern="0" dirty="0">
              <a:solidFill>
                <a:srgbClr val="000066"/>
              </a:solidFill>
              <a:effectLst/>
              <a:latin typeface="游明朝" panose="02020400000000000000" pitchFamily="18" charset="-128"/>
              <a:ea typeface="ＭＳ 明朝" panose="02020609040205080304" pitchFamily="17" charset="-128"/>
              <a:cs typeface="ＭＳ Ｐゴシック" panose="020B0600070205080204" pitchFamily="50" charset="-128"/>
            </a:endParaRPr>
          </a:p>
          <a:p>
            <a:pPr algn="l"/>
            <a:r>
              <a:rPr lang="ja-JP" altLang="en-US" kern="0" dirty="0">
                <a:solidFill>
                  <a:srgbClr val="000066"/>
                </a:solidFill>
                <a:latin typeface="游明朝" panose="02020400000000000000" pitchFamily="18" charset="-128"/>
                <a:ea typeface="ＭＳ 明朝" panose="02020609040205080304" pitchFamily="17" charset="-128"/>
                <a:cs typeface="ＭＳ Ｐゴシック" panose="020B0600070205080204" pitchFamily="50" charset="-128"/>
              </a:rPr>
              <a:t>その後、</a:t>
            </a:r>
            <a:r>
              <a:rPr lang="en-US" altLang="ja-JP" kern="0" dirty="0">
                <a:solidFill>
                  <a:srgbClr val="000066"/>
                </a:solidFill>
                <a:latin typeface="游明朝" panose="02020400000000000000" pitchFamily="18" charset="-128"/>
                <a:ea typeface="ＭＳ 明朝" panose="02020609040205080304" pitchFamily="17" charset="-128"/>
                <a:cs typeface="ＭＳ Ｐゴシック" panose="020B0600070205080204" pitchFamily="50" charset="-128"/>
              </a:rPr>
              <a:t>ZOOM</a:t>
            </a:r>
            <a:r>
              <a:rPr lang="ja-JP" altLang="en-US" kern="0" dirty="0">
                <a:solidFill>
                  <a:srgbClr val="000066"/>
                </a:solidFill>
                <a:latin typeface="游明朝" panose="02020400000000000000" pitchFamily="18" charset="-128"/>
                <a:ea typeface="ＭＳ 明朝" panose="02020609040205080304" pitchFamily="17" charset="-128"/>
                <a:cs typeface="ＭＳ Ｐゴシック" panose="020B0600070205080204" pitchFamily="50" charset="-128"/>
              </a:rPr>
              <a:t>でお世話になっている平和電気㈱の紹介で</a:t>
            </a:r>
            <a:r>
              <a:rPr lang="ja-JP" altLang="en-US" sz="1800" kern="0" dirty="0">
                <a:solidFill>
                  <a:srgbClr val="000066"/>
                </a:solidFill>
                <a:effectLst/>
                <a:latin typeface="游明朝" panose="02020400000000000000" pitchFamily="18" charset="-128"/>
                <a:ea typeface="ＭＳ 明朝" panose="02020609040205080304" pitchFamily="17" charset="-128"/>
                <a:cs typeface="ＭＳ Ｐゴシック" panose="020B0600070205080204" pitchFamily="50" charset="-128"/>
              </a:rPr>
              <a:t>あかつき印刷㈱</a:t>
            </a:r>
            <a:r>
              <a:rPr lang="en-US" altLang="ja-JP" sz="1800" kern="0" dirty="0">
                <a:solidFill>
                  <a:srgbClr val="000066"/>
                </a:solidFill>
                <a:effectLst/>
                <a:latin typeface="游明朝" panose="02020400000000000000" pitchFamily="18" charset="-128"/>
                <a:ea typeface="ＭＳ 明朝" panose="02020609040205080304" pitchFamily="17" charset="-128"/>
                <a:cs typeface="ＭＳ Ｐゴシック" panose="020B0600070205080204" pitchFamily="50" charset="-128"/>
              </a:rPr>
              <a:t>WEB</a:t>
            </a:r>
            <a:r>
              <a:rPr lang="ja-JP" altLang="en-US" sz="1800" kern="0" dirty="0">
                <a:solidFill>
                  <a:srgbClr val="000066"/>
                </a:solidFill>
                <a:effectLst/>
                <a:latin typeface="游明朝" panose="02020400000000000000" pitchFamily="18" charset="-128"/>
                <a:ea typeface="ＭＳ 明朝" panose="02020609040205080304" pitchFamily="17" charset="-128"/>
                <a:cs typeface="ＭＳ Ｐゴシック" panose="020B0600070205080204" pitchFamily="50" charset="-128"/>
              </a:rPr>
              <a:t>開発部を紹介していただき、新しいワードプレス利用のプロバーダー</a:t>
            </a:r>
            <a:r>
              <a:rPr lang="en-US" altLang="ja-JP" sz="1800" kern="0" dirty="0" err="1">
                <a:solidFill>
                  <a:srgbClr val="000066"/>
                </a:solidFill>
                <a:effectLst/>
                <a:latin typeface="游明朝" panose="02020400000000000000" pitchFamily="18" charset="-128"/>
                <a:ea typeface="ＭＳ 明朝" panose="02020609040205080304" pitchFamily="17" charset="-128"/>
                <a:cs typeface="ＭＳ Ｐゴシック" panose="020B0600070205080204" pitchFamily="50" charset="-128"/>
              </a:rPr>
              <a:t>Xsevaer</a:t>
            </a:r>
            <a:r>
              <a:rPr lang="ja-JP" altLang="en-US" sz="1800" kern="0" dirty="0">
                <a:solidFill>
                  <a:srgbClr val="000066"/>
                </a:solidFill>
                <a:effectLst/>
                <a:latin typeface="游明朝" panose="02020400000000000000" pitchFamily="18" charset="-128"/>
                <a:ea typeface="ＭＳ 明朝" panose="02020609040205080304" pitchFamily="17" charset="-128"/>
                <a:cs typeface="ＭＳ Ｐゴシック" panose="020B0600070205080204" pitchFamily="50" charset="-128"/>
              </a:rPr>
              <a:t>での運用を開始しました。アドレスは以前の（</a:t>
            </a:r>
            <a:r>
              <a:rPr lang="en-US" altLang="ja-JP" sz="1800" kern="0" dirty="0">
                <a:solidFill>
                  <a:srgbClr val="000066"/>
                </a:solidFill>
                <a:effectLst/>
                <a:latin typeface="游明朝" panose="02020400000000000000" pitchFamily="18" charset="-128"/>
                <a:ea typeface="ＭＳ 明朝" panose="02020609040205080304" pitchFamily="17" charset="-128"/>
                <a:cs typeface="ＭＳ Ｐゴシック" panose="020B0600070205080204" pitchFamily="50" charset="-128"/>
              </a:rPr>
              <a:t>@j-fra.or.jp</a:t>
            </a:r>
            <a:r>
              <a:rPr lang="ja-JP" altLang="en-US" sz="1800" kern="0" dirty="0">
                <a:solidFill>
                  <a:srgbClr val="000066"/>
                </a:solidFill>
                <a:effectLst/>
                <a:latin typeface="游明朝" panose="02020400000000000000" pitchFamily="18" charset="-128"/>
                <a:ea typeface="ＭＳ 明朝" panose="02020609040205080304" pitchFamily="17" charset="-128"/>
                <a:cs typeface="ＭＳ Ｐゴシック" panose="020B0600070205080204" pitchFamily="50" charset="-128"/>
              </a:rPr>
              <a:t>）を使用しています。</a:t>
            </a:r>
            <a:endParaRPr lang="en-US" altLang="ja-JP" sz="1800" kern="0" dirty="0">
              <a:solidFill>
                <a:srgbClr val="000066"/>
              </a:solidFill>
              <a:effectLst/>
              <a:latin typeface="游明朝" panose="02020400000000000000" pitchFamily="18" charset="-128"/>
              <a:ea typeface="ＭＳ 明朝" panose="02020609040205080304" pitchFamily="17" charset="-128"/>
              <a:cs typeface="ＭＳ Ｐゴシック" panose="020B0600070205080204" pitchFamily="50" charset="-128"/>
            </a:endParaRPr>
          </a:p>
          <a:p>
            <a:pPr algn="l"/>
            <a:r>
              <a:rPr lang="ja-JP" altLang="en-US" kern="0" dirty="0">
                <a:solidFill>
                  <a:srgbClr val="000066"/>
                </a:solidFill>
                <a:latin typeface="游明朝" panose="02020400000000000000" pitchFamily="18" charset="-128"/>
                <a:ea typeface="ＭＳ 明朝" panose="02020609040205080304" pitchFamily="17" charset="-128"/>
                <a:cs typeface="ＭＳ Ｐゴシック" panose="020B0600070205080204" pitchFamily="50" charset="-128"/>
              </a:rPr>
              <a:t>費用的には、プロバーダーへの支払いとなっており、編集権は協会が有しています。</a:t>
            </a:r>
            <a:endParaRPr lang="en-US" altLang="ja-JP" kern="0" dirty="0">
              <a:solidFill>
                <a:srgbClr val="000066"/>
              </a:solidFill>
              <a:latin typeface="游明朝" panose="02020400000000000000" pitchFamily="18" charset="-128"/>
              <a:ea typeface="ＭＳ 明朝" panose="02020609040205080304" pitchFamily="17" charset="-128"/>
              <a:cs typeface="ＭＳ Ｐゴシック" panose="020B0600070205080204" pitchFamily="50" charset="-128"/>
            </a:endParaRPr>
          </a:p>
          <a:p>
            <a:pPr algn="l"/>
            <a:r>
              <a:rPr lang="ja-JP" altLang="en-US" kern="0" dirty="0">
                <a:solidFill>
                  <a:srgbClr val="000066"/>
                </a:solidFill>
                <a:latin typeface="游明朝" panose="02020400000000000000" pitchFamily="18" charset="-128"/>
                <a:ea typeface="ＭＳ 明朝" panose="02020609040205080304" pitchFamily="17" charset="-128"/>
                <a:cs typeface="ＭＳ Ｐゴシック" panose="020B0600070205080204" pitchFamily="50" charset="-128"/>
              </a:rPr>
              <a:t>現在は、 （</a:t>
            </a:r>
            <a:r>
              <a:rPr lang="en-US" altLang="ja-JP" kern="0" dirty="0">
                <a:solidFill>
                  <a:srgbClr val="000066"/>
                </a:solidFill>
                <a:latin typeface="游明朝" panose="02020400000000000000" pitchFamily="18" charset="-128"/>
                <a:ea typeface="ＭＳ 明朝" panose="02020609040205080304" pitchFamily="17" charset="-128"/>
                <a:cs typeface="ＭＳ Ｐゴシック" panose="020B0600070205080204" pitchFamily="50" charset="-128"/>
              </a:rPr>
              <a:t>@j-fra.com</a:t>
            </a:r>
            <a:r>
              <a:rPr lang="ja-JP" altLang="en-US" kern="0" dirty="0">
                <a:solidFill>
                  <a:srgbClr val="000066"/>
                </a:solidFill>
                <a:latin typeface="游明朝" panose="02020400000000000000" pitchFamily="18" charset="-128"/>
                <a:ea typeface="ＭＳ 明朝" panose="02020609040205080304" pitchFamily="17" charset="-128"/>
                <a:cs typeface="ＭＳ Ｐゴシック" panose="020B0600070205080204" pitchFamily="50" charset="-128"/>
              </a:rPr>
              <a:t>）をメインにして、 （</a:t>
            </a:r>
            <a:r>
              <a:rPr lang="en-US" altLang="ja-JP" kern="0" dirty="0">
                <a:solidFill>
                  <a:srgbClr val="000066"/>
                </a:solidFill>
                <a:latin typeface="游明朝" panose="02020400000000000000" pitchFamily="18" charset="-128"/>
                <a:ea typeface="ＭＳ 明朝" panose="02020609040205080304" pitchFamily="17" charset="-128"/>
                <a:cs typeface="ＭＳ Ｐゴシック" panose="020B0600070205080204" pitchFamily="50" charset="-128"/>
              </a:rPr>
              <a:t>@j-fra.or.jp</a:t>
            </a:r>
            <a:r>
              <a:rPr lang="ja-JP" altLang="en-US" kern="0" dirty="0">
                <a:solidFill>
                  <a:srgbClr val="000066"/>
                </a:solidFill>
                <a:latin typeface="游明朝" panose="02020400000000000000" pitchFamily="18" charset="-128"/>
                <a:ea typeface="ＭＳ 明朝" panose="02020609040205080304" pitchFamily="17" charset="-128"/>
                <a:cs typeface="ＭＳ Ｐゴシック" panose="020B0600070205080204" pitchFamily="50" charset="-128"/>
              </a:rPr>
              <a:t>）をサブにして運用を行っております。</a:t>
            </a:r>
            <a:endParaRPr lang="ja-JP" altLang="en-US" sz="1800" kern="0" dirty="0">
              <a:solidFill>
                <a:srgbClr val="000066"/>
              </a:solidFill>
              <a:effectLst/>
              <a:latin typeface="游明朝" panose="02020400000000000000" pitchFamily="18" charset="-128"/>
              <a:ea typeface="ＭＳ 明朝" panose="02020609040205080304" pitchFamily="17" charset="-128"/>
              <a:cs typeface="ＭＳ Ｐゴシック" panose="020B0600070205080204" pitchFamily="50" charset="-128"/>
            </a:endParaRPr>
          </a:p>
          <a:p>
            <a:pPr algn="l"/>
            <a:r>
              <a:rPr lang="ja-JP" altLang="en-US" b="1" kern="0" dirty="0">
                <a:solidFill>
                  <a:srgbClr val="0000CC"/>
                </a:solidFill>
                <a:latin typeface="游明朝" panose="02020400000000000000" pitchFamily="18" charset="-128"/>
                <a:ea typeface="ＭＳ 明朝" panose="02020609040205080304" pitchFamily="17" charset="-128"/>
                <a:cs typeface="ＭＳ Ｐゴシック" panose="020B0600070205080204" pitchFamily="50" charset="-128"/>
              </a:rPr>
              <a:t>（</a:t>
            </a:r>
            <a:r>
              <a:rPr lang="en-US" altLang="ja-JP" b="1" kern="0" dirty="0">
                <a:solidFill>
                  <a:srgbClr val="0000CC"/>
                </a:solidFill>
                <a:latin typeface="游明朝" panose="02020400000000000000" pitchFamily="18" charset="-128"/>
                <a:ea typeface="ＭＳ 明朝" panose="02020609040205080304" pitchFamily="17" charset="-128"/>
                <a:cs typeface="ＭＳ Ｐゴシック" panose="020B0600070205080204" pitchFamily="50" charset="-128"/>
              </a:rPr>
              <a:t>@j-fra.com</a:t>
            </a:r>
            <a:r>
              <a:rPr lang="ja-JP" altLang="en-US" b="1" kern="0" dirty="0">
                <a:solidFill>
                  <a:srgbClr val="0000CC"/>
                </a:solidFill>
                <a:latin typeface="游明朝" panose="02020400000000000000" pitchFamily="18" charset="-128"/>
                <a:ea typeface="ＭＳ 明朝" panose="02020609040205080304" pitchFamily="17" charset="-128"/>
                <a:cs typeface="ＭＳ Ｐゴシック" panose="020B0600070205080204" pitchFamily="50" charset="-128"/>
              </a:rPr>
              <a:t>）管理　</a:t>
            </a:r>
            <a:r>
              <a:rPr lang="ja-JP" altLang="en-US" sz="1800" b="1" kern="0" dirty="0">
                <a:solidFill>
                  <a:srgbClr val="0000CC"/>
                </a:solidFill>
                <a:effectLst/>
                <a:latin typeface="游明朝" panose="02020400000000000000" pitchFamily="18" charset="-128"/>
                <a:ea typeface="ＭＳ 明朝" panose="02020609040205080304" pitchFamily="17" charset="-128"/>
                <a:cs typeface="ＭＳ Ｐゴシック" panose="020B0600070205080204" pitchFamily="50" charset="-128"/>
              </a:rPr>
              <a:t>インフォプラネッツ合同会社</a:t>
            </a:r>
            <a:r>
              <a:rPr lang="en-US" altLang="ja-JP" sz="1800" b="1" kern="0" dirty="0">
                <a:solidFill>
                  <a:srgbClr val="0000CC"/>
                </a:solidFill>
                <a:effectLst/>
                <a:latin typeface="游明朝" panose="02020400000000000000" pitchFamily="18" charset="-128"/>
                <a:ea typeface="ＭＳ 明朝" panose="02020609040205080304" pitchFamily="17" charset="-128"/>
                <a:cs typeface="ＭＳ Ｐゴシック" panose="020B0600070205080204" pitchFamily="50" charset="-128"/>
              </a:rPr>
              <a:t>DX</a:t>
            </a:r>
            <a:r>
              <a:rPr lang="ja-JP" altLang="en-US" sz="1800" b="1" kern="0" dirty="0">
                <a:solidFill>
                  <a:srgbClr val="0000CC"/>
                </a:solidFill>
                <a:effectLst/>
                <a:latin typeface="游明朝" panose="02020400000000000000" pitchFamily="18" charset="-128"/>
                <a:ea typeface="ＭＳ 明朝" panose="02020609040205080304" pitchFamily="17" charset="-128"/>
                <a:cs typeface="ＭＳ Ｐゴシック" panose="020B0600070205080204" pitchFamily="50" charset="-128"/>
              </a:rPr>
              <a:t>推進事業部　川村哲也</a:t>
            </a:r>
          </a:p>
          <a:p>
            <a:pPr algn="l"/>
            <a:r>
              <a:rPr lang="ja-JP" altLang="en-US" sz="1800" b="1" kern="0" dirty="0">
                <a:solidFill>
                  <a:srgbClr val="0000CC"/>
                </a:solidFill>
                <a:effectLst/>
                <a:latin typeface="游明朝" panose="02020400000000000000" pitchFamily="18" charset="-128"/>
                <a:ea typeface="ＭＳ 明朝" panose="02020609040205080304" pitchFamily="17" charset="-128"/>
                <a:cs typeface="ＭＳ Ｐゴシック" panose="020B0600070205080204" pitchFamily="50" charset="-128"/>
              </a:rPr>
              <a:t>〒</a:t>
            </a:r>
            <a:r>
              <a:rPr lang="en-US" altLang="ja-JP" sz="1800" b="1" kern="0" dirty="0">
                <a:solidFill>
                  <a:srgbClr val="0000CC"/>
                </a:solidFill>
                <a:effectLst/>
                <a:latin typeface="游明朝" panose="02020400000000000000" pitchFamily="18" charset="-128"/>
                <a:ea typeface="ＭＳ 明朝" panose="02020609040205080304" pitchFamily="17" charset="-128"/>
                <a:cs typeface="ＭＳ Ｐゴシック" panose="020B0600070205080204" pitchFamily="50" charset="-128"/>
              </a:rPr>
              <a:t>982-0003</a:t>
            </a:r>
            <a:r>
              <a:rPr lang="ja-JP" altLang="en-US" sz="1800" b="1" kern="0" dirty="0">
                <a:solidFill>
                  <a:srgbClr val="0000CC"/>
                </a:solidFill>
                <a:effectLst/>
                <a:latin typeface="游明朝" panose="02020400000000000000" pitchFamily="18" charset="-128"/>
                <a:ea typeface="ＭＳ 明朝" panose="02020609040205080304" pitchFamily="17" charset="-128"/>
                <a:cs typeface="ＭＳ Ｐゴシック" panose="020B0600070205080204" pitchFamily="50" charset="-128"/>
              </a:rPr>
              <a:t>　宮城県仙台市太白区郡山</a:t>
            </a:r>
            <a:r>
              <a:rPr lang="en-US" altLang="ja-JP" sz="1800" b="1" kern="0" dirty="0">
                <a:solidFill>
                  <a:srgbClr val="0000CC"/>
                </a:solidFill>
                <a:effectLst/>
                <a:latin typeface="游明朝" panose="02020400000000000000" pitchFamily="18" charset="-128"/>
                <a:ea typeface="ＭＳ 明朝" panose="02020609040205080304" pitchFamily="17" charset="-128"/>
                <a:cs typeface="ＭＳ Ｐゴシック" panose="020B0600070205080204" pitchFamily="50" charset="-128"/>
              </a:rPr>
              <a:t>8-3-58</a:t>
            </a:r>
          </a:p>
          <a:p>
            <a:pPr algn="l"/>
            <a:r>
              <a:rPr lang="en-US" altLang="ja-JP" sz="1800" b="1" kern="0" dirty="0">
                <a:solidFill>
                  <a:srgbClr val="0000CC"/>
                </a:solidFill>
                <a:effectLst/>
                <a:latin typeface="游明朝" panose="02020400000000000000" pitchFamily="18" charset="-128"/>
                <a:ea typeface="ＭＳ 明朝" panose="02020609040205080304" pitchFamily="17" charset="-128"/>
                <a:cs typeface="ＭＳ Ｐゴシック" panose="020B0600070205080204" pitchFamily="50" charset="-128"/>
              </a:rPr>
              <a:t>TEL:050-5539-3826 admin@info-planets.com</a:t>
            </a:r>
          </a:p>
          <a:p>
            <a:pPr algn="l"/>
            <a:r>
              <a:rPr lang="ja-JP" altLang="en-US" sz="1800" b="1" kern="0" dirty="0">
                <a:solidFill>
                  <a:srgbClr val="0000CC"/>
                </a:solidFill>
                <a:effectLst/>
                <a:latin typeface="游明朝" panose="02020400000000000000" pitchFamily="18" charset="-128"/>
                <a:ea typeface="ＭＳ 明朝" panose="02020609040205080304" pitchFamily="17" charset="-128"/>
                <a:cs typeface="ＭＳ Ｐゴシック" panose="020B0600070205080204" pitchFamily="50" charset="-128"/>
              </a:rPr>
              <a:t>初期設定および初期のメンテナンス　２０８，４５０円。今後は月額１，０００円。</a:t>
            </a:r>
            <a:endParaRPr lang="en-US" altLang="ja-JP" sz="1800" b="1" kern="0" dirty="0">
              <a:solidFill>
                <a:srgbClr val="0000CC"/>
              </a:solidFill>
              <a:effectLst/>
              <a:latin typeface="游明朝" panose="02020400000000000000" pitchFamily="18" charset="-128"/>
              <a:ea typeface="ＭＳ 明朝" panose="02020609040205080304" pitchFamily="17" charset="-128"/>
              <a:cs typeface="ＭＳ Ｐゴシック" panose="020B0600070205080204" pitchFamily="50" charset="-128"/>
            </a:endParaRPr>
          </a:p>
          <a:p>
            <a:pPr algn="l"/>
            <a:r>
              <a:rPr lang="ja-JP" altLang="en-US" b="1" kern="0" dirty="0">
                <a:solidFill>
                  <a:srgbClr val="0000CC"/>
                </a:solidFill>
                <a:latin typeface="游明朝" panose="02020400000000000000" pitchFamily="18" charset="-128"/>
                <a:ea typeface="ＭＳ 明朝" panose="02020609040205080304" pitchFamily="17" charset="-128"/>
                <a:cs typeface="ＭＳ Ｐゴシック" panose="020B0600070205080204" pitchFamily="50" charset="-128"/>
              </a:rPr>
              <a:t>（</a:t>
            </a:r>
            <a:r>
              <a:rPr lang="en-US" altLang="ja-JP" b="1" kern="0" dirty="0">
                <a:solidFill>
                  <a:srgbClr val="0000CC"/>
                </a:solidFill>
                <a:latin typeface="游明朝" panose="02020400000000000000" pitchFamily="18" charset="-128"/>
                <a:ea typeface="ＭＳ 明朝" panose="02020609040205080304" pitchFamily="17" charset="-128"/>
                <a:cs typeface="ＭＳ Ｐゴシック" panose="020B0600070205080204" pitchFamily="50" charset="-128"/>
              </a:rPr>
              <a:t>@j-fra.or.jp</a:t>
            </a:r>
            <a:r>
              <a:rPr lang="ja-JP" altLang="en-US" b="1" kern="0" dirty="0">
                <a:solidFill>
                  <a:srgbClr val="0000CC"/>
                </a:solidFill>
                <a:latin typeface="游明朝" panose="02020400000000000000" pitchFamily="18" charset="-128"/>
                <a:ea typeface="ＭＳ 明朝" panose="02020609040205080304" pitchFamily="17" charset="-128"/>
                <a:cs typeface="ＭＳ Ｐゴシック" panose="020B0600070205080204" pitchFamily="50" charset="-128"/>
              </a:rPr>
              <a:t>）</a:t>
            </a:r>
            <a:r>
              <a:rPr lang="ja-JP" altLang="en-US" sz="1800" b="1" kern="0" dirty="0">
                <a:solidFill>
                  <a:srgbClr val="0000CC"/>
                </a:solidFill>
                <a:effectLst/>
                <a:latin typeface="游明朝" panose="02020400000000000000" pitchFamily="18" charset="-128"/>
                <a:ea typeface="ＭＳ 明朝" panose="02020609040205080304" pitchFamily="17" charset="-128"/>
                <a:cs typeface="ＭＳ Ｐゴシック" panose="020B0600070205080204" pitchFamily="50" charset="-128"/>
              </a:rPr>
              <a:t>導入に際しては、</a:t>
            </a:r>
            <a:endParaRPr lang="en-US" altLang="ja-JP" sz="1800" b="1" kern="0" dirty="0">
              <a:solidFill>
                <a:srgbClr val="0000CC"/>
              </a:solidFill>
              <a:effectLst/>
              <a:latin typeface="游明朝" panose="02020400000000000000" pitchFamily="18" charset="-128"/>
              <a:ea typeface="ＭＳ 明朝" panose="02020609040205080304" pitchFamily="17" charset="-128"/>
              <a:cs typeface="ＭＳ Ｐゴシック" panose="020B0600070205080204" pitchFamily="50" charset="-128"/>
            </a:endParaRPr>
          </a:p>
          <a:p>
            <a:pPr algn="l"/>
            <a:r>
              <a:rPr lang="ja-JP" altLang="en-US" b="1" kern="0" dirty="0">
                <a:solidFill>
                  <a:srgbClr val="0000CC"/>
                </a:solidFill>
                <a:latin typeface="游明朝" panose="02020400000000000000" pitchFamily="18" charset="-128"/>
                <a:ea typeface="ＭＳ 明朝" panose="02020609040205080304" pitchFamily="17" charset="-128"/>
                <a:cs typeface="ＭＳ Ｐゴシック" panose="020B0600070205080204" pitchFamily="50" charset="-128"/>
              </a:rPr>
              <a:t>〒</a:t>
            </a:r>
            <a:r>
              <a:rPr lang="en-US" altLang="ja-JP" b="1" kern="0" dirty="0">
                <a:solidFill>
                  <a:srgbClr val="0000CC"/>
                </a:solidFill>
                <a:latin typeface="游明朝" panose="02020400000000000000" pitchFamily="18" charset="-128"/>
                <a:ea typeface="ＭＳ 明朝" panose="02020609040205080304" pitchFamily="17" charset="-128"/>
                <a:cs typeface="ＭＳ Ｐゴシック" panose="020B0600070205080204" pitchFamily="50" charset="-128"/>
              </a:rPr>
              <a:t>151-0051</a:t>
            </a:r>
            <a:r>
              <a:rPr lang="ja-JP" altLang="en-US" b="1" kern="0" dirty="0">
                <a:solidFill>
                  <a:srgbClr val="0000CC"/>
                </a:solidFill>
                <a:latin typeface="游明朝" panose="02020400000000000000" pitchFamily="18" charset="-128"/>
                <a:ea typeface="ＭＳ 明朝" panose="02020609040205080304" pitchFamily="17" charset="-128"/>
                <a:cs typeface="ＭＳ Ｐゴシック" panose="020B0600070205080204" pitchFamily="50" charset="-128"/>
              </a:rPr>
              <a:t>　東京都渋谷区千駄ヶ谷</a:t>
            </a:r>
            <a:r>
              <a:rPr lang="en-US" altLang="ja-JP" b="1" kern="0" dirty="0">
                <a:solidFill>
                  <a:srgbClr val="0000CC"/>
                </a:solidFill>
                <a:latin typeface="游明朝" panose="02020400000000000000" pitchFamily="18" charset="-128"/>
                <a:ea typeface="ＭＳ 明朝" panose="02020609040205080304" pitchFamily="17" charset="-128"/>
                <a:cs typeface="ＭＳ Ｐゴシック" panose="020B0600070205080204" pitchFamily="50" charset="-128"/>
              </a:rPr>
              <a:t>5-18-21</a:t>
            </a:r>
            <a:r>
              <a:rPr lang="ja-JP" altLang="en-US" b="1" kern="0" dirty="0">
                <a:solidFill>
                  <a:srgbClr val="0000CC"/>
                </a:solidFill>
                <a:latin typeface="游明朝" panose="02020400000000000000" pitchFamily="18" charset="-128"/>
                <a:ea typeface="ＭＳ 明朝" panose="02020609040205080304" pitchFamily="17" charset="-128"/>
                <a:cs typeface="ＭＳ Ｐゴシック" panose="020B0600070205080204" pitchFamily="50" charset="-128"/>
              </a:rPr>
              <a:t>　</a:t>
            </a:r>
            <a:r>
              <a:rPr lang="en-US" altLang="ja-JP" b="1" kern="0" dirty="0">
                <a:solidFill>
                  <a:srgbClr val="0000CC"/>
                </a:solidFill>
                <a:latin typeface="游明朝" panose="02020400000000000000" pitchFamily="18" charset="-128"/>
                <a:ea typeface="ＭＳ 明朝" panose="02020609040205080304" pitchFamily="17" charset="-128"/>
                <a:cs typeface="ＭＳ Ｐゴシック" panose="020B0600070205080204" pitchFamily="50" charset="-128"/>
              </a:rPr>
              <a:t>AS</a:t>
            </a:r>
            <a:r>
              <a:rPr lang="ja-JP" altLang="en-US" b="1" kern="0" dirty="0">
                <a:solidFill>
                  <a:srgbClr val="0000CC"/>
                </a:solidFill>
                <a:latin typeface="游明朝" panose="02020400000000000000" pitchFamily="18" charset="-128"/>
                <a:ea typeface="ＭＳ 明朝" panose="02020609040205080304" pitchFamily="17" charset="-128"/>
                <a:cs typeface="ＭＳ Ｐゴシック" panose="020B0600070205080204" pitchFamily="50" charset="-128"/>
              </a:rPr>
              <a:t>ビル</a:t>
            </a:r>
            <a:endParaRPr lang="en-US" altLang="ja-JP" b="1" kern="0" dirty="0">
              <a:solidFill>
                <a:srgbClr val="0000CC"/>
              </a:solidFill>
              <a:latin typeface="游明朝" panose="02020400000000000000" pitchFamily="18" charset="-128"/>
              <a:ea typeface="ＭＳ 明朝" panose="02020609040205080304" pitchFamily="17" charset="-128"/>
              <a:cs typeface="ＭＳ Ｐゴシック" panose="020B0600070205080204" pitchFamily="50" charset="-128"/>
            </a:endParaRPr>
          </a:p>
          <a:p>
            <a:pPr algn="l"/>
            <a:r>
              <a:rPr lang="en-US" altLang="ja-JP" sz="1800" b="1" kern="0" dirty="0">
                <a:solidFill>
                  <a:srgbClr val="0563C1"/>
                </a:solidFill>
                <a:effectLst/>
                <a:latin typeface="游明朝" panose="02020400000000000000" pitchFamily="18" charset="-128"/>
                <a:ea typeface="ＭＳ 明朝" panose="02020609040205080304" pitchFamily="17" charset="-128"/>
                <a:cs typeface="ＭＳ Ｐゴシック" panose="020B0600070205080204" pitchFamily="50" charset="-128"/>
              </a:rPr>
              <a:t>TEL:</a:t>
            </a:r>
            <a:r>
              <a:rPr lang="en-US" altLang="ja-JP" b="1" kern="0" dirty="0">
                <a:solidFill>
                  <a:srgbClr val="0000CC"/>
                </a:solidFill>
                <a:latin typeface="游明朝" panose="02020400000000000000" pitchFamily="18" charset="-128"/>
                <a:ea typeface="ＭＳ 明朝" panose="02020609040205080304" pitchFamily="17" charset="-128"/>
                <a:cs typeface="ＭＳ Ｐゴシック" panose="020B0600070205080204" pitchFamily="50" charset="-128"/>
              </a:rPr>
              <a:t>03-3497-0032</a:t>
            </a:r>
            <a:r>
              <a:rPr lang="ja-JP" altLang="en-US" b="1" kern="0" dirty="0">
                <a:solidFill>
                  <a:srgbClr val="0000CC"/>
                </a:solidFill>
                <a:latin typeface="游明朝" panose="02020400000000000000" pitchFamily="18" charset="-128"/>
                <a:ea typeface="ＭＳ 明朝" panose="02020609040205080304" pitchFamily="17" charset="-128"/>
                <a:cs typeface="ＭＳ Ｐゴシック" panose="020B0600070205080204" pitchFamily="50" charset="-128"/>
              </a:rPr>
              <a:t> </a:t>
            </a:r>
            <a:r>
              <a:rPr lang="en-US" altLang="ja-JP" b="1" kern="0" dirty="0">
                <a:solidFill>
                  <a:srgbClr val="0000CC"/>
                </a:solidFill>
                <a:latin typeface="游明朝" panose="02020400000000000000" pitchFamily="18" charset="-128"/>
                <a:ea typeface="ＭＳ 明朝" panose="02020609040205080304" pitchFamily="17" charset="-128"/>
                <a:cs typeface="ＭＳ Ｐゴシック" panose="020B0600070205080204" pitchFamily="50" charset="-128"/>
              </a:rPr>
              <a:t>peace@aik.co.jp</a:t>
            </a:r>
            <a:r>
              <a:rPr lang="ja-JP" altLang="en-US" b="1" kern="0" dirty="0">
                <a:solidFill>
                  <a:srgbClr val="0000CC"/>
                </a:solidFill>
                <a:latin typeface="游明朝" panose="02020400000000000000" pitchFamily="18" charset="-128"/>
                <a:ea typeface="ＭＳ 明朝" panose="02020609040205080304" pitchFamily="17" charset="-128"/>
                <a:cs typeface="ＭＳ Ｐゴシック" panose="020B0600070205080204" pitchFamily="50" charset="-128"/>
              </a:rPr>
              <a:t>  </a:t>
            </a:r>
            <a:r>
              <a:rPr lang="en-US" altLang="ja-JP" b="1" kern="0" dirty="0">
                <a:solidFill>
                  <a:srgbClr val="0000CC"/>
                </a:solidFill>
                <a:latin typeface="游明朝" panose="02020400000000000000" pitchFamily="18" charset="-128"/>
                <a:ea typeface="ＭＳ 明朝" panose="02020609040205080304" pitchFamily="17" charset="-128"/>
                <a:cs typeface="ＭＳ Ｐゴシック" panose="020B0600070205080204" pitchFamily="50" charset="-128"/>
                <a:hlinkClick r:id="rId2"/>
              </a:rPr>
              <a:t>https://www.aik.co.jp/</a:t>
            </a:r>
            <a:endParaRPr lang="en-US" altLang="ja-JP" b="1" kern="0" dirty="0">
              <a:solidFill>
                <a:srgbClr val="0000CC"/>
              </a:solidFill>
              <a:latin typeface="游明朝" panose="02020400000000000000" pitchFamily="18" charset="-128"/>
              <a:ea typeface="ＭＳ 明朝" panose="02020609040205080304" pitchFamily="17" charset="-128"/>
              <a:cs typeface="ＭＳ Ｐゴシック" panose="020B0600070205080204" pitchFamily="50" charset="-128"/>
            </a:endParaRPr>
          </a:p>
          <a:p>
            <a:pPr algn="l"/>
            <a:r>
              <a:rPr lang="ja-JP" altLang="en-US" b="1" kern="0" dirty="0">
                <a:solidFill>
                  <a:srgbClr val="0000CC"/>
                </a:solidFill>
                <a:latin typeface="游明朝" panose="02020400000000000000" pitchFamily="18" charset="-128"/>
                <a:ea typeface="ＭＳ 明朝" panose="02020609040205080304" pitchFamily="17" charset="-128"/>
                <a:cs typeface="ＭＳ Ｐゴシック" panose="020B0600070205080204" pitchFamily="50" charset="-128"/>
              </a:rPr>
              <a:t>初期費用：ドメイン移管　</a:t>
            </a:r>
            <a:r>
              <a:rPr lang="en-US" altLang="ja-JP" b="1" kern="0" dirty="0">
                <a:solidFill>
                  <a:srgbClr val="0000CC"/>
                </a:solidFill>
                <a:latin typeface="游明朝" panose="02020400000000000000" pitchFamily="18" charset="-128"/>
                <a:ea typeface="ＭＳ 明朝" panose="02020609040205080304" pitchFamily="17" charset="-128"/>
                <a:cs typeface="ＭＳ Ｐゴシック" panose="020B0600070205080204" pitchFamily="50" charset="-128"/>
              </a:rPr>
              <a:t>4,136</a:t>
            </a:r>
            <a:r>
              <a:rPr lang="ja-JP" altLang="en-US" b="1" kern="0" dirty="0">
                <a:solidFill>
                  <a:srgbClr val="0000CC"/>
                </a:solidFill>
                <a:latin typeface="游明朝" panose="02020400000000000000" pitchFamily="18" charset="-128"/>
                <a:ea typeface="ＭＳ 明朝" panose="02020609040205080304" pitchFamily="17" charset="-128"/>
                <a:cs typeface="ＭＳ Ｐゴシック" panose="020B0600070205080204" pitchFamily="50" charset="-128"/>
              </a:rPr>
              <a:t>円（エックスサーバー）</a:t>
            </a:r>
            <a:endParaRPr lang="en-US" altLang="ja-JP" b="1" kern="0" dirty="0">
              <a:solidFill>
                <a:srgbClr val="0000CC"/>
              </a:solidFill>
              <a:latin typeface="游明朝" panose="02020400000000000000" pitchFamily="18" charset="-128"/>
              <a:ea typeface="ＭＳ 明朝" panose="02020609040205080304" pitchFamily="17" charset="-128"/>
              <a:cs typeface="ＭＳ Ｐゴシック" panose="020B0600070205080204" pitchFamily="50" charset="-128"/>
            </a:endParaRPr>
          </a:p>
          <a:p>
            <a:pPr algn="l"/>
            <a:r>
              <a:rPr lang="ja-JP" altLang="en-US" sz="1800" b="1" kern="0" dirty="0">
                <a:solidFill>
                  <a:srgbClr val="0000CC"/>
                </a:solidFill>
                <a:effectLst/>
                <a:latin typeface="游明朝" panose="02020400000000000000" pitchFamily="18" charset="-128"/>
                <a:ea typeface="ＭＳ 明朝" panose="02020609040205080304" pitchFamily="17" charset="-128"/>
                <a:cs typeface="ＭＳ Ｐゴシック" panose="020B0600070205080204" pitchFamily="50" charset="-128"/>
              </a:rPr>
              <a:t>年間利用料金：プレミアムプラン　</a:t>
            </a:r>
            <a:r>
              <a:rPr lang="en-US" altLang="ja-JP" sz="1800" b="1" kern="0" dirty="0">
                <a:solidFill>
                  <a:srgbClr val="0000CC"/>
                </a:solidFill>
                <a:effectLst/>
                <a:latin typeface="游明朝" panose="02020400000000000000" pitchFamily="18" charset="-128"/>
                <a:ea typeface="ＭＳ 明朝" panose="02020609040205080304" pitchFamily="17" charset="-128"/>
                <a:cs typeface="ＭＳ Ｐゴシック" panose="020B0600070205080204" pitchFamily="50" charset="-128"/>
              </a:rPr>
              <a:t>12</a:t>
            </a:r>
            <a:r>
              <a:rPr lang="ja-JP" altLang="en-US" sz="1800" b="1" kern="0" dirty="0">
                <a:solidFill>
                  <a:srgbClr val="0000CC"/>
                </a:solidFill>
                <a:effectLst/>
                <a:latin typeface="游明朝" panose="02020400000000000000" pitchFamily="18" charset="-128"/>
                <a:ea typeface="ＭＳ 明朝" panose="02020609040205080304" pitchFamily="17" charset="-128"/>
                <a:cs typeface="ＭＳ Ｐゴシック" panose="020B0600070205080204" pitchFamily="50" charset="-128"/>
              </a:rPr>
              <a:t>か月契約</a:t>
            </a:r>
            <a:r>
              <a:rPr lang="en-US" altLang="ja-JP" sz="1800" b="1" kern="0" dirty="0">
                <a:solidFill>
                  <a:srgbClr val="0000CC"/>
                </a:solidFill>
                <a:effectLst/>
                <a:latin typeface="游明朝" panose="02020400000000000000" pitchFamily="18" charset="-128"/>
                <a:ea typeface="ＭＳ 明朝" panose="02020609040205080304" pitchFamily="17" charset="-128"/>
                <a:cs typeface="ＭＳ Ｐゴシック" panose="020B0600070205080204" pitchFamily="50" charset="-128"/>
              </a:rPr>
              <a:t>…26,400</a:t>
            </a:r>
            <a:r>
              <a:rPr lang="ja-JP" altLang="en-US" sz="1800" b="1" kern="0" dirty="0">
                <a:solidFill>
                  <a:srgbClr val="0000CC"/>
                </a:solidFill>
                <a:effectLst/>
                <a:latin typeface="游明朝" panose="02020400000000000000" pitchFamily="18" charset="-128"/>
                <a:ea typeface="ＭＳ 明朝" panose="02020609040205080304" pitchFamily="17" charset="-128"/>
                <a:cs typeface="ＭＳ Ｐゴシック" panose="020B0600070205080204" pitchFamily="50" charset="-128"/>
              </a:rPr>
              <a:t>円　合計</a:t>
            </a:r>
            <a:r>
              <a:rPr lang="en-US" altLang="ja-JP" sz="1800" b="1" kern="0" dirty="0">
                <a:solidFill>
                  <a:srgbClr val="0000CC"/>
                </a:solidFill>
                <a:effectLst/>
                <a:latin typeface="游明朝" panose="02020400000000000000" pitchFamily="18" charset="-128"/>
                <a:ea typeface="ＭＳ 明朝" panose="02020609040205080304" pitchFamily="17" charset="-128"/>
                <a:cs typeface="ＭＳ Ｐゴシック" panose="020B0600070205080204" pitchFamily="50" charset="-128"/>
              </a:rPr>
              <a:t>…30,536</a:t>
            </a:r>
            <a:r>
              <a:rPr lang="ja-JP" altLang="en-US" sz="1800" b="1" kern="0" dirty="0">
                <a:solidFill>
                  <a:srgbClr val="0000CC"/>
                </a:solidFill>
                <a:effectLst/>
                <a:latin typeface="游明朝" panose="02020400000000000000" pitchFamily="18" charset="-128"/>
                <a:ea typeface="ＭＳ 明朝" panose="02020609040205080304" pitchFamily="17" charset="-128"/>
                <a:cs typeface="ＭＳ Ｐゴシック" panose="020B0600070205080204" pitchFamily="50" charset="-128"/>
              </a:rPr>
              <a:t>円</a:t>
            </a:r>
            <a:endParaRPr lang="en-US" altLang="ja-JP" sz="1800" b="1" kern="0" dirty="0">
              <a:solidFill>
                <a:srgbClr val="0000CC"/>
              </a:solidFill>
              <a:effectLst/>
              <a:latin typeface="游明朝" panose="02020400000000000000" pitchFamily="18" charset="-128"/>
              <a:ea typeface="ＭＳ 明朝" panose="02020609040205080304" pitchFamily="17" charset="-128"/>
              <a:cs typeface="ＭＳ Ｐゴシック" panose="020B0600070205080204" pitchFamily="50" charset="-128"/>
            </a:endParaRPr>
          </a:p>
        </p:txBody>
      </p:sp>
      <p:sp>
        <p:nvSpPr>
          <p:cNvPr id="2" name="スライド番号プレースホルダー 1">
            <a:extLst>
              <a:ext uri="{FF2B5EF4-FFF2-40B4-BE49-F238E27FC236}">
                <a16:creationId xmlns:a16="http://schemas.microsoft.com/office/drawing/2014/main" id="{FE76C900-96DD-D9CD-5129-D58AE1A29C60}"/>
              </a:ext>
            </a:extLst>
          </p:cNvPr>
          <p:cNvSpPr>
            <a:spLocks noGrp="1"/>
          </p:cNvSpPr>
          <p:nvPr>
            <p:ph type="sldNum" sz="quarter" idx="12"/>
          </p:nvPr>
        </p:nvSpPr>
        <p:spPr>
          <a:xfrm>
            <a:off x="6973516" y="6413826"/>
            <a:ext cx="2057400" cy="365125"/>
          </a:xfrm>
        </p:spPr>
        <p:txBody>
          <a:bodyPr/>
          <a:lstStyle/>
          <a:p>
            <a:fld id="{34E1D86B-E9BD-4CB3-A90A-360085928B4F}" type="slidenum">
              <a:rPr kumimoji="1" lang="ja-JP" altLang="en-US" sz="1800" smtClean="0">
                <a:latin typeface="HG創英角ｺﾞｼｯｸUB" panose="020B0909000000000000" pitchFamily="49" charset="-128"/>
                <a:ea typeface="HG創英角ｺﾞｼｯｸUB" panose="020B0909000000000000" pitchFamily="49" charset="-128"/>
              </a:rPr>
              <a:t>28</a:t>
            </a:fld>
            <a:endParaRPr kumimoji="1" lang="ja-JP" altLang="en-US" sz="1800" dirty="0">
              <a:latin typeface="HG創英角ｺﾞｼｯｸUB" panose="020B0909000000000000" pitchFamily="49" charset="-128"/>
              <a:ea typeface="HG創英角ｺﾞｼｯｸUB" panose="020B0909000000000000" pitchFamily="49" charset="-128"/>
            </a:endParaRPr>
          </a:p>
        </p:txBody>
      </p:sp>
      <p:sp>
        <p:nvSpPr>
          <p:cNvPr id="4" name="テキスト ボックス 3">
            <a:extLst>
              <a:ext uri="{FF2B5EF4-FFF2-40B4-BE49-F238E27FC236}">
                <a16:creationId xmlns:a16="http://schemas.microsoft.com/office/drawing/2014/main" id="{CBDA27BD-81EA-F20A-34C2-41A62914BDE9}"/>
              </a:ext>
            </a:extLst>
          </p:cNvPr>
          <p:cNvSpPr txBox="1"/>
          <p:nvPr/>
        </p:nvSpPr>
        <p:spPr>
          <a:xfrm>
            <a:off x="0" y="1"/>
            <a:ext cx="9144000" cy="523220"/>
          </a:xfrm>
          <a:prstGeom prst="rect">
            <a:avLst/>
          </a:prstGeom>
          <a:solidFill>
            <a:srgbClr val="CCFFFF"/>
          </a:solidFill>
          <a:ln w="38100">
            <a:solidFill>
              <a:srgbClr val="0000CC"/>
            </a:solidFill>
          </a:ln>
        </p:spPr>
        <p:txBody>
          <a:bodyPr wrap="square" rtlCol="0">
            <a:spAutoFit/>
          </a:bodyPr>
          <a:lstStyle/>
          <a:p>
            <a:r>
              <a:rPr lang="ja-JP" altLang="en-US" sz="2800" dirty="0" bmk="_Hlk138490574">
                <a:solidFill>
                  <a:srgbClr val="C00000"/>
                </a:solidFill>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ホームページの運用について（現状確認）</a:t>
            </a:r>
            <a:endParaRPr kumimoji="0" lang="ja-JP" altLang="ja-JP" sz="2400" b="0" i="0" u="none" strike="noStrike" cap="none" normalizeH="0" baseline="0" dirty="0">
              <a:ln>
                <a:noFill/>
              </a:ln>
              <a:solidFill>
                <a:srgbClr val="C00000"/>
              </a:solidFill>
              <a:effectLst/>
            </a:endParaRPr>
          </a:p>
        </p:txBody>
      </p:sp>
    </p:spTree>
    <p:extLst>
      <p:ext uri="{BB962C8B-B14F-4D97-AF65-F5344CB8AC3E}">
        <p14:creationId xmlns:p14="http://schemas.microsoft.com/office/powerpoint/2010/main" val="8659977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オブジェクト 1">
            <a:extLst>
              <a:ext uri="{FF2B5EF4-FFF2-40B4-BE49-F238E27FC236}">
                <a16:creationId xmlns:a16="http://schemas.microsoft.com/office/drawing/2014/main" id="{4E1223EB-5B2E-BF01-98C5-B9B35BE490F3}"/>
              </a:ext>
            </a:extLst>
          </p:cNvPr>
          <p:cNvGraphicFramePr>
            <a:graphicFrameLocks noChangeAspect="1"/>
          </p:cNvGraphicFramePr>
          <p:nvPr>
            <p:extLst>
              <p:ext uri="{D42A27DB-BD31-4B8C-83A1-F6EECF244321}">
                <p14:modId xmlns:p14="http://schemas.microsoft.com/office/powerpoint/2010/main" val="254396927"/>
              </p:ext>
            </p:extLst>
          </p:nvPr>
        </p:nvGraphicFramePr>
        <p:xfrm>
          <a:off x="0" y="1625675"/>
          <a:ext cx="4572000" cy="2427685"/>
        </p:xfrm>
        <a:graphic>
          <a:graphicData uri="http://schemas.openxmlformats.org/presentationml/2006/ole">
            <mc:AlternateContent xmlns:mc="http://schemas.openxmlformats.org/markup-compatibility/2006">
              <mc:Choice xmlns:v="urn:schemas-microsoft-com:vml" Requires="v">
                <p:oleObj r:id="rId2" imgW="23618880" imgH="12571200" progId="">
                  <p:embed/>
                </p:oleObj>
              </mc:Choice>
              <mc:Fallback>
                <p:oleObj r:id="rId2" imgW="23618880" imgH="12571200" progId="">
                  <p:embed/>
                  <p:pic>
                    <p:nvPicPr>
                      <p:cNvPr id="2" name="オブジェクト 1">
                        <a:extLst>
                          <a:ext uri="{FF2B5EF4-FFF2-40B4-BE49-F238E27FC236}">
                            <a16:creationId xmlns:a16="http://schemas.microsoft.com/office/drawing/2014/main" id="{4E1223EB-5B2E-BF01-98C5-B9B35BE490F3}"/>
                          </a:ext>
                        </a:extLst>
                      </p:cNvPr>
                      <p:cNvPicPr/>
                      <p:nvPr/>
                    </p:nvPicPr>
                    <p:blipFill>
                      <a:blip r:embed="rId3"/>
                      <a:stretch>
                        <a:fillRect/>
                      </a:stretch>
                    </p:blipFill>
                    <p:spPr>
                      <a:xfrm>
                        <a:off x="0" y="1625675"/>
                        <a:ext cx="4572000" cy="2427685"/>
                      </a:xfrm>
                      <a:prstGeom prst="rect">
                        <a:avLst/>
                      </a:prstGeom>
                    </p:spPr>
                  </p:pic>
                </p:oleObj>
              </mc:Fallback>
            </mc:AlternateContent>
          </a:graphicData>
        </a:graphic>
      </p:graphicFrame>
      <p:sp>
        <p:nvSpPr>
          <p:cNvPr id="4" name="テキスト ボックス 3">
            <a:extLst>
              <a:ext uri="{FF2B5EF4-FFF2-40B4-BE49-F238E27FC236}">
                <a16:creationId xmlns:a16="http://schemas.microsoft.com/office/drawing/2014/main" id="{413734AB-571F-F997-84B4-4DAA69701DDD}"/>
              </a:ext>
            </a:extLst>
          </p:cNvPr>
          <p:cNvSpPr txBox="1"/>
          <p:nvPr/>
        </p:nvSpPr>
        <p:spPr>
          <a:xfrm>
            <a:off x="0" y="4272677"/>
            <a:ext cx="9144000" cy="2308324"/>
          </a:xfrm>
          <a:prstGeom prst="rect">
            <a:avLst/>
          </a:prstGeom>
          <a:noFill/>
        </p:spPr>
        <p:txBody>
          <a:bodyPr wrap="square">
            <a:spAutoFit/>
          </a:bodyPr>
          <a:lstStyle/>
          <a:p>
            <a:r>
              <a:rPr lang="en-US" altLang="ja-JP" b="1" dirty="0">
                <a:effectLst/>
              </a:rPr>
              <a:t>【</a:t>
            </a:r>
            <a:r>
              <a:rPr lang="ja-JP" altLang="en-US" b="1" dirty="0">
                <a:effectLst/>
              </a:rPr>
              <a:t>総合目次</a:t>
            </a:r>
            <a:r>
              <a:rPr lang="en-US" altLang="ja-JP" b="1" dirty="0">
                <a:effectLst/>
              </a:rPr>
              <a:t>】【</a:t>
            </a:r>
            <a:r>
              <a:rPr lang="ja-JP" altLang="en-US" b="1" dirty="0">
                <a:effectLst/>
              </a:rPr>
              <a:t>最新情報</a:t>
            </a:r>
            <a:r>
              <a:rPr lang="en-US" altLang="ja-JP" b="1" dirty="0">
                <a:effectLst/>
              </a:rPr>
              <a:t>】</a:t>
            </a:r>
          </a:p>
          <a:p>
            <a:r>
              <a:rPr lang="ja-JP" altLang="en-US" b="1" dirty="0">
                <a:effectLst/>
              </a:rPr>
              <a:t>ようこそ、ホームページ（ </a:t>
            </a:r>
            <a:r>
              <a:rPr lang="en-US" altLang="ja-JP" b="1" dirty="0">
                <a:solidFill>
                  <a:srgbClr val="0563C1"/>
                </a:solidFill>
                <a:effectLst/>
                <a:hlinkClick r:id="rId4">
                  <a:extLst>
                    <a:ext uri="{A12FA001-AC4F-418D-AE19-62706E023703}">
                      <ahyp:hlinkClr xmlns:ahyp="http://schemas.microsoft.com/office/drawing/2018/hyperlinkcolor" val="tx"/>
                    </a:ext>
                  </a:extLst>
                </a:hlinkClick>
              </a:rPr>
              <a:t>http</a:t>
            </a:r>
            <a:r>
              <a:rPr lang="en-US" altLang="ja-JP" b="1" dirty="0">
                <a:solidFill>
                  <a:srgbClr val="FF0000"/>
                </a:solidFill>
                <a:effectLst/>
                <a:hlinkClick r:id="rId4">
                  <a:extLst>
                    <a:ext uri="{A12FA001-AC4F-418D-AE19-62706E023703}">
                      <ahyp:hlinkClr xmlns:ahyp="http://schemas.microsoft.com/office/drawing/2018/hyperlinkcolor" val="tx"/>
                    </a:ext>
                  </a:extLst>
                </a:hlinkClick>
              </a:rPr>
              <a:t>s</a:t>
            </a:r>
            <a:r>
              <a:rPr lang="en-US" altLang="ja-JP" b="1" dirty="0">
                <a:solidFill>
                  <a:srgbClr val="0563C1"/>
                </a:solidFill>
                <a:effectLst/>
                <a:hlinkClick r:id="rId4">
                  <a:extLst>
                    <a:ext uri="{A12FA001-AC4F-418D-AE19-62706E023703}">
                      <ahyp:hlinkClr xmlns:ahyp="http://schemas.microsoft.com/office/drawing/2018/hyperlinkcolor" val="tx"/>
                    </a:ext>
                  </a:extLst>
                </a:hlinkClick>
              </a:rPr>
              <a:t>://j-fra</a:t>
            </a:r>
            <a:r>
              <a:rPr lang="en-US" altLang="ja-JP" b="1" dirty="0">
                <a:solidFill>
                  <a:srgbClr val="FF0000"/>
                </a:solidFill>
                <a:effectLst/>
                <a:hlinkClick r:id="rId4">
                  <a:extLst>
                    <a:ext uri="{A12FA001-AC4F-418D-AE19-62706E023703}">
                      <ahyp:hlinkClr xmlns:ahyp="http://schemas.microsoft.com/office/drawing/2018/hyperlinkcolor" val="tx"/>
                    </a:ext>
                  </a:extLst>
                </a:hlinkClick>
              </a:rPr>
              <a:t>.com</a:t>
            </a:r>
            <a:r>
              <a:rPr lang="en-US" altLang="ja-JP" b="1" dirty="0">
                <a:solidFill>
                  <a:srgbClr val="FF0000"/>
                </a:solidFill>
                <a:effectLst/>
              </a:rPr>
              <a:t> </a:t>
            </a:r>
            <a:r>
              <a:rPr lang="ja-JP" altLang="en-US" b="1" dirty="0">
                <a:effectLst/>
              </a:rPr>
              <a:t>）をご訪問いただきありがとうございます。</a:t>
            </a:r>
            <a:endParaRPr lang="en-US" altLang="ja-JP" b="1" dirty="0">
              <a:effectLst/>
            </a:endParaRPr>
          </a:p>
          <a:p>
            <a:r>
              <a:rPr lang="ja-JP" altLang="en-US" b="1" dirty="0">
                <a:effectLst/>
              </a:rPr>
              <a:t>今後ともよろしくお願いいたします。</a:t>
            </a:r>
            <a:endParaRPr lang="en-US" altLang="ja-JP" b="1" dirty="0">
              <a:effectLst/>
            </a:endParaRPr>
          </a:p>
          <a:p>
            <a:r>
              <a:rPr lang="ja-JP" altLang="en-US" b="1" dirty="0"/>
              <a:t>回復しました。（　</a:t>
            </a:r>
            <a:r>
              <a:rPr lang="en-US" altLang="ja-JP" b="1" dirty="0">
                <a:solidFill>
                  <a:srgbClr val="0563C1"/>
                </a:solidFill>
                <a:effectLst/>
                <a:hlinkClick r:id="rId5">
                  <a:extLst>
                    <a:ext uri="{A12FA001-AC4F-418D-AE19-62706E023703}">
                      <ahyp:hlinkClr xmlns:ahyp="http://schemas.microsoft.com/office/drawing/2018/hyperlinkcolor" val="tx"/>
                    </a:ext>
                  </a:extLst>
                </a:hlinkClick>
              </a:rPr>
              <a:t>http</a:t>
            </a:r>
            <a:r>
              <a:rPr lang="en-US" altLang="ja-JP" b="1" dirty="0">
                <a:solidFill>
                  <a:srgbClr val="FF0000"/>
                </a:solidFill>
                <a:effectLst/>
                <a:hlinkClick r:id="rId5">
                  <a:extLst>
                    <a:ext uri="{A12FA001-AC4F-418D-AE19-62706E023703}">
                      <ahyp:hlinkClr xmlns:ahyp="http://schemas.microsoft.com/office/drawing/2018/hyperlinkcolor" val="tx"/>
                    </a:ext>
                  </a:extLst>
                </a:hlinkClick>
              </a:rPr>
              <a:t>s</a:t>
            </a:r>
            <a:r>
              <a:rPr lang="en-US" altLang="ja-JP" b="1" dirty="0">
                <a:solidFill>
                  <a:srgbClr val="0563C1"/>
                </a:solidFill>
                <a:effectLst/>
                <a:hlinkClick r:id="rId5">
                  <a:extLst>
                    <a:ext uri="{A12FA001-AC4F-418D-AE19-62706E023703}">
                      <ahyp:hlinkClr xmlns:ahyp="http://schemas.microsoft.com/office/drawing/2018/hyperlinkcolor" val="tx"/>
                    </a:ext>
                  </a:extLst>
                </a:hlinkClick>
              </a:rPr>
              <a:t>://j-fra</a:t>
            </a:r>
            <a:r>
              <a:rPr lang="en-US" altLang="ja-JP" b="1" dirty="0">
                <a:solidFill>
                  <a:srgbClr val="FF0000"/>
                </a:solidFill>
                <a:effectLst/>
                <a:hlinkClick r:id="rId5">
                  <a:extLst>
                    <a:ext uri="{A12FA001-AC4F-418D-AE19-62706E023703}">
                      <ahyp:hlinkClr xmlns:ahyp="http://schemas.microsoft.com/office/drawing/2018/hyperlinkcolor" val="tx"/>
                    </a:ext>
                  </a:extLst>
                </a:hlinkClick>
              </a:rPr>
              <a:t>.or.jp</a:t>
            </a:r>
            <a:r>
              <a:rPr lang="ja-JP" altLang="en-US" b="1" dirty="0">
                <a:effectLst/>
              </a:rPr>
              <a:t>　）　左記のアドレスへはクリックで移動します。</a:t>
            </a:r>
            <a:endParaRPr lang="en-US" altLang="ja-JP" b="1" dirty="0">
              <a:effectLst/>
            </a:endParaRPr>
          </a:p>
          <a:p>
            <a:endParaRPr lang="en-US" altLang="ja-JP" b="1" dirty="0">
              <a:effectLst/>
            </a:endParaRPr>
          </a:p>
          <a:p>
            <a:r>
              <a:rPr lang="en-US" altLang="ja-JP" b="1" dirty="0"/>
              <a:t>【</a:t>
            </a:r>
            <a:r>
              <a:rPr lang="ja-JP" altLang="en-US" b="1" dirty="0">
                <a:effectLst/>
              </a:rPr>
              <a:t>お知らせ</a:t>
            </a:r>
            <a:r>
              <a:rPr lang="en-US" altLang="ja-JP" b="1" dirty="0">
                <a:effectLst/>
              </a:rPr>
              <a:t>】</a:t>
            </a:r>
            <a:br>
              <a:rPr lang="en-US" altLang="ja-JP" b="1" dirty="0">
                <a:effectLst/>
              </a:rPr>
            </a:br>
            <a:r>
              <a:rPr lang="en-US" altLang="ja-JP" b="1" dirty="0">
                <a:effectLst/>
              </a:rPr>
              <a:t>https://j-fra.or.jp/  </a:t>
            </a:r>
            <a:r>
              <a:rPr lang="ja-JP" altLang="en-US" b="1" dirty="0">
                <a:effectLst/>
              </a:rPr>
              <a:t>　　</a:t>
            </a:r>
            <a:r>
              <a:rPr lang="en-US" altLang="ja-JP" b="1" dirty="0">
                <a:effectLst/>
              </a:rPr>
              <a:t>postmaster@j-fra.or.jp   </a:t>
            </a:r>
            <a:r>
              <a:rPr lang="ja-JP" altLang="en-US" b="1" dirty="0">
                <a:effectLst/>
              </a:rPr>
              <a:t>　　</a:t>
            </a:r>
            <a:r>
              <a:rPr lang="en-US" altLang="ja-JP" b="1" dirty="0">
                <a:effectLst/>
              </a:rPr>
              <a:t> wakasa_ryoji@j-fra.or.jp </a:t>
            </a:r>
          </a:p>
          <a:p>
            <a:r>
              <a:rPr lang="ja-JP" altLang="en-US" b="1" dirty="0">
                <a:effectLst/>
              </a:rPr>
              <a:t>は回復しました。使用できます。　</a:t>
            </a:r>
            <a:endParaRPr lang="ja-JP" altLang="en-US" b="0" i="0" dirty="0">
              <a:solidFill>
                <a:srgbClr val="222222"/>
              </a:solidFill>
              <a:effectLst/>
              <a:latin typeface="Times New Roman" panose="02020603050405020304" pitchFamily="18" charset="0"/>
            </a:endParaRPr>
          </a:p>
        </p:txBody>
      </p:sp>
      <p:sp>
        <p:nvSpPr>
          <p:cNvPr id="3" name="テキスト ボックス 2">
            <a:extLst>
              <a:ext uri="{FF2B5EF4-FFF2-40B4-BE49-F238E27FC236}">
                <a16:creationId xmlns:a16="http://schemas.microsoft.com/office/drawing/2014/main" id="{817A3D80-8919-9A0B-5517-320F5852531A}"/>
              </a:ext>
            </a:extLst>
          </p:cNvPr>
          <p:cNvSpPr txBox="1"/>
          <p:nvPr/>
        </p:nvSpPr>
        <p:spPr>
          <a:xfrm>
            <a:off x="0" y="0"/>
            <a:ext cx="9144000" cy="1077218"/>
          </a:xfrm>
          <a:prstGeom prst="rect">
            <a:avLst/>
          </a:prstGeom>
          <a:noFill/>
        </p:spPr>
        <p:txBody>
          <a:bodyPr wrap="square" rtlCol="0">
            <a:spAutoFit/>
          </a:bodyPr>
          <a:lstStyle/>
          <a:p>
            <a:r>
              <a:rPr kumimoji="1" lang="ja-JP" altLang="en-US" sz="2800" dirty="0">
                <a:solidFill>
                  <a:srgbClr val="0000CC"/>
                </a:solidFill>
                <a:latin typeface="HGS創英角ｺﾞｼｯｸUB" panose="020B0900000000000000" pitchFamily="50" charset="-128"/>
                <a:ea typeface="HGS創英角ｺﾞｼｯｸUB" panose="020B0900000000000000" pitchFamily="50" charset="-128"/>
              </a:rPr>
              <a:t>ホームページを２本、開設しています。</a:t>
            </a:r>
            <a:endParaRPr kumimoji="1" lang="en-US" altLang="ja-JP" sz="2800" dirty="0">
              <a:solidFill>
                <a:srgbClr val="0000CC"/>
              </a:solidFill>
              <a:latin typeface="HGS創英角ｺﾞｼｯｸUB" panose="020B0900000000000000" pitchFamily="50" charset="-128"/>
              <a:ea typeface="HGS創英角ｺﾞｼｯｸUB" panose="020B0900000000000000" pitchFamily="50" charset="-128"/>
            </a:endParaRPr>
          </a:p>
          <a:p>
            <a:r>
              <a:rPr kumimoji="1" lang="en-US" altLang="ja-JP" dirty="0">
                <a:solidFill>
                  <a:srgbClr val="0000CC"/>
                </a:solidFill>
                <a:latin typeface="Arial Black" panose="020B0A04020102020204" pitchFamily="34" charset="0"/>
                <a:hlinkClick r:id="rId6"/>
              </a:rPr>
              <a:t>http://j-fra.or.jp</a:t>
            </a:r>
            <a:r>
              <a:rPr kumimoji="1" lang="ja-JP" altLang="en-US" dirty="0">
                <a:solidFill>
                  <a:srgbClr val="0000CC"/>
                </a:solidFill>
                <a:latin typeface="HG創英角ｺﾞｼｯｸUB" panose="020B0909000000000000" pitchFamily="49" charset="-128"/>
                <a:ea typeface="HG創英角ｺﾞｼｯｸUB" panose="020B0909000000000000" pitchFamily="49" charset="-128"/>
              </a:rPr>
              <a:t>（プロバーダー倒産により一時不通）</a:t>
            </a:r>
            <a:r>
              <a:rPr kumimoji="1" lang="ja-JP" altLang="en-US" dirty="0">
                <a:solidFill>
                  <a:srgbClr val="FF0000"/>
                </a:solidFill>
                <a:latin typeface="HG創英角ｺﾞｼｯｸUB" panose="020B0909000000000000" pitchFamily="49" charset="-128"/>
                <a:ea typeface="HG創英角ｺﾞｼｯｸUB" panose="020B0909000000000000" pitchFamily="49" charset="-128"/>
              </a:rPr>
              <a:t>再設定</a:t>
            </a:r>
            <a:r>
              <a:rPr kumimoji="1" lang="ja-JP" altLang="en-US" dirty="0">
                <a:solidFill>
                  <a:srgbClr val="0000CC"/>
                </a:solidFill>
                <a:latin typeface="HG創英角ｺﾞｼｯｸUB" panose="020B0909000000000000" pitchFamily="49" charset="-128"/>
                <a:ea typeface="HG創英角ｺﾞｼｯｸUB" panose="020B0909000000000000" pitchFamily="49" charset="-128"/>
              </a:rPr>
              <a:t>：</a:t>
            </a:r>
            <a:r>
              <a:rPr kumimoji="1" lang="en-US" altLang="ja-JP" dirty="0">
                <a:solidFill>
                  <a:srgbClr val="0563C1"/>
                </a:solidFill>
                <a:latin typeface="Arial Black" panose="020B0A04020102020204" pitchFamily="34" charset="0"/>
                <a:hlinkClick r:id="rId6">
                  <a:extLst>
                    <a:ext uri="{A12FA001-AC4F-418D-AE19-62706E023703}">
                      <ahyp:hlinkClr xmlns:ahyp="http://schemas.microsoft.com/office/drawing/2018/hyperlinkcolor" val="tx"/>
                    </a:ext>
                  </a:extLst>
                </a:hlinkClick>
              </a:rPr>
              <a:t> http</a:t>
            </a:r>
            <a:r>
              <a:rPr kumimoji="1" lang="en-US" altLang="ja-JP" dirty="0">
                <a:solidFill>
                  <a:srgbClr val="FF0000"/>
                </a:solidFill>
                <a:latin typeface="Arial Black" panose="020B0A04020102020204" pitchFamily="34" charset="0"/>
                <a:hlinkClick r:id="rId6">
                  <a:extLst>
                    <a:ext uri="{A12FA001-AC4F-418D-AE19-62706E023703}">
                      <ahyp:hlinkClr xmlns:ahyp="http://schemas.microsoft.com/office/drawing/2018/hyperlinkcolor" val="tx"/>
                    </a:ext>
                  </a:extLst>
                </a:hlinkClick>
              </a:rPr>
              <a:t>s</a:t>
            </a:r>
            <a:r>
              <a:rPr kumimoji="1" lang="en-US" altLang="ja-JP" dirty="0">
                <a:solidFill>
                  <a:srgbClr val="0563C1"/>
                </a:solidFill>
                <a:latin typeface="Arial Black" panose="020B0A04020102020204" pitchFamily="34" charset="0"/>
                <a:hlinkClick r:id="rId6">
                  <a:extLst>
                    <a:ext uri="{A12FA001-AC4F-418D-AE19-62706E023703}">
                      <ahyp:hlinkClr xmlns:ahyp="http://schemas.microsoft.com/office/drawing/2018/hyperlinkcolor" val="tx"/>
                    </a:ext>
                  </a:extLst>
                </a:hlinkClick>
              </a:rPr>
              <a:t>://j-fra</a:t>
            </a:r>
            <a:r>
              <a:rPr kumimoji="1" lang="en-US" altLang="ja-JP" dirty="0">
                <a:solidFill>
                  <a:srgbClr val="FF0000"/>
                </a:solidFill>
                <a:latin typeface="Arial Black" panose="020B0A04020102020204" pitchFamily="34" charset="0"/>
                <a:hlinkClick r:id="rId6">
                  <a:extLst>
                    <a:ext uri="{A12FA001-AC4F-418D-AE19-62706E023703}">
                      <ahyp:hlinkClr xmlns:ahyp="http://schemas.microsoft.com/office/drawing/2018/hyperlinkcolor" val="tx"/>
                    </a:ext>
                  </a:extLst>
                </a:hlinkClick>
              </a:rPr>
              <a:t>.or.jp</a:t>
            </a:r>
            <a:endParaRPr kumimoji="1" lang="en-US" altLang="ja-JP" dirty="0">
              <a:solidFill>
                <a:srgbClr val="FF0000"/>
              </a:solidFill>
              <a:latin typeface="HG創英角ｺﾞｼｯｸUB" panose="020B0909000000000000" pitchFamily="49" charset="-128"/>
              <a:ea typeface="HG創英角ｺﾞｼｯｸUB" panose="020B0909000000000000" pitchFamily="49" charset="-128"/>
            </a:endParaRPr>
          </a:p>
          <a:p>
            <a:r>
              <a:rPr kumimoji="1" lang="en-US" altLang="ja-JP" dirty="0">
                <a:solidFill>
                  <a:srgbClr val="0000CC"/>
                </a:solidFill>
                <a:latin typeface="HG創英角ｺﾞｼｯｸUB" panose="020B0909000000000000" pitchFamily="49" charset="-128"/>
                <a:ea typeface="HG創英角ｺﾞｼｯｸUB" panose="020B0909000000000000" pitchFamily="49" charset="-128"/>
              </a:rPr>
              <a:t> </a:t>
            </a:r>
            <a:r>
              <a:rPr kumimoji="1" lang="ja-JP" altLang="en-US" dirty="0">
                <a:solidFill>
                  <a:srgbClr val="0000CC"/>
                </a:solidFill>
                <a:latin typeface="HG創英角ｺﾞｼｯｸUB" panose="020B0909000000000000" pitchFamily="49" charset="-128"/>
                <a:ea typeface="HG創英角ｺﾞｼｯｸUB" panose="020B0909000000000000" pitchFamily="49" charset="-128"/>
              </a:rPr>
              <a:t>「</a:t>
            </a:r>
            <a:r>
              <a:rPr kumimoji="1" lang="en-US" altLang="ja-JP" dirty="0">
                <a:solidFill>
                  <a:srgbClr val="0000CC"/>
                </a:solidFill>
                <a:latin typeface="HG創英角ｺﾞｼｯｸUB" panose="020B0909000000000000" pitchFamily="49" charset="-128"/>
                <a:ea typeface="HG創英角ｺﾞｼｯｸUB" panose="020B0909000000000000" pitchFamily="49" charset="-128"/>
              </a:rPr>
              <a:t>j-fra.ne.jp</a:t>
            </a:r>
            <a:r>
              <a:rPr kumimoji="1" lang="ja-JP" altLang="en-US" dirty="0">
                <a:solidFill>
                  <a:srgbClr val="0000CC"/>
                </a:solidFill>
                <a:latin typeface="HG創英角ｺﾞｼｯｸUB" panose="020B0909000000000000" pitchFamily="49" charset="-128"/>
                <a:ea typeface="HG創英角ｺﾞｼｯｸUB" panose="020B0909000000000000" pitchFamily="49" charset="-128"/>
              </a:rPr>
              <a:t>」のメールとの整合性を考え、</a:t>
            </a:r>
            <a:r>
              <a:rPr kumimoji="1" lang="en-US" altLang="ja-JP" dirty="0">
                <a:solidFill>
                  <a:srgbClr val="0000CC"/>
                </a:solidFill>
                <a:latin typeface="HG創英角ｺﾞｼｯｸUB" panose="020B0909000000000000" pitchFamily="49" charset="-128"/>
                <a:ea typeface="HG創英角ｺﾞｼｯｸUB" panose="020B0909000000000000" pitchFamily="49" charset="-128"/>
              </a:rPr>
              <a:t>X-server</a:t>
            </a:r>
            <a:r>
              <a:rPr kumimoji="1" lang="ja-JP" altLang="en-US" dirty="0">
                <a:solidFill>
                  <a:srgbClr val="0000CC"/>
                </a:solidFill>
                <a:latin typeface="HG創英角ｺﾞｼｯｸUB" panose="020B0909000000000000" pitchFamily="49" charset="-128"/>
                <a:ea typeface="HG創英角ｺﾞｼｯｸUB" panose="020B0909000000000000" pitchFamily="49" charset="-128"/>
              </a:rPr>
              <a:t>で再開。</a:t>
            </a:r>
            <a:endParaRPr kumimoji="1" lang="en-US" altLang="ja-JP" dirty="0">
              <a:solidFill>
                <a:srgbClr val="0000CC"/>
              </a:solidFill>
              <a:latin typeface="HG創英角ｺﾞｼｯｸUB" panose="020B0909000000000000" pitchFamily="49" charset="-128"/>
              <a:ea typeface="HG創英角ｺﾞｼｯｸUB" panose="020B0909000000000000" pitchFamily="49" charset="-128"/>
            </a:endParaRPr>
          </a:p>
        </p:txBody>
      </p:sp>
      <p:sp>
        <p:nvSpPr>
          <p:cNvPr id="5" name="スライド番号プレースホルダー 4">
            <a:extLst>
              <a:ext uri="{FF2B5EF4-FFF2-40B4-BE49-F238E27FC236}">
                <a16:creationId xmlns:a16="http://schemas.microsoft.com/office/drawing/2014/main" id="{EE8B4A23-C10B-057B-7F7A-08AE699E59EB}"/>
              </a:ext>
            </a:extLst>
          </p:cNvPr>
          <p:cNvSpPr>
            <a:spLocks noGrp="1"/>
          </p:cNvSpPr>
          <p:nvPr>
            <p:ph type="sldNum" sz="quarter" idx="12"/>
          </p:nvPr>
        </p:nvSpPr>
        <p:spPr>
          <a:xfrm>
            <a:off x="6905422" y="6398438"/>
            <a:ext cx="2057400" cy="365125"/>
          </a:xfrm>
        </p:spPr>
        <p:txBody>
          <a:bodyPr/>
          <a:lstStyle/>
          <a:p>
            <a:fld id="{34E1D86B-E9BD-4CB3-A90A-360085928B4F}" type="slidenum">
              <a:rPr kumimoji="1" lang="ja-JP" altLang="en-US" sz="1800" smtClean="0">
                <a:latin typeface="HG創英角ｺﾞｼｯｸUB" panose="020B0909000000000000" pitchFamily="49" charset="-128"/>
                <a:ea typeface="HG創英角ｺﾞｼｯｸUB" panose="020B0909000000000000" pitchFamily="49" charset="-128"/>
              </a:rPr>
              <a:t>29</a:t>
            </a:fld>
            <a:endParaRPr kumimoji="1" lang="ja-JP" altLang="en-US" sz="1800" dirty="0">
              <a:latin typeface="HG創英角ｺﾞｼｯｸUB" panose="020B0909000000000000" pitchFamily="49" charset="-128"/>
              <a:ea typeface="HG創英角ｺﾞｼｯｸUB" panose="020B0909000000000000" pitchFamily="49" charset="-128"/>
            </a:endParaRPr>
          </a:p>
        </p:txBody>
      </p:sp>
      <p:sp>
        <p:nvSpPr>
          <p:cNvPr id="7" name="テキスト ボックス 6">
            <a:extLst>
              <a:ext uri="{FF2B5EF4-FFF2-40B4-BE49-F238E27FC236}">
                <a16:creationId xmlns:a16="http://schemas.microsoft.com/office/drawing/2014/main" id="{E7685593-69A0-1DC1-7C51-6C664883D44B}"/>
              </a:ext>
            </a:extLst>
          </p:cNvPr>
          <p:cNvSpPr txBox="1"/>
          <p:nvPr/>
        </p:nvSpPr>
        <p:spPr>
          <a:xfrm>
            <a:off x="4481624" y="3508914"/>
            <a:ext cx="4662376" cy="369332"/>
          </a:xfrm>
          <a:prstGeom prst="rect">
            <a:avLst/>
          </a:prstGeom>
          <a:noFill/>
        </p:spPr>
        <p:txBody>
          <a:bodyPr wrap="square">
            <a:spAutoFit/>
          </a:bodyPr>
          <a:lstStyle/>
          <a:p>
            <a:r>
              <a:rPr kumimoji="1" lang="ja-JP" altLang="en-US" dirty="0">
                <a:solidFill>
                  <a:srgbClr val="FF0000"/>
                </a:solidFill>
                <a:latin typeface="HG創英角ｺﾞｼｯｸUB" panose="020B0909000000000000" pitchFamily="49" charset="-128"/>
                <a:ea typeface="HG創英角ｺﾞｼｯｸUB" panose="020B0909000000000000" pitchFamily="49" charset="-128"/>
              </a:rPr>
              <a:t>現在メインで使用中：</a:t>
            </a:r>
            <a:r>
              <a:rPr kumimoji="1" lang="en-US" altLang="ja-JP" dirty="0">
                <a:solidFill>
                  <a:srgbClr val="0563C1"/>
                </a:solidFill>
                <a:latin typeface="Arial Black" panose="020B0A04020102020204" pitchFamily="34" charset="0"/>
                <a:hlinkClick r:id="rId4">
                  <a:extLst>
                    <a:ext uri="{A12FA001-AC4F-418D-AE19-62706E023703}">
                      <ahyp:hlinkClr xmlns:ahyp="http://schemas.microsoft.com/office/drawing/2018/hyperlinkcolor" val="tx"/>
                    </a:ext>
                  </a:extLst>
                </a:hlinkClick>
              </a:rPr>
              <a:t>http</a:t>
            </a:r>
            <a:r>
              <a:rPr kumimoji="1" lang="en-US" altLang="ja-JP" dirty="0">
                <a:solidFill>
                  <a:srgbClr val="FF0000"/>
                </a:solidFill>
                <a:latin typeface="Arial Black" panose="020B0A04020102020204" pitchFamily="34" charset="0"/>
                <a:hlinkClick r:id="rId4">
                  <a:extLst>
                    <a:ext uri="{A12FA001-AC4F-418D-AE19-62706E023703}">
                      <ahyp:hlinkClr xmlns:ahyp="http://schemas.microsoft.com/office/drawing/2018/hyperlinkcolor" val="tx"/>
                    </a:ext>
                  </a:extLst>
                </a:hlinkClick>
              </a:rPr>
              <a:t>s</a:t>
            </a:r>
            <a:r>
              <a:rPr kumimoji="1" lang="en-US" altLang="ja-JP" dirty="0">
                <a:solidFill>
                  <a:srgbClr val="0563C1"/>
                </a:solidFill>
                <a:latin typeface="Arial Black" panose="020B0A04020102020204" pitchFamily="34" charset="0"/>
                <a:hlinkClick r:id="rId4">
                  <a:extLst>
                    <a:ext uri="{A12FA001-AC4F-418D-AE19-62706E023703}">
                      <ahyp:hlinkClr xmlns:ahyp="http://schemas.microsoft.com/office/drawing/2018/hyperlinkcolor" val="tx"/>
                    </a:ext>
                  </a:extLst>
                </a:hlinkClick>
              </a:rPr>
              <a:t>://j-fra</a:t>
            </a:r>
            <a:r>
              <a:rPr kumimoji="1" lang="en-US" altLang="ja-JP" dirty="0">
                <a:solidFill>
                  <a:srgbClr val="FF0000"/>
                </a:solidFill>
                <a:latin typeface="Arial Black" panose="020B0A04020102020204" pitchFamily="34" charset="0"/>
                <a:hlinkClick r:id="rId4">
                  <a:extLst>
                    <a:ext uri="{A12FA001-AC4F-418D-AE19-62706E023703}">
                      <ahyp:hlinkClr xmlns:ahyp="http://schemas.microsoft.com/office/drawing/2018/hyperlinkcolor" val="tx"/>
                    </a:ext>
                  </a:extLst>
                </a:hlinkClick>
              </a:rPr>
              <a:t>.com</a:t>
            </a:r>
            <a:r>
              <a:rPr kumimoji="1" lang="ja-JP" altLang="en-US" dirty="0">
                <a:solidFill>
                  <a:srgbClr val="0000CC"/>
                </a:solidFill>
                <a:latin typeface="Arial Black" panose="020B0A04020102020204" pitchFamily="34" charset="0"/>
              </a:rPr>
              <a:t>　</a:t>
            </a:r>
            <a:endParaRPr kumimoji="1" lang="en-US" altLang="ja-JP" dirty="0">
              <a:solidFill>
                <a:srgbClr val="FF0000"/>
              </a:solidFill>
              <a:latin typeface="HG創英角ｺﾞｼｯｸUB" panose="020B0909000000000000" pitchFamily="49" charset="-128"/>
              <a:ea typeface="HG創英角ｺﾞｼｯｸUB" panose="020B0909000000000000" pitchFamily="49" charset="-128"/>
            </a:endParaRPr>
          </a:p>
        </p:txBody>
      </p:sp>
    </p:spTree>
    <p:extLst>
      <p:ext uri="{BB962C8B-B14F-4D97-AF65-F5344CB8AC3E}">
        <p14:creationId xmlns:p14="http://schemas.microsoft.com/office/powerpoint/2010/main" val="803140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FA9BD2B-888F-84BF-C43C-B09C5581C74B}"/>
              </a:ext>
            </a:extLst>
          </p:cNvPr>
          <p:cNvSpPr>
            <a:spLocks noGrp="1"/>
          </p:cNvSpPr>
          <p:nvPr>
            <p:ph type="sldNum" sz="quarter" idx="12"/>
          </p:nvPr>
        </p:nvSpPr>
        <p:spPr/>
        <p:txBody>
          <a:bodyPr/>
          <a:lstStyle/>
          <a:p>
            <a:fld id="{34E1D86B-E9BD-4CB3-A90A-360085928B4F}" type="slidenum">
              <a:rPr kumimoji="1" lang="ja-JP" altLang="en-US" sz="1800" smtClean="0">
                <a:latin typeface="HG創英角ｺﾞｼｯｸUB" panose="020B0909000000000000" pitchFamily="49" charset="-128"/>
                <a:ea typeface="HG創英角ｺﾞｼｯｸUB" panose="020B0909000000000000" pitchFamily="49" charset="-128"/>
              </a:rPr>
              <a:t>3</a:t>
            </a:fld>
            <a:endParaRPr kumimoji="1" lang="ja-JP" altLang="en-US" sz="1800" dirty="0">
              <a:latin typeface="HG創英角ｺﾞｼｯｸUB" panose="020B0909000000000000" pitchFamily="49" charset="-128"/>
              <a:ea typeface="HG創英角ｺﾞｼｯｸUB" panose="020B0909000000000000" pitchFamily="49" charset="-128"/>
            </a:endParaRPr>
          </a:p>
        </p:txBody>
      </p:sp>
      <p:sp>
        <p:nvSpPr>
          <p:cNvPr id="3" name="Rectangle 1">
            <a:extLst>
              <a:ext uri="{FF2B5EF4-FFF2-40B4-BE49-F238E27FC236}">
                <a16:creationId xmlns:a16="http://schemas.microsoft.com/office/drawing/2014/main" id="{D52EFA5E-218A-2530-0A97-79FAFAAD0340}"/>
              </a:ext>
            </a:extLst>
          </p:cNvPr>
          <p:cNvSpPr>
            <a:spLocks noChangeArrowheads="1"/>
          </p:cNvSpPr>
          <p:nvPr/>
        </p:nvSpPr>
        <p:spPr bwMode="auto">
          <a:xfrm>
            <a:off x="0" y="0"/>
            <a:ext cx="9144000" cy="6432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400" b="0" i="0" u="none" strike="noStrike" cap="none" normalizeH="0" baseline="0" dirty="0" bmk="_Hlk138490574">
                <a:ln>
                  <a:noFill/>
                </a:ln>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２０２</a:t>
            </a:r>
            <a:r>
              <a:rPr kumimoji="0" lang="ja-JP" altLang="en-US" sz="2400" b="0" i="0" u="none" strike="noStrike" cap="none" normalizeH="0" baseline="0" dirty="0" bmk="_Hlk138490574">
                <a:ln>
                  <a:noFill/>
                </a:ln>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６</a:t>
            </a:r>
            <a:r>
              <a:rPr kumimoji="0" lang="ja-JP" altLang="ja-JP" sz="2400" b="0" i="0" u="none" strike="noStrike" cap="none" normalizeH="0" baseline="0" dirty="0" bmk="_Hlk138490574">
                <a:ln>
                  <a:noFill/>
                </a:ln>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年度の会員動向</a:t>
            </a:r>
            <a:r>
              <a:rPr kumimoji="0" lang="ja-JP" altLang="en-US" sz="2400" b="0" i="0" u="none" strike="noStrike" cap="none" normalizeH="0" baseline="0" dirty="0" bmk="_Hlk138490574">
                <a:ln>
                  <a:noFill/>
                </a:ln>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について</a:t>
            </a:r>
            <a:endParaRPr kumimoji="0" lang="ja-JP" altLang="ja-JP" sz="2400" b="0" i="0" u="none" strike="noStrike" cap="none" normalizeH="0" baseline="0" dirty="0">
              <a:ln>
                <a:noFill/>
              </a:ln>
              <a:solidFill>
                <a:srgbClr val="0000CC"/>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2000" b="0" i="0" u="none" strike="noStrike" cap="none" normalizeH="0" baseline="0" dirty="0">
              <a:ln>
                <a:noFill/>
              </a:ln>
              <a:solidFill>
                <a:schemeClr val="tx1"/>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a:ln>
                  <a:noFill/>
                </a:ln>
                <a:solidFill>
                  <a:srgbClr val="000066"/>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事業体正社員（</a:t>
            </a:r>
            <a:r>
              <a:rPr kumimoji="0" lang="ja-JP" altLang="en-US" sz="2000" b="0" i="0" u="none" strike="noStrike" cap="none" normalizeH="0" baseline="0" dirty="0">
                <a:ln>
                  <a:noFill/>
                </a:ln>
                <a:solidFill>
                  <a:srgbClr val="000066"/>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７</a:t>
            </a:r>
            <a:r>
              <a:rPr kumimoji="0" lang="ja-JP" altLang="ja-JP" sz="2000" b="0" i="0" u="none" strike="noStrike" cap="none" normalizeH="0" baseline="0" dirty="0">
                <a:ln>
                  <a:noFill/>
                </a:ln>
                <a:solidFill>
                  <a:srgbClr val="000066"/>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会員）</a:t>
            </a:r>
            <a:r>
              <a:rPr kumimoji="0" lang="ja-JP" altLang="en-US" sz="2000" b="0" i="0" u="none" strike="noStrike" cap="none" normalizeH="0" baseline="0" dirty="0">
                <a:ln>
                  <a:noFill/>
                </a:ln>
                <a:solidFill>
                  <a:srgbClr val="000066"/>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⇒（６会員）</a:t>
            </a:r>
            <a:endParaRPr kumimoji="0" lang="ja-JP" altLang="ja-JP" sz="2000" b="0" i="0" u="none" strike="noStrike" cap="none" normalizeH="0" baseline="0" dirty="0">
              <a:ln>
                <a:noFill/>
              </a:ln>
              <a:solidFill>
                <a:srgbClr val="000066"/>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2000" b="1" i="0" u="none" strike="noStrike" cap="none" normalizeH="0" baseline="0" dirty="0">
                <a:ln>
                  <a:noFill/>
                </a:ln>
                <a:solidFill>
                  <a:srgbClr val="000066"/>
                </a:solidFill>
                <a:effectLst/>
                <a:latin typeface="ＭＳ 明朝" panose="02020609040205080304" pitchFamily="17" charset="-128"/>
                <a:ea typeface="ＭＳ 明朝" panose="02020609040205080304" pitchFamily="17" charset="-128"/>
                <a:cs typeface="ＭＳ Ｐゴシック" panose="020B0600070205080204" pitchFamily="50" charset="-128"/>
              </a:rPr>
              <a:t>・</a:t>
            </a:r>
            <a:r>
              <a:rPr kumimoji="0" lang="ja-JP" altLang="ja-JP" sz="2000" b="1" i="0" u="none" strike="noStrike" cap="none" normalizeH="0" baseline="0" dirty="0">
                <a:ln>
                  <a:noFill/>
                </a:ln>
                <a:solidFill>
                  <a:srgbClr val="000066"/>
                </a:solidFill>
                <a:effectLst/>
                <a:latin typeface="ＭＳ 明朝" panose="02020609040205080304" pitchFamily="17" charset="-128"/>
                <a:ea typeface="ＭＳ 明朝" panose="02020609040205080304" pitchFamily="17" charset="-128"/>
                <a:cs typeface="ＭＳ Ｐゴシック" panose="020B0600070205080204" pitchFamily="50" charset="-128"/>
              </a:rPr>
              <a:t>木徳神糧株式会社・生活クラブ事業連合生活協同組合連合会</a:t>
            </a:r>
            <a:endParaRPr kumimoji="0" lang="en-US" altLang="ja-JP" sz="2000" b="1" i="0" u="none" strike="noStrike" cap="none" normalizeH="0" baseline="0" dirty="0">
              <a:ln>
                <a:noFill/>
              </a:ln>
              <a:solidFill>
                <a:srgbClr val="000066"/>
              </a:solidFill>
              <a:effectLst/>
              <a:latin typeface="ＭＳ 明朝" panose="02020609040205080304" pitchFamily="17" charset="-128"/>
              <a:ea typeface="ＭＳ 明朝" panose="02020609040205080304" pitchFamily="17" charset="-128"/>
              <a:cs typeface="ＭＳ Ｐゴシック" panose="020B0600070205080204" pitchFamily="50" charset="-128"/>
            </a:endParaRPr>
          </a:p>
          <a:p>
            <a:pPr defTabSz="914400" eaLnBrk="0" fontAlgn="base" hangingPunct="0">
              <a:spcBef>
                <a:spcPct val="0"/>
              </a:spcBef>
              <a:spcAft>
                <a:spcPct val="0"/>
              </a:spcAft>
            </a:pPr>
            <a:r>
              <a:rPr kumimoji="0" lang="ja-JP" altLang="en-US" sz="2000" b="1" i="0" u="none" strike="noStrike" cap="none" normalizeH="0" baseline="0" dirty="0">
                <a:ln>
                  <a:noFill/>
                </a:ln>
                <a:solidFill>
                  <a:srgbClr val="000066"/>
                </a:solidFill>
                <a:effectLst/>
                <a:latin typeface="ＭＳ 明朝" panose="02020609040205080304" pitchFamily="17" charset="-128"/>
                <a:ea typeface="ＭＳ 明朝" panose="02020609040205080304" pitchFamily="17" charset="-128"/>
                <a:cs typeface="ＭＳ Ｐゴシック" panose="020B0600070205080204" pitchFamily="50" charset="-128"/>
              </a:rPr>
              <a:t>・昭和産業株式会社</a:t>
            </a:r>
            <a:r>
              <a:rPr kumimoji="0" lang="ja-JP" altLang="ja-JP" sz="2000" b="1" i="0" u="none" strike="noStrike" cap="none" normalizeH="0" baseline="0" dirty="0">
                <a:ln>
                  <a:noFill/>
                </a:ln>
                <a:solidFill>
                  <a:srgbClr val="000066"/>
                </a:solidFill>
                <a:effectLst/>
                <a:latin typeface="ＭＳ 明朝" panose="02020609040205080304" pitchFamily="17" charset="-128"/>
                <a:ea typeface="ＭＳ 明朝" panose="02020609040205080304" pitchFamily="17" charset="-128"/>
                <a:cs typeface="ＭＳ Ｐゴシック" panose="020B0600070205080204" pitchFamily="50" charset="-128"/>
              </a:rPr>
              <a:t>・</a:t>
            </a:r>
            <a:r>
              <a:rPr kumimoji="0" lang="ja-JP" altLang="ja-JP" sz="2000" b="1" i="0" u="none" strike="noStrike" cap="none" normalizeH="0" baseline="0" dirty="0">
                <a:ln>
                  <a:noFill/>
                </a:ln>
                <a:solidFill>
                  <a:srgbClr val="000066"/>
                </a:solidFill>
                <a:effectLst/>
                <a:highlight>
                  <a:srgbClr val="FFFF00"/>
                </a:highlight>
                <a:latin typeface="ＭＳ 明朝" panose="02020609040205080304" pitchFamily="17" charset="-128"/>
                <a:ea typeface="ＭＳ 明朝" panose="02020609040205080304" pitchFamily="17" charset="-128"/>
                <a:cs typeface="ＭＳ Ｐゴシック" panose="020B0600070205080204" pitchFamily="50" charset="-128"/>
              </a:rPr>
              <a:t>シンジェンタ</a:t>
            </a:r>
            <a:r>
              <a:rPr kumimoji="0" lang="en-US" altLang="ja-JP" sz="2000" b="1" i="0" u="none" strike="noStrike" cap="none" normalizeH="0" baseline="0" dirty="0">
                <a:ln>
                  <a:noFill/>
                </a:ln>
                <a:solidFill>
                  <a:srgbClr val="000066"/>
                </a:solidFill>
                <a:effectLst/>
                <a:highlight>
                  <a:srgbClr val="FFFF00"/>
                </a:highlight>
                <a:latin typeface="ＭＳ 明朝" panose="02020609040205080304" pitchFamily="17" charset="-128"/>
                <a:ea typeface="ＭＳ 明朝" panose="02020609040205080304" pitchFamily="17" charset="-128"/>
                <a:cs typeface="ＭＳ Ｐゴシック" panose="020B0600070205080204" pitchFamily="50" charset="-128"/>
              </a:rPr>
              <a:t> </a:t>
            </a:r>
            <a:r>
              <a:rPr kumimoji="0" lang="ja-JP" altLang="ja-JP" sz="2000" b="1" i="0" u="none" strike="noStrike" cap="none" normalizeH="0" baseline="0" dirty="0">
                <a:ln>
                  <a:noFill/>
                </a:ln>
                <a:solidFill>
                  <a:srgbClr val="000066"/>
                </a:solidFill>
                <a:effectLst/>
                <a:highlight>
                  <a:srgbClr val="FFFF00"/>
                </a:highlight>
                <a:latin typeface="ＭＳ 明朝" panose="02020609040205080304" pitchFamily="17" charset="-128"/>
                <a:ea typeface="ＭＳ 明朝" panose="02020609040205080304" pitchFamily="17" charset="-128"/>
                <a:cs typeface="ＭＳ Ｐゴシック" panose="020B0600070205080204" pitchFamily="50" charset="-128"/>
              </a:rPr>
              <a:t>ジャパン株式会社</a:t>
            </a:r>
            <a:endParaRPr kumimoji="0" lang="ja-JP" altLang="ja-JP" sz="2000" b="0" i="0" u="none" strike="noStrike" cap="none" normalizeH="0" baseline="0" dirty="0">
              <a:ln>
                <a:noFill/>
              </a:ln>
              <a:solidFill>
                <a:srgbClr val="000066"/>
              </a:solidFill>
              <a:effectLst/>
              <a:highlight>
                <a:srgbClr val="FFFF00"/>
              </a:highligh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1" i="0" u="none" strike="noStrike" cap="none" normalizeH="0" baseline="0" dirty="0">
                <a:ln>
                  <a:noFill/>
                </a:ln>
                <a:solidFill>
                  <a:srgbClr val="000066"/>
                </a:solidFill>
                <a:effectLst/>
                <a:latin typeface="ＭＳ 明朝" panose="02020609040205080304" pitchFamily="17" charset="-128"/>
                <a:ea typeface="ＭＳ 明朝" panose="02020609040205080304" pitchFamily="17" charset="-128"/>
                <a:cs typeface="ＭＳ Ｐゴシック" panose="020B0600070205080204" pitchFamily="50" charset="-128"/>
              </a:rPr>
              <a:t>・株式会社秋川牧園</a:t>
            </a:r>
            <a:r>
              <a:rPr kumimoji="0" lang="ja-JP" altLang="en-US" sz="2000" b="1" i="0" u="none" strike="noStrike" cap="none" normalizeH="0" baseline="0" dirty="0">
                <a:ln>
                  <a:noFill/>
                </a:ln>
                <a:solidFill>
                  <a:srgbClr val="000066"/>
                </a:solidFill>
                <a:effectLst/>
                <a:latin typeface="ＭＳ 明朝" panose="02020609040205080304" pitchFamily="17" charset="-128"/>
                <a:ea typeface="ＭＳ 明朝" panose="02020609040205080304" pitchFamily="17" charset="-128"/>
                <a:cs typeface="ＭＳ Ｐゴシック" panose="020B0600070205080204" pitchFamily="50" charset="-128"/>
              </a:rPr>
              <a:t>（山口県）</a:t>
            </a:r>
            <a:r>
              <a:rPr kumimoji="0" lang="ja-JP" altLang="ja-JP" sz="2000" b="1" i="0" u="none" strike="noStrike" cap="none" normalizeH="0" baseline="0" dirty="0">
                <a:ln>
                  <a:noFill/>
                </a:ln>
                <a:solidFill>
                  <a:srgbClr val="000066"/>
                </a:solidFill>
                <a:effectLst/>
                <a:latin typeface="ＭＳ 明朝" panose="02020609040205080304" pitchFamily="17" charset="-128"/>
                <a:ea typeface="ＭＳ 明朝" panose="02020609040205080304" pitchFamily="17" charset="-128"/>
                <a:cs typeface="ＭＳ Ｐゴシック" panose="020B0600070205080204" pitchFamily="50" charset="-128"/>
              </a:rPr>
              <a:t>・株式会社木村牧場</a:t>
            </a:r>
            <a:r>
              <a:rPr kumimoji="0" lang="ja-JP" altLang="en-US" sz="2000" b="1" i="0" u="none" strike="noStrike" cap="none" normalizeH="0" baseline="0" dirty="0">
                <a:ln>
                  <a:noFill/>
                </a:ln>
                <a:solidFill>
                  <a:srgbClr val="000066"/>
                </a:solidFill>
                <a:effectLst/>
                <a:latin typeface="ＭＳ 明朝" panose="02020609040205080304" pitchFamily="17" charset="-128"/>
                <a:ea typeface="ＭＳ 明朝" panose="02020609040205080304" pitchFamily="17" charset="-128"/>
                <a:cs typeface="ＭＳ Ｐゴシック" panose="020B0600070205080204" pitchFamily="50" charset="-128"/>
              </a:rPr>
              <a:t>（青森県）</a:t>
            </a:r>
            <a:endParaRPr kumimoji="0" lang="en-US" altLang="ja-JP" sz="2000" b="1" i="0" u="none" strike="noStrike" cap="none" normalizeH="0" baseline="0" dirty="0">
              <a:ln>
                <a:noFill/>
              </a:ln>
              <a:solidFill>
                <a:srgbClr val="000066"/>
              </a:solidFill>
              <a:effectLst/>
              <a:latin typeface="ＭＳ 明朝" panose="02020609040205080304" pitchFamily="17" charset="-128"/>
              <a:ea typeface="ＭＳ 明朝" panose="02020609040205080304" pitchFamily="17"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1" i="0" u="none" strike="noStrike" cap="none" normalizeH="0" baseline="0" dirty="0">
                <a:ln>
                  <a:noFill/>
                </a:ln>
                <a:solidFill>
                  <a:srgbClr val="000066"/>
                </a:solidFill>
                <a:effectLst/>
                <a:latin typeface="ＭＳ 明朝" panose="02020609040205080304" pitchFamily="17" charset="-128"/>
                <a:ea typeface="ＭＳ 明朝" panose="02020609040205080304" pitchFamily="17" charset="-128"/>
                <a:cs typeface="ＭＳ Ｐゴシック" panose="020B0600070205080204" pitchFamily="50" charset="-128"/>
              </a:rPr>
              <a:t>・有限会社鈴木養鶏場（大分県）</a:t>
            </a:r>
            <a:endParaRPr kumimoji="0" lang="en-US" altLang="ja-JP" sz="2000" b="1" i="0" u="none" strike="noStrike" cap="none" normalizeH="0" baseline="0" dirty="0">
              <a:ln>
                <a:noFill/>
              </a:ln>
              <a:solidFill>
                <a:srgbClr val="000066"/>
              </a:solidFill>
              <a:effectLst/>
              <a:latin typeface="ＭＳ 明朝" panose="02020609040205080304" pitchFamily="17" charset="-128"/>
              <a:ea typeface="ＭＳ 明朝" panose="02020609040205080304" pitchFamily="17"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ja-JP" sz="800" b="1" dirty="0">
              <a:solidFill>
                <a:srgbClr val="000066"/>
              </a:solidFill>
              <a:latin typeface="ＭＳ 明朝" panose="02020609040205080304" pitchFamily="17" charset="-128"/>
              <a:ea typeface="ＭＳ 明朝" panose="02020609040205080304" pitchFamily="17"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a:ln>
                  <a:noFill/>
                </a:ln>
                <a:solidFill>
                  <a:srgbClr val="000066"/>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非営利事業体正社員、個人正社員（</a:t>
            </a:r>
            <a:r>
              <a:rPr kumimoji="0" lang="ja-JP" altLang="en-US" sz="2000" b="0" i="0" u="none" strike="noStrike" cap="none" normalizeH="0" baseline="0" dirty="0">
                <a:ln>
                  <a:noFill/>
                </a:ln>
                <a:solidFill>
                  <a:srgbClr val="000066"/>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１１</a:t>
            </a:r>
            <a:r>
              <a:rPr kumimoji="0" lang="ja-JP" altLang="ja-JP" sz="2000" b="0" i="0" u="none" strike="noStrike" cap="none" normalizeH="0" baseline="0" dirty="0">
                <a:ln>
                  <a:noFill/>
                </a:ln>
                <a:solidFill>
                  <a:srgbClr val="000066"/>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会員）</a:t>
            </a:r>
            <a:endParaRPr kumimoji="0" lang="ja-JP" altLang="ja-JP" sz="2000" b="0" i="0" u="none" strike="noStrike" cap="none" normalizeH="0" baseline="0" dirty="0">
              <a:ln>
                <a:noFill/>
              </a:ln>
              <a:solidFill>
                <a:srgbClr val="000066"/>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2000" b="1" i="0" u="none" strike="noStrike" cap="none" normalizeH="0" baseline="0" dirty="0">
                <a:ln>
                  <a:noFill/>
                </a:ln>
                <a:solidFill>
                  <a:srgbClr val="000066"/>
                </a:solidFill>
                <a:effectLst/>
                <a:latin typeface="ＭＳ 明朝" panose="02020609040205080304" pitchFamily="17" charset="-128"/>
                <a:ea typeface="ＭＳ 明朝" panose="02020609040205080304" pitchFamily="17" charset="-128"/>
                <a:cs typeface="ＭＳ Ｐゴシック" panose="020B0600070205080204" pitchFamily="50" charset="-128"/>
              </a:rPr>
              <a:t>・</a:t>
            </a:r>
            <a:r>
              <a:rPr kumimoji="0" lang="ja-JP" altLang="ja-JP" sz="2000" b="1" i="0" u="none" strike="noStrike" cap="none" normalizeH="0" baseline="0" dirty="0">
                <a:ln>
                  <a:noFill/>
                </a:ln>
                <a:solidFill>
                  <a:srgbClr val="000066"/>
                </a:solidFill>
                <a:effectLst/>
                <a:latin typeface="ＭＳ 明朝" panose="02020609040205080304" pitchFamily="17" charset="-128"/>
                <a:ea typeface="ＭＳ 明朝" panose="02020609040205080304" pitchFamily="17" charset="-128"/>
                <a:cs typeface="ＭＳ Ｐゴシック" panose="020B0600070205080204" pitchFamily="50" charset="-128"/>
              </a:rPr>
              <a:t>中野区消費者団体連絡会</a:t>
            </a:r>
            <a:r>
              <a:rPr kumimoji="0" lang="ja-JP" altLang="en-US" sz="2000" b="1" i="0" u="none" strike="noStrike" cap="none" normalizeH="0" baseline="0" dirty="0">
                <a:ln>
                  <a:noFill/>
                </a:ln>
                <a:solidFill>
                  <a:srgbClr val="000066"/>
                </a:solidFill>
                <a:effectLst/>
                <a:latin typeface="ＭＳ 明朝" panose="02020609040205080304" pitchFamily="17" charset="-128"/>
                <a:ea typeface="ＭＳ 明朝" panose="02020609040205080304" pitchFamily="17" charset="-128"/>
                <a:cs typeface="ＭＳ Ｐゴシック" panose="020B0600070205080204" pitchFamily="50" charset="-128"/>
              </a:rPr>
              <a:t>・</a:t>
            </a:r>
            <a:r>
              <a:rPr kumimoji="0" lang="ja-JP" altLang="ja-JP" sz="2000" b="1" i="0" u="none" strike="noStrike" cap="none" normalizeH="0" baseline="0" dirty="0">
                <a:ln>
                  <a:noFill/>
                </a:ln>
                <a:solidFill>
                  <a:srgbClr val="000066"/>
                </a:solidFill>
                <a:effectLst/>
                <a:latin typeface="ＭＳ 明朝" panose="02020609040205080304" pitchFamily="17" charset="-128"/>
                <a:ea typeface="ＭＳ 明朝" panose="02020609040205080304" pitchFamily="17" charset="-128"/>
                <a:cs typeface="ＭＳ Ｐゴシック" panose="020B0600070205080204" pitchFamily="50" charset="-128"/>
              </a:rPr>
              <a:t>ＮＰＯ未来舎、</a:t>
            </a:r>
            <a:endParaRPr kumimoji="0" lang="ja-JP" altLang="ja-JP" sz="2000" b="0" i="0" u="none" strike="noStrike" cap="none" normalizeH="0" baseline="0" dirty="0">
              <a:ln>
                <a:noFill/>
              </a:ln>
              <a:solidFill>
                <a:srgbClr val="000066"/>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2000" b="1" i="0" u="none" strike="noStrike" cap="none" normalizeH="0" baseline="0" dirty="0">
                <a:ln>
                  <a:noFill/>
                </a:ln>
                <a:solidFill>
                  <a:srgbClr val="000066"/>
                </a:solidFill>
                <a:effectLst/>
                <a:latin typeface="ＭＳ 明朝" panose="02020609040205080304" pitchFamily="17" charset="-128"/>
                <a:ea typeface="ＭＳ 明朝" panose="02020609040205080304" pitchFamily="17" charset="-128"/>
                <a:cs typeface="ＭＳ Ｐゴシック" panose="020B0600070205080204" pitchFamily="50" charset="-128"/>
              </a:rPr>
              <a:t>・</a:t>
            </a:r>
            <a:r>
              <a:rPr kumimoji="0" lang="ja-JP" altLang="ja-JP" sz="2000" b="1" i="0" u="none" strike="noStrike" cap="none" normalizeH="0" baseline="0" dirty="0">
                <a:ln>
                  <a:noFill/>
                </a:ln>
                <a:solidFill>
                  <a:srgbClr val="000066"/>
                </a:solidFill>
                <a:effectLst/>
                <a:latin typeface="ＭＳ 明朝" panose="02020609040205080304" pitchFamily="17" charset="-128"/>
                <a:ea typeface="ＭＳ 明朝" panose="02020609040205080304" pitchFamily="17" charset="-128"/>
                <a:cs typeface="ＭＳ Ｐゴシック" panose="020B0600070205080204" pitchFamily="50" charset="-128"/>
              </a:rPr>
              <a:t>谷口信和</a:t>
            </a:r>
            <a:r>
              <a:rPr kumimoji="0" lang="ja-JP" altLang="en-US" sz="2000" b="1" i="0" u="none" strike="noStrike" cap="none" normalizeH="0" baseline="0" dirty="0">
                <a:ln>
                  <a:noFill/>
                </a:ln>
                <a:solidFill>
                  <a:srgbClr val="000066"/>
                </a:solidFill>
                <a:effectLst/>
                <a:latin typeface="ＭＳ 明朝" panose="02020609040205080304" pitchFamily="17" charset="-128"/>
                <a:ea typeface="ＭＳ 明朝" panose="02020609040205080304" pitchFamily="17" charset="-128"/>
                <a:cs typeface="ＭＳ Ｐゴシック" panose="020B0600070205080204" pitchFamily="50" charset="-128"/>
              </a:rPr>
              <a:t>・加藤　浩・谷　清司・</a:t>
            </a:r>
            <a:r>
              <a:rPr kumimoji="0" lang="ja-JP" altLang="ja-JP" sz="2000" b="1" i="0" u="none" strike="noStrike" cap="none" normalizeH="0" baseline="0" dirty="0">
                <a:ln>
                  <a:noFill/>
                </a:ln>
                <a:solidFill>
                  <a:srgbClr val="000066"/>
                </a:solidFill>
                <a:effectLst/>
                <a:latin typeface="ＭＳ 明朝" panose="02020609040205080304" pitchFamily="17" charset="-128"/>
                <a:ea typeface="ＭＳ 明朝" panose="02020609040205080304" pitchFamily="17" charset="-128"/>
                <a:cs typeface="ＭＳ Ｐゴシック" panose="020B0600070205080204" pitchFamily="50" charset="-128"/>
              </a:rPr>
              <a:t>海老澤恵子</a:t>
            </a:r>
            <a:r>
              <a:rPr kumimoji="0" lang="ja-JP" altLang="en-US" sz="2000" b="1" i="0" u="none" strike="noStrike" cap="none" normalizeH="0" baseline="0" dirty="0">
                <a:ln>
                  <a:noFill/>
                </a:ln>
                <a:solidFill>
                  <a:srgbClr val="000066"/>
                </a:solidFill>
                <a:effectLst/>
                <a:latin typeface="ＭＳ 明朝" panose="02020609040205080304" pitchFamily="17" charset="-128"/>
                <a:ea typeface="ＭＳ 明朝" panose="02020609040205080304" pitchFamily="17" charset="-128"/>
                <a:cs typeface="ＭＳ Ｐゴシック" panose="020B0600070205080204" pitchFamily="50" charset="-128"/>
              </a:rPr>
              <a:t>・</a:t>
            </a:r>
            <a:r>
              <a:rPr kumimoji="0" lang="ja-JP" altLang="ja-JP" sz="2000" b="1" i="0" u="none" strike="noStrike" cap="none" normalizeH="0" baseline="0" dirty="0">
                <a:ln>
                  <a:noFill/>
                </a:ln>
                <a:solidFill>
                  <a:srgbClr val="000066"/>
                </a:solidFill>
                <a:effectLst/>
                <a:latin typeface="ＭＳ 明朝" panose="02020609040205080304" pitchFamily="17" charset="-128"/>
                <a:ea typeface="ＭＳ 明朝" panose="02020609040205080304" pitchFamily="17" charset="-128"/>
                <a:cs typeface="ＭＳ Ｐゴシック" panose="020B0600070205080204" pitchFamily="50" charset="-128"/>
              </a:rPr>
              <a:t>信岡誠治</a:t>
            </a:r>
            <a:br>
              <a:rPr kumimoji="0" lang="en-US" altLang="ja-JP" sz="2000" b="1" i="0" u="none" strike="noStrike" cap="none" normalizeH="0" baseline="0" dirty="0">
                <a:ln>
                  <a:noFill/>
                </a:ln>
                <a:solidFill>
                  <a:srgbClr val="000066"/>
                </a:solidFill>
                <a:effectLst/>
                <a:latin typeface="ＭＳ 明朝" panose="02020609040205080304" pitchFamily="17" charset="-128"/>
                <a:ea typeface="ＭＳ 明朝" panose="02020609040205080304" pitchFamily="17" charset="-128"/>
                <a:cs typeface="ＭＳ Ｐゴシック" panose="020B0600070205080204" pitchFamily="50" charset="-128"/>
              </a:rPr>
            </a:br>
            <a:r>
              <a:rPr kumimoji="0" lang="ja-JP" altLang="en-US" sz="2000" b="1" i="0" u="none" strike="noStrike" cap="none" normalizeH="0" baseline="0" dirty="0">
                <a:ln>
                  <a:noFill/>
                </a:ln>
                <a:solidFill>
                  <a:srgbClr val="000066"/>
                </a:solidFill>
                <a:effectLst/>
                <a:latin typeface="ＭＳ 明朝" panose="02020609040205080304" pitchFamily="17" charset="-128"/>
                <a:ea typeface="ＭＳ 明朝" panose="02020609040205080304" pitchFamily="17" charset="-128"/>
                <a:cs typeface="ＭＳ Ｐゴシック" panose="020B0600070205080204" pitchFamily="50" charset="-128"/>
              </a:rPr>
              <a:t>・</a:t>
            </a:r>
            <a:r>
              <a:rPr kumimoji="0" lang="ja-JP" altLang="ja-JP" sz="2000" b="1" i="0" u="none" strike="noStrike" cap="none" normalizeH="0" baseline="0" dirty="0">
                <a:ln>
                  <a:noFill/>
                </a:ln>
                <a:solidFill>
                  <a:srgbClr val="000066"/>
                </a:solidFill>
                <a:effectLst/>
                <a:latin typeface="ＭＳ 明朝" panose="02020609040205080304" pitchFamily="17" charset="-128"/>
                <a:ea typeface="ＭＳ 明朝" panose="02020609040205080304" pitchFamily="17" charset="-128"/>
                <a:cs typeface="ＭＳ Ｐゴシック" panose="020B0600070205080204" pitchFamily="50" charset="-128"/>
              </a:rPr>
              <a:t>加藤洋子</a:t>
            </a:r>
            <a:r>
              <a:rPr kumimoji="0" lang="ja-JP" altLang="en-US" sz="2000" b="1" i="0" u="none" strike="noStrike" cap="none" normalizeH="0" baseline="0" dirty="0">
                <a:ln>
                  <a:noFill/>
                </a:ln>
                <a:solidFill>
                  <a:srgbClr val="000066"/>
                </a:solidFill>
                <a:effectLst/>
                <a:latin typeface="ＭＳ 明朝" panose="02020609040205080304" pitchFamily="17" charset="-128"/>
                <a:ea typeface="ＭＳ 明朝" panose="02020609040205080304" pitchFamily="17" charset="-128"/>
                <a:cs typeface="ＭＳ Ｐゴシック" panose="020B0600070205080204" pitchFamily="50" charset="-128"/>
              </a:rPr>
              <a:t>・</a:t>
            </a:r>
            <a:r>
              <a:rPr kumimoji="0" lang="ja-JP" altLang="ja-JP" sz="2000" b="1" i="0" u="none" strike="noStrike" cap="none" normalizeH="0" baseline="0" dirty="0">
                <a:ln>
                  <a:noFill/>
                </a:ln>
                <a:solidFill>
                  <a:srgbClr val="000066"/>
                </a:solidFill>
                <a:effectLst/>
                <a:latin typeface="ＭＳ 明朝" panose="02020609040205080304" pitchFamily="17" charset="-128"/>
                <a:ea typeface="ＭＳ 明朝" panose="02020609040205080304" pitchFamily="17" charset="-128"/>
                <a:cs typeface="ＭＳ Ｐゴシック" panose="020B0600070205080204" pitchFamily="50" charset="-128"/>
              </a:rPr>
              <a:t>若狹良治</a:t>
            </a:r>
            <a:r>
              <a:rPr kumimoji="0" lang="ja-JP" altLang="en-US" sz="2000" b="1" i="0" u="none" strike="noStrike" cap="none" normalizeH="0" baseline="0" dirty="0">
                <a:ln>
                  <a:noFill/>
                </a:ln>
                <a:solidFill>
                  <a:srgbClr val="000066"/>
                </a:solidFill>
                <a:effectLst/>
                <a:latin typeface="ＭＳ 明朝" panose="02020609040205080304" pitchFamily="17" charset="-128"/>
                <a:ea typeface="ＭＳ 明朝" panose="02020609040205080304" pitchFamily="17" charset="-128"/>
                <a:cs typeface="ＭＳ Ｐゴシック" panose="020B0600070205080204" pitchFamily="50" charset="-128"/>
              </a:rPr>
              <a:t>・</a:t>
            </a:r>
            <a:r>
              <a:rPr kumimoji="0" lang="ja-JP" altLang="ja-JP" sz="2000" b="1" i="0" u="none" strike="noStrike" cap="none" normalizeH="0" baseline="0" dirty="0">
                <a:ln>
                  <a:noFill/>
                </a:ln>
                <a:solidFill>
                  <a:srgbClr val="000066"/>
                </a:solidFill>
                <a:effectLst/>
                <a:latin typeface="ＭＳ 明朝" panose="02020609040205080304" pitchFamily="17" charset="-128"/>
                <a:ea typeface="ＭＳ 明朝" panose="02020609040205080304" pitchFamily="17" charset="-128"/>
                <a:cs typeface="ＭＳ Ｐゴシック" panose="020B0600070205080204" pitchFamily="50" charset="-128"/>
              </a:rPr>
              <a:t>羽賀育子</a:t>
            </a:r>
            <a:r>
              <a:rPr kumimoji="0" lang="ja-JP" altLang="en-US" sz="2000" b="1" i="0" u="none" strike="noStrike" cap="none" normalizeH="0" baseline="0" dirty="0">
                <a:ln>
                  <a:noFill/>
                </a:ln>
                <a:solidFill>
                  <a:srgbClr val="000066"/>
                </a:solidFill>
                <a:effectLst/>
                <a:latin typeface="ＭＳ 明朝" panose="02020609040205080304" pitchFamily="17" charset="-128"/>
                <a:ea typeface="ＭＳ 明朝" panose="02020609040205080304" pitchFamily="17" charset="-128"/>
                <a:cs typeface="ＭＳ Ｐゴシック" panose="020B0600070205080204" pitchFamily="50" charset="-128"/>
              </a:rPr>
              <a:t>・</a:t>
            </a:r>
            <a:r>
              <a:rPr kumimoji="0" lang="ja-JP" altLang="ja-JP" sz="2000" b="1" i="0" u="none" strike="noStrike" cap="none" normalizeH="0" baseline="0" dirty="0">
                <a:ln>
                  <a:noFill/>
                </a:ln>
                <a:solidFill>
                  <a:srgbClr val="000066"/>
                </a:solidFill>
                <a:effectLst/>
                <a:latin typeface="ＭＳ 明朝" panose="02020609040205080304" pitchFamily="17" charset="-128"/>
                <a:ea typeface="ＭＳ 明朝" panose="02020609040205080304" pitchFamily="17" charset="-128"/>
                <a:cs typeface="ＭＳ Ｐゴシック" panose="020B0600070205080204" pitchFamily="50" charset="-128"/>
              </a:rPr>
              <a:t>木村友二郎</a:t>
            </a:r>
            <a:endParaRPr kumimoji="0" lang="ja-JP" altLang="ja-JP" sz="2000" b="0" i="0" u="none" strike="noStrike" cap="none" normalizeH="0" baseline="0" dirty="0">
              <a:ln>
                <a:noFill/>
              </a:ln>
              <a:solidFill>
                <a:srgbClr val="000066"/>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a:ln>
                  <a:noFill/>
                </a:ln>
                <a:solidFill>
                  <a:srgbClr val="000066"/>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事業体賛助会員（９会員）</a:t>
            </a:r>
            <a:r>
              <a:rPr kumimoji="0" lang="ja-JP" altLang="en-US" sz="2000" b="0" i="0" u="none" strike="noStrike" cap="none" normalizeH="0" baseline="0" dirty="0">
                <a:ln>
                  <a:noFill/>
                </a:ln>
                <a:solidFill>
                  <a:srgbClr val="000066"/>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（１０会員）</a:t>
            </a:r>
            <a:endParaRPr kumimoji="0" lang="ja-JP" altLang="ja-JP" sz="2000" b="0" i="0" u="none" strike="noStrike" cap="none" normalizeH="0" baseline="0" dirty="0">
              <a:ln>
                <a:noFill/>
              </a:ln>
              <a:solidFill>
                <a:srgbClr val="000066"/>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2000" b="1" i="0" u="none" strike="noStrike" cap="none" normalizeH="0" baseline="0" dirty="0">
                <a:ln>
                  <a:noFill/>
                </a:ln>
                <a:solidFill>
                  <a:srgbClr val="000066"/>
                </a:solidFill>
                <a:effectLst/>
                <a:latin typeface="ＭＳ 明朝" panose="02020609040205080304" pitchFamily="17" charset="-128"/>
                <a:ea typeface="ＭＳ 明朝" panose="02020609040205080304" pitchFamily="17" charset="-128"/>
                <a:cs typeface="ＭＳ Ｐゴシック" panose="020B0600070205080204" pitchFamily="50" charset="-128"/>
              </a:rPr>
              <a:t>・</a:t>
            </a:r>
            <a:r>
              <a:rPr kumimoji="0" lang="ja-JP" altLang="ja-JP" sz="2000" b="1" i="0" u="none" strike="noStrike" cap="none" normalizeH="0" baseline="0" dirty="0">
                <a:ln>
                  <a:noFill/>
                </a:ln>
                <a:solidFill>
                  <a:srgbClr val="000066"/>
                </a:solidFill>
                <a:effectLst/>
                <a:latin typeface="ＭＳ 明朝" panose="02020609040205080304" pitchFamily="17" charset="-128"/>
                <a:ea typeface="ＭＳ 明朝" panose="02020609040205080304" pitchFamily="17" charset="-128"/>
                <a:cs typeface="ＭＳ Ｐゴシック" panose="020B0600070205080204" pitchFamily="50" charset="-128"/>
              </a:rPr>
              <a:t>日本生活協同組合連合会</a:t>
            </a:r>
            <a:r>
              <a:rPr kumimoji="0" lang="ja-JP" altLang="en-US" sz="2000" b="1" i="0" u="none" strike="noStrike" cap="none" normalizeH="0" baseline="0" dirty="0">
                <a:ln>
                  <a:noFill/>
                </a:ln>
                <a:solidFill>
                  <a:srgbClr val="000066"/>
                </a:solidFill>
                <a:effectLst/>
                <a:latin typeface="ＭＳ 明朝" panose="02020609040205080304" pitchFamily="17" charset="-128"/>
                <a:ea typeface="ＭＳ 明朝" panose="02020609040205080304" pitchFamily="17" charset="-128"/>
                <a:cs typeface="ＭＳ Ｐゴシック" panose="020B0600070205080204" pitchFamily="50" charset="-128"/>
              </a:rPr>
              <a:t>・</a:t>
            </a:r>
            <a:r>
              <a:rPr kumimoji="0" lang="ja-JP" altLang="ja-JP" sz="2000" b="1" i="0" u="none" strike="noStrike" cap="none" normalizeH="0" baseline="0" dirty="0">
                <a:ln>
                  <a:noFill/>
                </a:ln>
                <a:solidFill>
                  <a:srgbClr val="000066"/>
                </a:solidFill>
                <a:effectLst/>
                <a:latin typeface="ＭＳ 明朝" panose="02020609040205080304" pitchFamily="17" charset="-128"/>
                <a:ea typeface="ＭＳ 明朝" panose="02020609040205080304" pitchFamily="17" charset="-128"/>
                <a:cs typeface="ＭＳ Ｐゴシック" panose="020B0600070205080204" pitchFamily="50" charset="-128"/>
              </a:rPr>
              <a:t>生活協同組合おかやまコープ</a:t>
            </a:r>
            <a:endParaRPr kumimoji="0" lang="en-US" altLang="ja-JP" sz="2000" b="1" i="0" u="none" strike="noStrike" cap="none" normalizeH="0" baseline="0" dirty="0">
              <a:ln>
                <a:noFill/>
              </a:ln>
              <a:solidFill>
                <a:srgbClr val="000066"/>
              </a:solidFill>
              <a:effectLst/>
              <a:latin typeface="ＭＳ 明朝" panose="02020609040205080304" pitchFamily="17" charset="-128"/>
              <a:ea typeface="ＭＳ 明朝" panose="02020609040205080304" pitchFamily="17"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2000" b="1" i="0" u="none" strike="noStrike" cap="none" normalizeH="0" baseline="0" dirty="0">
                <a:ln>
                  <a:noFill/>
                </a:ln>
                <a:solidFill>
                  <a:srgbClr val="000066"/>
                </a:solidFill>
                <a:effectLst/>
                <a:latin typeface="ＭＳ 明朝" panose="02020609040205080304" pitchFamily="17" charset="-128"/>
                <a:ea typeface="ＭＳ 明朝" panose="02020609040205080304" pitchFamily="17" charset="-128"/>
                <a:cs typeface="ＭＳ Ｐゴシック" panose="020B0600070205080204" pitchFamily="50" charset="-128"/>
              </a:rPr>
              <a:t>・</a:t>
            </a:r>
            <a:r>
              <a:rPr kumimoji="0" lang="ja-JP" altLang="ja-JP" sz="2000" b="1" i="0" u="none" strike="noStrike" cap="none" normalizeH="0" baseline="0" dirty="0">
                <a:ln>
                  <a:noFill/>
                </a:ln>
                <a:solidFill>
                  <a:srgbClr val="000066"/>
                </a:solidFill>
                <a:effectLst/>
                <a:latin typeface="ＭＳ 明朝" panose="02020609040205080304" pitchFamily="17" charset="-128"/>
                <a:ea typeface="ＭＳ 明朝" panose="02020609040205080304" pitchFamily="17" charset="-128"/>
                <a:cs typeface="ＭＳ Ｐゴシック" panose="020B0600070205080204" pitchFamily="50" charset="-128"/>
              </a:rPr>
              <a:t>庄</a:t>
            </a:r>
            <a:r>
              <a:rPr kumimoji="0" lang="ja-JP" altLang="ja-JP" sz="2000" b="1" i="0" u="none" strike="noStrike" cap="none" normalizeH="0" baseline="0" dirty="0" bmk="">
                <a:ln>
                  <a:noFill/>
                </a:ln>
                <a:solidFill>
                  <a:srgbClr val="000066"/>
                </a:solidFill>
                <a:effectLst/>
                <a:latin typeface="ＭＳ 明朝" panose="02020609040205080304" pitchFamily="17" charset="-128"/>
                <a:ea typeface="ＭＳ 明朝" panose="02020609040205080304" pitchFamily="17" charset="-128"/>
                <a:cs typeface="ＭＳ Ｐゴシック" panose="020B0600070205080204" pitchFamily="50" charset="-128"/>
              </a:rPr>
              <a:t>内みどり農業協同組合</a:t>
            </a:r>
            <a:r>
              <a:rPr kumimoji="0" lang="ja-JP" altLang="en-US" sz="2000" b="1" i="0" u="none" strike="noStrike" cap="none" normalizeH="0" baseline="0" dirty="0" bmk="">
                <a:ln>
                  <a:noFill/>
                </a:ln>
                <a:solidFill>
                  <a:srgbClr val="000066"/>
                </a:solidFill>
                <a:effectLst/>
                <a:latin typeface="ＭＳ 明朝" panose="02020609040205080304" pitchFamily="17" charset="-128"/>
                <a:ea typeface="ＭＳ 明朝" panose="02020609040205080304" pitchFamily="17" charset="-128"/>
                <a:cs typeface="ＭＳ Ｐゴシック" panose="020B0600070205080204" pitchFamily="50" charset="-128"/>
              </a:rPr>
              <a:t>・</a:t>
            </a:r>
            <a:r>
              <a:rPr kumimoji="0" lang="ja-JP" altLang="ja-JP" sz="2000" b="1" i="0" u="none" strike="noStrike" cap="none" normalizeH="0" baseline="0" dirty="0" bmk="_Hlk43044476">
                <a:ln>
                  <a:noFill/>
                </a:ln>
                <a:solidFill>
                  <a:srgbClr val="000066"/>
                </a:solidFill>
                <a:effectLst/>
                <a:latin typeface="ＭＳ 明朝" panose="02020609040205080304" pitchFamily="17" charset="-128"/>
                <a:ea typeface="ＭＳ 明朝" panose="02020609040205080304" pitchFamily="17" charset="-128"/>
                <a:cs typeface="ＭＳ Ｐゴシック" panose="020B0600070205080204" pitchFamily="50" charset="-128"/>
              </a:rPr>
              <a:t>株式会社平田牧場</a:t>
            </a:r>
            <a:r>
              <a:rPr kumimoji="0" lang="ja-JP" altLang="en-US" sz="2000" b="1" i="0" u="none" strike="noStrike" cap="none" normalizeH="0" baseline="0" dirty="0" bmk="_Hlk43044476">
                <a:ln>
                  <a:noFill/>
                </a:ln>
                <a:solidFill>
                  <a:srgbClr val="000066"/>
                </a:solidFill>
                <a:effectLst/>
                <a:latin typeface="ＭＳ 明朝" panose="02020609040205080304" pitchFamily="17" charset="-128"/>
                <a:ea typeface="ＭＳ 明朝" panose="02020609040205080304" pitchFamily="17" charset="-128"/>
                <a:cs typeface="ＭＳ Ｐゴシック" panose="020B0600070205080204" pitchFamily="50" charset="-128"/>
              </a:rPr>
              <a:t>・</a:t>
            </a:r>
            <a:r>
              <a:rPr kumimoji="0" lang="ja-JP" altLang="ja-JP" sz="2000" b="1" i="0" u="none" strike="noStrike" cap="none" normalizeH="0" baseline="0" dirty="0" bmk="_Hlk43044476">
                <a:ln>
                  <a:noFill/>
                </a:ln>
                <a:solidFill>
                  <a:srgbClr val="000066"/>
                </a:solidFill>
                <a:effectLst/>
                <a:latin typeface="ＭＳ 明朝" panose="02020609040205080304" pitchFamily="17" charset="-128"/>
                <a:ea typeface="ＭＳ 明朝" panose="02020609040205080304" pitchFamily="17" charset="-128"/>
                <a:cs typeface="ＭＳ Ｐゴシック" panose="020B0600070205080204" pitchFamily="50" charset="-128"/>
              </a:rPr>
              <a:t>ＪＡ</a:t>
            </a:r>
            <a:r>
              <a:rPr kumimoji="0" lang="ja-JP" altLang="ja-JP" sz="2000" b="1" i="0" u="none" strike="noStrike" cap="none" normalizeH="0" baseline="0" dirty="0" bmk="_Hlk43044476">
                <a:ln>
                  <a:noFill/>
                </a:ln>
                <a:solidFill>
                  <a:srgbClr val="000066"/>
                </a:solidFill>
                <a:effectLst/>
                <a:latin typeface="ＭＳ 明朝" panose="02020609040205080304" pitchFamily="17" charset="-128"/>
                <a:ea typeface="ＭＳ 明朝" panose="02020609040205080304" pitchFamily="17" charset="-128"/>
                <a:cs typeface="Times New Roman" panose="02020603050405020304" pitchFamily="18" charset="0"/>
              </a:rPr>
              <a:t>加美よつば農協</a:t>
            </a:r>
            <a:endParaRPr kumimoji="0" lang="en-US" altLang="ja-JP" sz="2000" b="1" i="0" u="none" strike="noStrike" cap="none" normalizeH="0" baseline="0" dirty="0" bmk="_Hlk43044476">
              <a:ln>
                <a:noFill/>
              </a:ln>
              <a:solidFill>
                <a:srgbClr val="000066"/>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2000" b="1" i="0" u="none" strike="noStrike" cap="none" normalizeH="0" baseline="0" dirty="0" bmk="_Hlk43044476">
                <a:ln>
                  <a:noFill/>
                </a:ln>
                <a:solidFill>
                  <a:srgbClr val="000066"/>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0" lang="ja-JP" altLang="ja-JP" sz="2000" b="1" i="0" u="none" strike="noStrike" cap="none" normalizeH="0" baseline="0" dirty="0" bmk="_Hlk43044476">
                <a:ln>
                  <a:noFill/>
                </a:ln>
                <a:solidFill>
                  <a:srgbClr val="000066"/>
                </a:solidFill>
                <a:effectLst/>
                <a:latin typeface="ＭＳ 明朝" panose="02020609040205080304" pitchFamily="17" charset="-128"/>
                <a:ea typeface="ＭＳ 明朝" panose="02020609040205080304" pitchFamily="17" charset="-128"/>
                <a:cs typeface="ＭＳ Ｐゴシック" panose="020B0600070205080204" pitchFamily="50" charset="-128"/>
              </a:rPr>
              <a:t>栃木開拓農業協同組合</a:t>
            </a:r>
            <a:r>
              <a:rPr kumimoji="0" lang="ja-JP" altLang="en-US" sz="2000" b="1" i="0" u="none" strike="noStrike" cap="none" normalizeH="0" baseline="0" dirty="0" bmk="_Hlk43044476">
                <a:ln>
                  <a:noFill/>
                </a:ln>
                <a:solidFill>
                  <a:srgbClr val="000066"/>
                </a:solidFill>
                <a:effectLst/>
                <a:latin typeface="ＭＳ 明朝" panose="02020609040205080304" pitchFamily="17" charset="-128"/>
                <a:ea typeface="ＭＳ 明朝" panose="02020609040205080304" pitchFamily="17" charset="-128"/>
                <a:cs typeface="ＭＳ Ｐゴシック" panose="020B0600070205080204" pitchFamily="50" charset="-128"/>
              </a:rPr>
              <a:t>・</a:t>
            </a:r>
            <a:r>
              <a:rPr kumimoji="0" lang="ja-JP" altLang="ja-JP" sz="2000" b="1" i="0" u="none" strike="noStrike" cap="none" normalizeH="0" baseline="0" dirty="0">
                <a:ln>
                  <a:noFill/>
                </a:ln>
                <a:solidFill>
                  <a:srgbClr val="000066"/>
                </a:solidFill>
                <a:effectLst/>
                <a:latin typeface="ＭＳ 明朝" panose="02020609040205080304" pitchFamily="17" charset="-128"/>
                <a:ea typeface="ＭＳ 明朝" panose="02020609040205080304" pitchFamily="17" charset="-128"/>
                <a:cs typeface="ＭＳ Ｐゴシック" panose="020B0600070205080204" pitchFamily="50" charset="-128"/>
              </a:rPr>
              <a:t>太陽工業株式会社</a:t>
            </a:r>
            <a:r>
              <a:rPr kumimoji="0" lang="ja-JP" altLang="en-US" sz="2000" b="1" i="0" u="none" strike="noStrike" cap="none" normalizeH="0" baseline="0" dirty="0">
                <a:ln>
                  <a:noFill/>
                </a:ln>
                <a:solidFill>
                  <a:srgbClr val="000066"/>
                </a:solidFill>
                <a:effectLst/>
                <a:latin typeface="ＭＳ 明朝" panose="02020609040205080304" pitchFamily="17" charset="-128"/>
                <a:ea typeface="ＭＳ 明朝" panose="02020609040205080304" pitchFamily="17" charset="-128"/>
                <a:cs typeface="ＭＳ Ｐゴシック" panose="020B0600070205080204" pitchFamily="50" charset="-128"/>
              </a:rPr>
              <a:t>・</a:t>
            </a:r>
            <a:endParaRPr kumimoji="0" lang="en-US" altLang="ja-JP" sz="2000" b="1" i="0" u="none" strike="noStrike" cap="none" normalizeH="0" baseline="0" dirty="0">
              <a:ln>
                <a:noFill/>
              </a:ln>
              <a:solidFill>
                <a:srgbClr val="000066"/>
              </a:solidFill>
              <a:effectLst/>
              <a:latin typeface="ＭＳ 明朝" panose="02020609040205080304" pitchFamily="17" charset="-128"/>
              <a:ea typeface="ＭＳ 明朝" panose="02020609040205080304" pitchFamily="17"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2000" b="1" i="0" u="none" strike="noStrike" cap="none" normalizeH="0" baseline="0" dirty="0">
                <a:ln>
                  <a:noFill/>
                </a:ln>
                <a:solidFill>
                  <a:srgbClr val="000066"/>
                </a:solidFill>
                <a:effectLst/>
                <a:latin typeface="ＭＳ 明朝" panose="02020609040205080304" pitchFamily="17" charset="-128"/>
                <a:ea typeface="ＭＳ 明朝" panose="02020609040205080304" pitchFamily="17" charset="-128"/>
                <a:cs typeface="ＭＳ Ｐゴシック" panose="020B0600070205080204" pitchFamily="50" charset="-128"/>
              </a:rPr>
              <a:t>・</a:t>
            </a:r>
            <a:r>
              <a:rPr kumimoji="0" lang="ja-JP" altLang="ja-JP" sz="2000" b="1" i="0" u="none" strike="noStrike" cap="none" normalizeH="0" baseline="0" dirty="0">
                <a:ln>
                  <a:noFill/>
                </a:ln>
                <a:solidFill>
                  <a:srgbClr val="000066"/>
                </a:solidFill>
                <a:effectLst/>
                <a:latin typeface="ＭＳ 明朝" panose="02020609040205080304" pitchFamily="17" charset="-128"/>
                <a:ea typeface="ＭＳ 明朝" panose="02020609040205080304" pitchFamily="17" charset="-128"/>
                <a:cs typeface="ＭＳ Ｐゴシック" panose="020B0600070205080204" pitchFamily="50" charset="-128"/>
              </a:rPr>
              <a:t>ＪＡ</a:t>
            </a:r>
            <a:r>
              <a:rPr kumimoji="0" lang="ja-JP" altLang="en-US" sz="2000" b="1" i="0" u="none" strike="noStrike" cap="none" normalizeH="0" baseline="0" dirty="0">
                <a:ln>
                  <a:noFill/>
                </a:ln>
                <a:solidFill>
                  <a:srgbClr val="000066"/>
                </a:solidFill>
                <a:effectLst/>
                <a:latin typeface="ＭＳ 明朝" panose="02020609040205080304" pitchFamily="17" charset="-128"/>
                <a:ea typeface="ＭＳ 明朝" panose="02020609040205080304" pitchFamily="17" charset="-128"/>
                <a:cs typeface="ＭＳ Ｐゴシック" panose="020B0600070205080204" pitchFamily="50" charset="-128"/>
              </a:rPr>
              <a:t>全農</a:t>
            </a:r>
            <a:r>
              <a:rPr kumimoji="0" lang="ja-JP" altLang="ja-JP" sz="2000" b="1" i="0" u="none" strike="noStrike" cap="none" normalizeH="0" baseline="0" dirty="0">
                <a:ln>
                  <a:noFill/>
                </a:ln>
                <a:solidFill>
                  <a:srgbClr val="000066"/>
                </a:solidFill>
                <a:effectLst/>
                <a:latin typeface="ＭＳ 明朝" panose="02020609040205080304" pitchFamily="17" charset="-128"/>
                <a:ea typeface="ＭＳ 明朝" panose="02020609040205080304" pitchFamily="17" charset="-128"/>
                <a:cs typeface="ＭＳ Ｐゴシック" panose="020B0600070205080204" pitchFamily="50" charset="-128"/>
              </a:rPr>
              <a:t>くみあい飼料</a:t>
            </a:r>
            <a:r>
              <a:rPr kumimoji="0" lang="ja-JP" altLang="en-US" sz="2000" b="1" i="0" u="none" strike="noStrike" cap="none" normalizeH="0" baseline="0" dirty="0">
                <a:ln>
                  <a:noFill/>
                </a:ln>
                <a:solidFill>
                  <a:srgbClr val="000066"/>
                </a:solidFill>
                <a:effectLst/>
                <a:latin typeface="ＭＳ 明朝" panose="02020609040205080304" pitchFamily="17" charset="-128"/>
                <a:ea typeface="ＭＳ 明朝" panose="02020609040205080304" pitchFamily="17" charset="-128"/>
                <a:cs typeface="ＭＳ Ｐゴシック" panose="020B0600070205080204" pitchFamily="50" charset="-128"/>
              </a:rPr>
              <a:t>九州地方本部・</a:t>
            </a:r>
            <a:r>
              <a:rPr kumimoji="0" lang="ja-JP" altLang="ja-JP" sz="2000" b="1" i="0" u="none" strike="noStrike" cap="none" normalizeH="0" baseline="0" dirty="0">
                <a:ln>
                  <a:noFill/>
                </a:ln>
                <a:solidFill>
                  <a:srgbClr val="000066"/>
                </a:solidFill>
                <a:effectLst/>
                <a:latin typeface="ＭＳ 明朝" panose="02020609040205080304" pitchFamily="17" charset="-128"/>
                <a:ea typeface="ＭＳ 明朝" panose="02020609040205080304" pitchFamily="17" charset="-128"/>
                <a:cs typeface="ＭＳ Ｐゴシック" panose="020B0600070205080204" pitchFamily="50" charset="-128"/>
              </a:rPr>
              <a:t>滋賀県飼料用米協議会（個人資格）</a:t>
            </a:r>
            <a:endParaRPr kumimoji="0" lang="ja-JP" altLang="ja-JP" sz="2000" b="0" i="0" u="none" strike="noStrike" cap="none" normalizeH="0" baseline="0" dirty="0">
              <a:ln>
                <a:noFill/>
              </a:ln>
              <a:solidFill>
                <a:srgbClr val="000066"/>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2000" b="1" i="0" u="none" strike="noStrike" cap="none" normalizeH="0" baseline="0" dirty="0">
                <a:ln>
                  <a:noFill/>
                </a:ln>
                <a:solidFill>
                  <a:srgbClr val="FF0000"/>
                </a:solidFill>
                <a:effectLst/>
                <a:latin typeface="ＭＳ 明朝" panose="02020609040205080304" pitchFamily="17" charset="-128"/>
                <a:ea typeface="ＭＳ 明朝" panose="02020609040205080304" pitchFamily="17" charset="-128"/>
                <a:cs typeface="ＭＳ Ｐゴシック" panose="020B0600070205080204" pitchFamily="50" charset="-128"/>
              </a:rPr>
              <a:t>付則意見</a:t>
            </a:r>
            <a:endParaRPr kumimoji="0" lang="ja-JP" altLang="ja-JP" sz="2000" b="1" i="0" u="none" strike="noStrike" cap="none" normalizeH="0" baseline="0" dirty="0">
              <a:ln>
                <a:noFill/>
              </a:ln>
              <a:solidFill>
                <a:srgbClr val="FF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1" i="0" u="none" strike="noStrike" cap="none" normalizeH="0" baseline="0" dirty="0">
                <a:ln>
                  <a:noFill/>
                </a:ln>
                <a:solidFill>
                  <a:srgbClr val="000066"/>
                </a:solidFill>
                <a:effectLst/>
                <a:latin typeface="ＭＳ 明朝" panose="02020609040205080304" pitchFamily="17" charset="-128"/>
                <a:ea typeface="ＭＳ 明朝" panose="02020609040205080304" pitchFamily="17" charset="-128"/>
                <a:cs typeface="ＭＳ Ｐゴシック" panose="020B0600070205080204" pitchFamily="50" charset="-128"/>
              </a:rPr>
              <a:t>滋賀県飼料用米協議会　は非営利団体として、個人資格となっています。</a:t>
            </a:r>
            <a:endParaRPr kumimoji="0" lang="ja-JP" altLang="ja-JP" sz="2000" b="0" i="0" u="none" strike="noStrike" cap="none" normalizeH="0" baseline="0" dirty="0">
              <a:ln>
                <a:noFill/>
              </a:ln>
              <a:solidFill>
                <a:srgbClr val="000066"/>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1" i="0" u="none" strike="noStrike" cap="none" normalizeH="0" baseline="0" dirty="0">
                <a:ln>
                  <a:noFill/>
                </a:ln>
                <a:solidFill>
                  <a:srgbClr val="000066"/>
                </a:solidFill>
                <a:effectLst/>
                <a:latin typeface="ＭＳ 明朝" panose="02020609040205080304" pitchFamily="17" charset="-128"/>
                <a:ea typeface="ＭＳ 明朝" panose="02020609040205080304" pitchFamily="17" charset="-128"/>
                <a:cs typeface="ＭＳ Ｐゴシック" panose="020B0600070205080204" pitchFamily="50" charset="-128"/>
              </a:rPr>
              <a:t>本協会としては、引き続き新規社員の拡大に努めます。</a:t>
            </a:r>
            <a:endParaRPr kumimoji="0" lang="en-US" altLang="ja-JP" sz="2000" b="1" i="0" u="none" strike="noStrike" cap="none" normalizeH="0" baseline="0" dirty="0">
              <a:ln>
                <a:noFill/>
              </a:ln>
              <a:solidFill>
                <a:srgbClr val="000066"/>
              </a:solidFill>
              <a:effectLst/>
              <a:latin typeface="ＭＳ 明朝" panose="02020609040205080304" pitchFamily="17" charset="-128"/>
              <a:ea typeface="ＭＳ 明朝" panose="02020609040205080304" pitchFamily="17"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sz="2000" b="1" dirty="0">
                <a:solidFill>
                  <a:srgbClr val="000066"/>
                </a:solidFill>
                <a:highlight>
                  <a:srgbClr val="FFFF00"/>
                </a:highlight>
                <a:latin typeface="ＭＳ 明朝" panose="02020609040205080304" pitchFamily="17" charset="-128"/>
                <a:ea typeface="ＭＳ 明朝" panose="02020609040205080304" pitchFamily="17" charset="-128"/>
              </a:rPr>
              <a:t>シンジェンタ　ジャパン　から正会員から賛助会員への変更の要請がある。</a:t>
            </a:r>
            <a:endParaRPr kumimoji="0" lang="ja-JP" altLang="ja-JP" sz="2000" b="0" i="0" u="none" strike="noStrike" cap="none" normalizeH="0" baseline="0" dirty="0">
              <a:ln>
                <a:noFill/>
              </a:ln>
              <a:solidFill>
                <a:srgbClr val="000066"/>
              </a:solidFill>
              <a:effectLst/>
              <a:highlight>
                <a:srgbClr val="FFFF00"/>
              </a:highlight>
              <a:latin typeface="Arial" panose="020B0604020202020204" pitchFamily="34" charset="0"/>
            </a:endParaRPr>
          </a:p>
        </p:txBody>
      </p:sp>
    </p:spTree>
    <p:extLst>
      <p:ext uri="{BB962C8B-B14F-4D97-AF65-F5344CB8AC3E}">
        <p14:creationId xmlns:p14="http://schemas.microsoft.com/office/powerpoint/2010/main" val="14509535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C18E113-62F3-F7AD-2A2A-01D51AF6640C}"/>
              </a:ext>
            </a:extLst>
          </p:cNvPr>
          <p:cNvSpPr>
            <a:spLocks noGrp="1"/>
          </p:cNvSpPr>
          <p:nvPr>
            <p:ph type="sldNum" sz="quarter" idx="12"/>
          </p:nvPr>
        </p:nvSpPr>
        <p:spPr>
          <a:xfrm>
            <a:off x="6950413" y="6492875"/>
            <a:ext cx="2057400" cy="365125"/>
          </a:xfrm>
        </p:spPr>
        <p:txBody>
          <a:bodyPr/>
          <a:lstStyle/>
          <a:p>
            <a:fld id="{34E1D86B-E9BD-4CB3-A90A-360085928B4F}" type="slidenum">
              <a:rPr kumimoji="1" lang="ja-JP" altLang="en-US" sz="1800" smtClean="0">
                <a:latin typeface="HG創英角ｺﾞｼｯｸUB" panose="020B0909000000000000" pitchFamily="49" charset="-128"/>
                <a:ea typeface="HG創英角ｺﾞｼｯｸUB" panose="020B0909000000000000" pitchFamily="49" charset="-128"/>
              </a:rPr>
              <a:t>30</a:t>
            </a:fld>
            <a:endParaRPr kumimoji="1" lang="ja-JP" altLang="en-US" sz="1800" dirty="0">
              <a:latin typeface="HG創英角ｺﾞｼｯｸUB" panose="020B0909000000000000" pitchFamily="49" charset="-128"/>
              <a:ea typeface="HG創英角ｺﾞｼｯｸUB" panose="020B0909000000000000" pitchFamily="49" charset="-128"/>
            </a:endParaRPr>
          </a:p>
        </p:txBody>
      </p:sp>
      <p:sp>
        <p:nvSpPr>
          <p:cNvPr id="4" name="テキスト ボックス 3">
            <a:extLst>
              <a:ext uri="{FF2B5EF4-FFF2-40B4-BE49-F238E27FC236}">
                <a16:creationId xmlns:a16="http://schemas.microsoft.com/office/drawing/2014/main" id="{FE6B796D-A3D8-61ED-840A-8ED48BA6CC1C}"/>
              </a:ext>
            </a:extLst>
          </p:cNvPr>
          <p:cNvSpPr txBox="1"/>
          <p:nvPr/>
        </p:nvSpPr>
        <p:spPr>
          <a:xfrm>
            <a:off x="38911" y="58846"/>
            <a:ext cx="9144000" cy="6740307"/>
          </a:xfrm>
          <a:prstGeom prst="rect">
            <a:avLst/>
          </a:prstGeom>
          <a:noFill/>
        </p:spPr>
        <p:txBody>
          <a:bodyPr wrap="square" rtlCol="0">
            <a:spAutoFit/>
          </a:bodyPr>
          <a:lstStyle/>
          <a:p>
            <a:r>
              <a:rPr kumimoji="1" lang="ja-JP" altLang="en-US" sz="2400" dirty="0">
                <a:solidFill>
                  <a:srgbClr val="000066"/>
                </a:solidFill>
                <a:latin typeface="HG創英角ｺﾞｼｯｸUB" panose="020B0909000000000000" pitchFamily="49" charset="-128"/>
                <a:ea typeface="HG創英角ｺﾞｼｯｸUB" panose="020B0909000000000000" pitchFamily="49" charset="-128"/>
              </a:rPr>
              <a:t>３．現在、外部組織２団体から講演及び原稿の依頼</a:t>
            </a:r>
            <a:endParaRPr kumimoji="1" lang="en-US" altLang="ja-JP" sz="2400" dirty="0">
              <a:solidFill>
                <a:srgbClr val="000066"/>
              </a:solidFill>
              <a:latin typeface="HG創英角ｺﾞｼｯｸUB" panose="020B0909000000000000" pitchFamily="49" charset="-128"/>
              <a:ea typeface="HG創英角ｺﾞｼｯｸUB" panose="020B0909000000000000" pitchFamily="49" charset="-128"/>
            </a:endParaRPr>
          </a:p>
          <a:p>
            <a:endParaRPr kumimoji="1" lang="en-US" altLang="ja-JP" sz="2400" dirty="0">
              <a:solidFill>
                <a:srgbClr val="000066"/>
              </a:solidFill>
              <a:latin typeface="HG創英角ｺﾞｼｯｸUB" panose="020B0909000000000000" pitchFamily="49" charset="-128"/>
              <a:ea typeface="HG創英角ｺﾞｼｯｸUB" panose="020B0909000000000000" pitchFamily="49" charset="-128"/>
            </a:endParaRPr>
          </a:p>
          <a:p>
            <a:r>
              <a:rPr kumimoji="1" lang="ja-JP" altLang="en-US" sz="2400" dirty="0">
                <a:solidFill>
                  <a:srgbClr val="0000CC"/>
                </a:solidFill>
                <a:latin typeface="HG創英角ｺﾞｼｯｸUB" panose="020B0909000000000000" pitchFamily="49" charset="-128"/>
                <a:ea typeface="HG創英角ｺﾞｼｯｸUB" panose="020B0909000000000000" pitchFamily="49" charset="-128"/>
              </a:rPr>
              <a:t>⓵　講演の依頼</a:t>
            </a:r>
            <a:endParaRPr kumimoji="1" lang="en-US" altLang="ja-JP" sz="2400" dirty="0">
              <a:solidFill>
                <a:srgbClr val="0000CC"/>
              </a:solidFill>
              <a:latin typeface="HG創英角ｺﾞｼｯｸUB" panose="020B0909000000000000" pitchFamily="49" charset="-128"/>
              <a:ea typeface="HG創英角ｺﾞｼｯｸUB" panose="020B0909000000000000" pitchFamily="49" charset="-128"/>
            </a:endParaRPr>
          </a:p>
          <a:p>
            <a:r>
              <a:rPr kumimoji="1" lang="ja-JP" altLang="en-US" sz="2400" dirty="0">
                <a:solidFill>
                  <a:srgbClr val="FF0000"/>
                </a:solidFill>
                <a:latin typeface="HG創英角ｺﾞｼｯｸUB" panose="020B0909000000000000" pitchFamily="49" charset="-128"/>
                <a:ea typeface="HG創英角ｺﾞｼｯｸUB" panose="020B0909000000000000" pitchFamily="49" charset="-128"/>
              </a:rPr>
              <a:t>第１回理事会で、若狹が対応することで確認。準備中。</a:t>
            </a:r>
            <a:endParaRPr kumimoji="1" lang="en-US" altLang="ja-JP" sz="2400" dirty="0">
              <a:solidFill>
                <a:srgbClr val="FF0000"/>
              </a:solidFill>
              <a:latin typeface="HG創英角ｺﾞｼｯｸUB" panose="020B0909000000000000" pitchFamily="49" charset="-128"/>
              <a:ea typeface="HG創英角ｺﾞｼｯｸUB" panose="020B0909000000000000" pitchFamily="49" charset="-128"/>
            </a:endParaRPr>
          </a:p>
          <a:p>
            <a:r>
              <a:rPr kumimoji="1" lang="en-US" altLang="ja-JP" sz="2400" dirty="0">
                <a:solidFill>
                  <a:srgbClr val="000066"/>
                </a:solidFill>
                <a:latin typeface="HG創英角ｺﾞｼｯｸUB" panose="020B0909000000000000" pitchFamily="49" charset="-128"/>
                <a:ea typeface="HG創英角ｺﾞｼｯｸUB" panose="020B0909000000000000" pitchFamily="49" charset="-128"/>
                <a:hlinkClick r:id="rId2"/>
              </a:rPr>
              <a:t>https://www.evfjp.org/</a:t>
            </a:r>
            <a:endParaRPr kumimoji="1" lang="en-US" altLang="ja-JP" sz="2400" dirty="0">
              <a:solidFill>
                <a:srgbClr val="000066"/>
              </a:solidFill>
              <a:latin typeface="HG創英角ｺﾞｼｯｸUB" panose="020B0909000000000000" pitchFamily="49" charset="-128"/>
              <a:ea typeface="HG創英角ｺﾞｼｯｸUB" panose="020B0909000000000000" pitchFamily="49" charset="-128"/>
            </a:endParaRPr>
          </a:p>
          <a:p>
            <a:r>
              <a:rPr kumimoji="1" lang="en-US" altLang="ja-JP" sz="2400" dirty="0">
                <a:solidFill>
                  <a:srgbClr val="000066"/>
                </a:solidFill>
                <a:latin typeface="HG創英角ｺﾞｼｯｸUB" panose="020B0909000000000000" pitchFamily="49" charset="-128"/>
                <a:ea typeface="HG創英角ｺﾞｼｯｸUB" panose="020B0909000000000000" pitchFamily="49" charset="-128"/>
              </a:rPr>
              <a:t>NPO</a:t>
            </a:r>
            <a:r>
              <a:rPr kumimoji="1" lang="ja-JP" altLang="en-US" sz="2400" dirty="0">
                <a:solidFill>
                  <a:srgbClr val="000066"/>
                </a:solidFill>
                <a:latin typeface="HG創英角ｺﾞｼｯｸUB" panose="020B0909000000000000" pitchFamily="49" charset="-128"/>
                <a:ea typeface="HG創英角ｺﾞｼｯｸUB" panose="020B0909000000000000" pitchFamily="49" charset="-128"/>
              </a:rPr>
              <a:t>法人　環境ベテランズファーム </a:t>
            </a:r>
            <a:r>
              <a:rPr kumimoji="1" lang="en-US" altLang="ja-JP" sz="2400" dirty="0">
                <a:solidFill>
                  <a:srgbClr val="000066"/>
                </a:solidFill>
                <a:latin typeface="HG創英角ｺﾞｼｯｸUB" panose="020B0909000000000000" pitchFamily="49" charset="-128"/>
                <a:ea typeface="HG創英角ｺﾞｼｯｸUB" panose="020B0909000000000000" pitchFamily="49" charset="-128"/>
              </a:rPr>
              <a:t>(EVF)</a:t>
            </a:r>
          </a:p>
          <a:p>
            <a:endParaRPr kumimoji="1" lang="en-US" altLang="ja-JP" sz="2400" dirty="0">
              <a:solidFill>
                <a:srgbClr val="000066"/>
              </a:solidFill>
              <a:latin typeface="HG創英角ｺﾞｼｯｸUB" panose="020B0909000000000000" pitchFamily="49" charset="-128"/>
              <a:ea typeface="HG創英角ｺﾞｼｯｸUB" panose="020B0909000000000000" pitchFamily="49" charset="-128"/>
            </a:endParaRPr>
          </a:p>
          <a:p>
            <a:r>
              <a:rPr kumimoji="1" lang="ja-JP" altLang="en-US" sz="2400" dirty="0">
                <a:solidFill>
                  <a:srgbClr val="000066"/>
                </a:solidFill>
                <a:latin typeface="HG創英角ｺﾞｼｯｸUB" panose="020B0909000000000000" pitchFamily="49" charset="-128"/>
                <a:ea typeface="HG創英角ｺﾞｼｯｸUB" panose="020B0909000000000000" pitchFamily="49" charset="-128"/>
              </a:rPr>
              <a:t>「</a:t>
            </a:r>
            <a:r>
              <a:rPr kumimoji="1" lang="en-US" altLang="ja-JP" sz="2400" dirty="0">
                <a:solidFill>
                  <a:srgbClr val="000066"/>
                </a:solidFill>
                <a:latin typeface="HG創英角ｺﾞｼｯｸUB" panose="020B0909000000000000" pitchFamily="49" charset="-128"/>
                <a:ea typeface="HG創英角ｺﾞｼｯｸUB" panose="020B0909000000000000" pitchFamily="49" charset="-128"/>
              </a:rPr>
              <a:t>EVF</a:t>
            </a:r>
            <a:r>
              <a:rPr kumimoji="1" lang="ja-JP" altLang="en-US" sz="2400" dirty="0">
                <a:solidFill>
                  <a:srgbClr val="000066"/>
                </a:solidFill>
                <a:latin typeface="HG創英角ｺﾞｼｯｸUB" panose="020B0909000000000000" pitchFamily="49" charset="-128"/>
                <a:ea typeface="HG創英角ｺﾞｼｯｸUB" panose="020B0909000000000000" pitchFamily="49" charset="-128"/>
              </a:rPr>
              <a:t>」の活動</a:t>
            </a:r>
          </a:p>
          <a:p>
            <a:r>
              <a:rPr kumimoji="1" lang="ja-JP" altLang="en-US" sz="2000" dirty="0">
                <a:solidFill>
                  <a:srgbClr val="000066"/>
                </a:solidFill>
                <a:latin typeface="HG創英角ｺﾞｼｯｸUB" panose="020B0909000000000000" pitchFamily="49" charset="-128"/>
                <a:ea typeface="HG創英角ｺﾞｼｯｸUB" panose="020B0909000000000000" pitchFamily="49" charset="-128"/>
              </a:rPr>
              <a:t>　私たちは中高年の科学技術者が有する幅広い、練達の技術力を結集し、わが国の 中小企業および地方公共団体が必要とする環境経営課題の支援と、東南アジアなど の開発途上国に対しては、経済レベルに合った軽装備で低廉な環境課題の解決の提 案に結びつける事業を目指しています。この想いを実現すべく、主に下記の事業を 行っていきます。</a:t>
            </a:r>
          </a:p>
          <a:p>
            <a:r>
              <a:rPr kumimoji="1" lang="ja-JP" altLang="en-US" sz="2000" dirty="0">
                <a:solidFill>
                  <a:srgbClr val="000066"/>
                </a:solidFill>
                <a:latin typeface="HG創英角ｺﾞｼｯｸUB" panose="020B0909000000000000" pitchFamily="49" charset="-128"/>
                <a:ea typeface="HG創英角ｺﾞｼｯｸUB" panose="020B0909000000000000" pitchFamily="49" charset="-128"/>
              </a:rPr>
              <a:t>　　＊国内中小企業向け環境経営コンサルタント事業</a:t>
            </a:r>
          </a:p>
          <a:p>
            <a:r>
              <a:rPr kumimoji="1" lang="ja-JP" altLang="en-US" sz="2000" dirty="0">
                <a:solidFill>
                  <a:srgbClr val="000066"/>
                </a:solidFill>
                <a:latin typeface="HG創英角ｺﾞｼｯｸUB" panose="020B0909000000000000" pitchFamily="49" charset="-128"/>
                <a:ea typeface="HG創英角ｺﾞｼｯｸUB" panose="020B0909000000000000" pitchFamily="49" charset="-128"/>
              </a:rPr>
              <a:t>　　＊国内地方公共団体向け環境コンサルタント事業</a:t>
            </a:r>
          </a:p>
          <a:p>
            <a:r>
              <a:rPr kumimoji="1" lang="ja-JP" altLang="en-US" sz="2000" dirty="0">
                <a:solidFill>
                  <a:srgbClr val="000066"/>
                </a:solidFill>
                <a:latin typeface="HG創英角ｺﾞｼｯｸUB" panose="020B0909000000000000" pitchFamily="49" charset="-128"/>
                <a:ea typeface="HG創英角ｺﾞｼｯｸUB" panose="020B0909000000000000" pitchFamily="49" charset="-128"/>
              </a:rPr>
              <a:t>　　＊海外カウンターパートナーとの共同事業案件の発掘、推進</a:t>
            </a:r>
          </a:p>
          <a:p>
            <a:r>
              <a:rPr kumimoji="1" lang="ja-JP" altLang="en-US" sz="2000" dirty="0">
                <a:solidFill>
                  <a:srgbClr val="000066"/>
                </a:solidFill>
                <a:latin typeface="HG創英角ｺﾞｼｯｸUB" panose="020B0909000000000000" pitchFamily="49" charset="-128"/>
                <a:ea typeface="HG創英角ｺﾞｼｯｸUB" panose="020B0909000000000000" pitchFamily="49" charset="-128"/>
              </a:rPr>
              <a:t>　　＊勉強会、セミナー、見学会の開催</a:t>
            </a:r>
          </a:p>
          <a:p>
            <a:r>
              <a:rPr kumimoji="1" lang="ja-JP" altLang="en-US" sz="2000" dirty="0">
                <a:solidFill>
                  <a:srgbClr val="000066"/>
                </a:solidFill>
                <a:latin typeface="HG創英角ｺﾞｼｯｸUB" panose="020B0909000000000000" pitchFamily="49" charset="-128"/>
                <a:ea typeface="HG創英角ｺﾞｼｯｸUB" panose="020B0909000000000000" pitchFamily="49" charset="-128"/>
              </a:rPr>
              <a:t>　　＊ＣＤＭ対象案件の発掘と相手先事業体との企画推進</a:t>
            </a:r>
          </a:p>
          <a:p>
            <a:r>
              <a:rPr kumimoji="1" lang="ja-JP" altLang="en-US" sz="2000" dirty="0">
                <a:solidFill>
                  <a:srgbClr val="000066"/>
                </a:solidFill>
                <a:latin typeface="HG創英角ｺﾞｼｯｸUB" panose="020B0909000000000000" pitchFamily="49" charset="-128"/>
                <a:ea typeface="HG創英角ｺﾞｼｯｸUB" panose="020B0909000000000000" pitchFamily="49" charset="-128"/>
              </a:rPr>
              <a:t>　　＊ＥＶＦ独自案件の技術的まとめと推進</a:t>
            </a:r>
          </a:p>
          <a:p>
            <a:r>
              <a:rPr kumimoji="1" lang="ja-JP" altLang="en-US" sz="2000" dirty="0">
                <a:solidFill>
                  <a:srgbClr val="000066"/>
                </a:solidFill>
                <a:latin typeface="HG創英角ｺﾞｼｯｸUB" panose="020B0909000000000000" pitchFamily="49" charset="-128"/>
                <a:ea typeface="HG創英角ｺﾞｼｯｸUB" panose="020B0909000000000000" pitchFamily="49" charset="-128"/>
              </a:rPr>
              <a:t>　　＊その他地球環境改善に資する活動</a:t>
            </a:r>
            <a:endParaRPr kumimoji="1" lang="en-US" altLang="ja-JP" sz="2000" dirty="0">
              <a:solidFill>
                <a:srgbClr val="000066"/>
              </a:solidFill>
              <a:latin typeface="HG創英角ｺﾞｼｯｸUB" panose="020B0909000000000000" pitchFamily="49" charset="-128"/>
              <a:ea typeface="HG創英角ｺﾞｼｯｸUB" panose="020B0909000000000000" pitchFamily="49" charset="-128"/>
            </a:endParaRPr>
          </a:p>
        </p:txBody>
      </p:sp>
    </p:spTree>
    <p:extLst>
      <p:ext uri="{BB962C8B-B14F-4D97-AF65-F5344CB8AC3E}">
        <p14:creationId xmlns:p14="http://schemas.microsoft.com/office/powerpoint/2010/main" val="7072030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7F12F21-B047-F8A6-9D61-602D9722A378}"/>
              </a:ext>
            </a:extLst>
          </p:cNvPr>
          <p:cNvSpPr>
            <a:spLocks noGrp="1"/>
          </p:cNvSpPr>
          <p:nvPr>
            <p:ph type="sldNum" sz="quarter" idx="12"/>
          </p:nvPr>
        </p:nvSpPr>
        <p:spPr>
          <a:xfrm>
            <a:off x="6992972" y="6395261"/>
            <a:ext cx="2057400" cy="365125"/>
          </a:xfrm>
        </p:spPr>
        <p:txBody>
          <a:bodyPr/>
          <a:lstStyle/>
          <a:p>
            <a:fld id="{34E1D86B-E9BD-4CB3-A90A-360085928B4F}" type="slidenum">
              <a:rPr kumimoji="1" lang="ja-JP" altLang="en-US" sz="1800" smtClean="0">
                <a:latin typeface="HG創英角ｺﾞｼｯｸUB" panose="020B0909000000000000" pitchFamily="49" charset="-128"/>
                <a:ea typeface="HG創英角ｺﾞｼｯｸUB" panose="020B0909000000000000" pitchFamily="49" charset="-128"/>
              </a:rPr>
              <a:t>31</a:t>
            </a:fld>
            <a:endParaRPr kumimoji="1" lang="ja-JP" altLang="en-US" sz="1800" dirty="0">
              <a:latin typeface="HG創英角ｺﾞｼｯｸUB" panose="020B0909000000000000" pitchFamily="49" charset="-128"/>
              <a:ea typeface="HG創英角ｺﾞｼｯｸUB" panose="020B0909000000000000" pitchFamily="49" charset="-128"/>
            </a:endParaRPr>
          </a:p>
        </p:txBody>
      </p:sp>
      <p:sp>
        <p:nvSpPr>
          <p:cNvPr id="3" name="テキスト ボックス 2">
            <a:extLst>
              <a:ext uri="{FF2B5EF4-FFF2-40B4-BE49-F238E27FC236}">
                <a16:creationId xmlns:a16="http://schemas.microsoft.com/office/drawing/2014/main" id="{12A79327-FF85-702D-1618-D8FF8F6B6A63}"/>
              </a:ext>
            </a:extLst>
          </p:cNvPr>
          <p:cNvSpPr txBox="1"/>
          <p:nvPr/>
        </p:nvSpPr>
        <p:spPr>
          <a:xfrm>
            <a:off x="0" y="0"/>
            <a:ext cx="9144000" cy="6740307"/>
          </a:xfrm>
          <a:prstGeom prst="rect">
            <a:avLst/>
          </a:prstGeom>
          <a:noFill/>
        </p:spPr>
        <p:txBody>
          <a:bodyPr wrap="square" rtlCol="0">
            <a:spAutoFit/>
          </a:bodyPr>
          <a:lstStyle/>
          <a:p>
            <a:r>
              <a:rPr kumimoji="1" lang="ja-JP" altLang="en-US" dirty="0">
                <a:solidFill>
                  <a:srgbClr val="000066"/>
                </a:solidFill>
                <a:latin typeface="HG創英角ｺﾞｼｯｸUB" panose="020B0909000000000000" pitchFamily="49" charset="-128"/>
                <a:ea typeface="HG創英角ｺﾞｼｯｸUB" panose="020B0909000000000000" pitchFamily="49" charset="-128"/>
              </a:rPr>
              <a:t>昨日の</a:t>
            </a:r>
            <a:r>
              <a:rPr kumimoji="1" lang="en-US" altLang="ja-JP" dirty="0">
                <a:solidFill>
                  <a:srgbClr val="000066"/>
                </a:solidFill>
                <a:latin typeface="HG創英角ｺﾞｼｯｸUB" panose="020B0909000000000000" pitchFamily="49" charset="-128"/>
                <a:ea typeface="HG創英角ｺﾞｼｯｸUB" panose="020B0909000000000000" pitchFamily="49" charset="-128"/>
              </a:rPr>
              <a:t>EVF</a:t>
            </a:r>
            <a:r>
              <a:rPr kumimoji="1" lang="ja-JP" altLang="en-US" dirty="0">
                <a:solidFill>
                  <a:srgbClr val="000066"/>
                </a:solidFill>
                <a:latin typeface="HG創英角ｺﾞｼｯｸUB" panose="020B0909000000000000" pitchFamily="49" charset="-128"/>
                <a:ea typeface="HG創英角ｺﾞｼｯｸUB" panose="020B0909000000000000" pitchFamily="49" charset="-128"/>
              </a:rPr>
              <a:t>理事会で、若狭様のご略歴とお人柄をご紹介し、セミナーでご講演をいただく内容に関して論議をいたしました。</a:t>
            </a:r>
          </a:p>
          <a:p>
            <a:endParaRPr kumimoji="1" lang="ja-JP" altLang="en-US" dirty="0">
              <a:solidFill>
                <a:srgbClr val="000066"/>
              </a:solidFill>
              <a:latin typeface="HG創英角ｺﾞｼｯｸUB" panose="020B0909000000000000" pitchFamily="49" charset="-128"/>
              <a:ea typeface="HG創英角ｺﾞｼｯｸUB" panose="020B0909000000000000" pitchFamily="49" charset="-128"/>
            </a:endParaRPr>
          </a:p>
          <a:p>
            <a:r>
              <a:rPr kumimoji="1" lang="ja-JP" altLang="en-US" dirty="0">
                <a:solidFill>
                  <a:srgbClr val="000066"/>
                </a:solidFill>
                <a:latin typeface="HG創英角ｺﾞｼｯｸUB" panose="020B0909000000000000" pitchFamily="49" charset="-128"/>
                <a:ea typeface="HG創英角ｺﾞｼｯｸUB" panose="020B0909000000000000" pitchFamily="49" charset="-128"/>
              </a:rPr>
              <a:t>１）ご講演の日時</a:t>
            </a:r>
          </a:p>
          <a:p>
            <a:r>
              <a:rPr kumimoji="1" lang="en-US" altLang="ja-JP" dirty="0">
                <a:solidFill>
                  <a:srgbClr val="000066"/>
                </a:solidFill>
                <a:latin typeface="HG創英角ｺﾞｼｯｸUB" panose="020B0909000000000000" pitchFamily="49" charset="-128"/>
                <a:ea typeface="HG創英角ｺﾞｼｯｸUB" panose="020B0909000000000000" pitchFamily="49" charset="-128"/>
              </a:rPr>
              <a:t>12</a:t>
            </a:r>
            <a:r>
              <a:rPr kumimoji="1" lang="ja-JP" altLang="en-US" dirty="0">
                <a:solidFill>
                  <a:srgbClr val="000066"/>
                </a:solidFill>
                <a:latin typeface="HG創英角ｺﾞｼｯｸUB" panose="020B0909000000000000" pitchFamily="49" charset="-128"/>
                <a:ea typeface="HG創英角ｺﾞｼｯｸUB" panose="020B0909000000000000" pitchFamily="49" charset="-128"/>
              </a:rPr>
              <a:t>月のご講演時期を「クリスマスの頃」とお電話で申しあげておりましたが、</a:t>
            </a:r>
          </a:p>
          <a:p>
            <a:r>
              <a:rPr kumimoji="1" lang="ja-JP" altLang="en-US" dirty="0">
                <a:solidFill>
                  <a:srgbClr val="000066"/>
                </a:solidFill>
                <a:latin typeface="HG創英角ｺﾞｼｯｸUB" panose="020B0909000000000000" pitchFamily="49" charset="-128"/>
                <a:ea typeface="HG創英角ｺﾞｼｯｸUB" panose="020B0909000000000000" pitchFamily="49" charset="-128"/>
              </a:rPr>
              <a:t>会場手配の都合から、</a:t>
            </a:r>
            <a:r>
              <a:rPr kumimoji="1" lang="en-US" altLang="ja-JP" dirty="0">
                <a:solidFill>
                  <a:srgbClr val="000066"/>
                </a:solidFill>
                <a:latin typeface="HG創英角ｺﾞｼｯｸUB" panose="020B0909000000000000" pitchFamily="49" charset="-128"/>
                <a:ea typeface="HG創英角ｺﾞｼｯｸUB" panose="020B0909000000000000" pitchFamily="49" charset="-128"/>
              </a:rPr>
              <a:t>12</a:t>
            </a:r>
            <a:r>
              <a:rPr kumimoji="1" lang="ja-JP" altLang="en-US" dirty="0">
                <a:solidFill>
                  <a:srgbClr val="000066"/>
                </a:solidFill>
                <a:latin typeface="HG創英角ｺﾞｼｯｸUB" panose="020B0909000000000000" pitchFamily="49" charset="-128"/>
                <a:ea typeface="HG創英角ｺﾞｼｯｸUB" panose="020B0909000000000000" pitchFamily="49" charset="-128"/>
              </a:rPr>
              <a:t>月</a:t>
            </a:r>
            <a:r>
              <a:rPr kumimoji="1" lang="en-US" altLang="ja-JP" dirty="0">
                <a:solidFill>
                  <a:srgbClr val="000066"/>
                </a:solidFill>
                <a:latin typeface="HG創英角ｺﾞｼｯｸUB" panose="020B0909000000000000" pitchFamily="49" charset="-128"/>
                <a:ea typeface="HG創英角ｺﾞｼｯｸUB" panose="020B0909000000000000" pitchFamily="49" charset="-128"/>
              </a:rPr>
              <a:t>25</a:t>
            </a:r>
            <a:r>
              <a:rPr kumimoji="1" lang="ja-JP" altLang="en-US" dirty="0">
                <a:solidFill>
                  <a:srgbClr val="000066"/>
                </a:solidFill>
                <a:latin typeface="HG創英角ｺﾞｼｯｸUB" panose="020B0909000000000000" pitchFamily="49" charset="-128"/>
                <a:ea typeface="HG創英角ｺﾞｼｯｸUB" panose="020B0909000000000000" pitchFamily="49" charset="-128"/>
              </a:rPr>
              <a:t>日（木曜日）午後</a:t>
            </a:r>
            <a:r>
              <a:rPr kumimoji="1" lang="en-US" altLang="ja-JP" dirty="0">
                <a:solidFill>
                  <a:srgbClr val="000066"/>
                </a:solidFill>
                <a:latin typeface="HG創英角ｺﾞｼｯｸUB" panose="020B0909000000000000" pitchFamily="49" charset="-128"/>
                <a:ea typeface="HG創英角ｺﾞｼｯｸUB" panose="020B0909000000000000" pitchFamily="49" charset="-128"/>
              </a:rPr>
              <a:t>2</a:t>
            </a:r>
            <a:r>
              <a:rPr kumimoji="1" lang="ja-JP" altLang="en-US" dirty="0">
                <a:solidFill>
                  <a:srgbClr val="000066"/>
                </a:solidFill>
                <a:latin typeface="HG創英角ｺﾞｼｯｸUB" panose="020B0909000000000000" pitchFamily="49" charset="-128"/>
                <a:ea typeface="HG創英角ｺﾞｼｯｸUB" panose="020B0909000000000000" pitchFamily="49" charset="-128"/>
              </a:rPr>
              <a:t>時</a:t>
            </a:r>
            <a:r>
              <a:rPr kumimoji="1" lang="en-US" altLang="ja-JP" dirty="0">
                <a:solidFill>
                  <a:srgbClr val="000066"/>
                </a:solidFill>
                <a:latin typeface="HG創英角ｺﾞｼｯｸUB" panose="020B0909000000000000" pitchFamily="49" charset="-128"/>
                <a:ea typeface="HG創英角ｺﾞｼｯｸUB" panose="020B0909000000000000" pitchFamily="49" charset="-128"/>
              </a:rPr>
              <a:t>30</a:t>
            </a:r>
            <a:r>
              <a:rPr kumimoji="1" lang="ja-JP" altLang="en-US" dirty="0">
                <a:solidFill>
                  <a:srgbClr val="000066"/>
                </a:solidFill>
                <a:latin typeface="HG創英角ｺﾞｼｯｸUB" panose="020B0909000000000000" pitchFamily="49" charset="-128"/>
                <a:ea typeface="HG創英角ｺﾞｼｯｸUB" panose="020B0909000000000000" pitchFamily="49" charset="-128"/>
              </a:rPr>
              <a:t>分からと決まりました。</a:t>
            </a:r>
          </a:p>
          <a:p>
            <a:r>
              <a:rPr kumimoji="1" lang="ja-JP" altLang="en-US" dirty="0">
                <a:solidFill>
                  <a:srgbClr val="000066"/>
                </a:solidFill>
                <a:latin typeface="HG創英角ｺﾞｼｯｸUB" panose="020B0909000000000000" pitchFamily="49" charset="-128"/>
                <a:ea typeface="HG創英角ｺﾞｼｯｸUB" panose="020B0909000000000000" pitchFamily="49" charset="-128"/>
              </a:rPr>
              <a:t>ご予定を確保いただきたく、お願い申し上げます。</a:t>
            </a:r>
          </a:p>
          <a:p>
            <a:r>
              <a:rPr kumimoji="1" lang="ja-JP" altLang="en-US" dirty="0">
                <a:solidFill>
                  <a:srgbClr val="000066"/>
                </a:solidFill>
                <a:latin typeface="HG創英角ｺﾞｼｯｸUB" panose="020B0909000000000000" pitchFamily="49" charset="-128"/>
                <a:ea typeface="HG創英角ｺﾞｼｯｸUB" panose="020B0909000000000000" pitchFamily="49" charset="-128"/>
              </a:rPr>
              <a:t>当日は、ご講演準備などのために、午後</a:t>
            </a:r>
            <a:r>
              <a:rPr kumimoji="1" lang="en-US" altLang="ja-JP" dirty="0">
                <a:solidFill>
                  <a:srgbClr val="000066"/>
                </a:solidFill>
                <a:latin typeface="HG創英角ｺﾞｼｯｸUB" panose="020B0909000000000000" pitchFamily="49" charset="-128"/>
                <a:ea typeface="HG創英角ｺﾞｼｯｸUB" panose="020B0909000000000000" pitchFamily="49" charset="-128"/>
              </a:rPr>
              <a:t>2</a:t>
            </a:r>
            <a:r>
              <a:rPr kumimoji="1" lang="ja-JP" altLang="en-US" dirty="0">
                <a:solidFill>
                  <a:srgbClr val="000066"/>
                </a:solidFill>
                <a:latin typeface="HG創英角ｺﾞｼｯｸUB" panose="020B0909000000000000" pitchFamily="49" charset="-128"/>
                <a:ea typeface="HG創英角ｺﾞｼｯｸUB" panose="020B0909000000000000" pitchFamily="49" charset="-128"/>
              </a:rPr>
              <a:t>時までに会場にお越し願います。</a:t>
            </a:r>
          </a:p>
          <a:p>
            <a:r>
              <a:rPr kumimoji="1" lang="ja-JP" altLang="en-US" dirty="0">
                <a:solidFill>
                  <a:srgbClr val="000066"/>
                </a:solidFill>
                <a:latin typeface="HG創英角ｺﾞｼｯｸUB" panose="020B0909000000000000" pitchFamily="49" charset="-128"/>
                <a:ea typeface="HG創英角ｺﾞｼｯｸUB" panose="020B0909000000000000" pitchFamily="49" charset="-128"/>
              </a:rPr>
              <a:t>セミナー会場の「新宿</a:t>
            </a:r>
            <a:r>
              <a:rPr kumimoji="1" lang="en-US" altLang="ja-JP" dirty="0">
                <a:solidFill>
                  <a:srgbClr val="000066"/>
                </a:solidFill>
                <a:latin typeface="HG創英角ｺﾞｼｯｸUB" panose="020B0909000000000000" pitchFamily="49" charset="-128"/>
                <a:ea typeface="HG創英角ｺﾞｼｯｸUB" panose="020B0909000000000000" pitchFamily="49" charset="-128"/>
              </a:rPr>
              <a:t>NPO</a:t>
            </a:r>
            <a:r>
              <a:rPr kumimoji="1" lang="ja-JP" altLang="en-US" dirty="0">
                <a:solidFill>
                  <a:srgbClr val="000066"/>
                </a:solidFill>
                <a:latin typeface="HG創英角ｺﾞｼｯｸUB" panose="020B0909000000000000" pitchFamily="49" charset="-128"/>
                <a:ea typeface="HG創英角ｺﾞｼｯｸUB" panose="020B0909000000000000" pitchFamily="49" charset="-128"/>
              </a:rPr>
              <a:t>協働推進センター」の最寄り駅は、</a:t>
            </a:r>
            <a:r>
              <a:rPr kumimoji="1" lang="en-US" altLang="ja-JP" dirty="0">
                <a:solidFill>
                  <a:srgbClr val="000066"/>
                </a:solidFill>
                <a:latin typeface="HG創英角ｺﾞｼｯｸUB" panose="020B0909000000000000" pitchFamily="49" charset="-128"/>
                <a:ea typeface="HG創英角ｺﾞｼｯｸUB" panose="020B0909000000000000" pitchFamily="49" charset="-128"/>
              </a:rPr>
              <a:t>JR</a:t>
            </a:r>
            <a:r>
              <a:rPr kumimoji="1" lang="ja-JP" altLang="en-US" dirty="0">
                <a:solidFill>
                  <a:srgbClr val="000066"/>
                </a:solidFill>
                <a:latin typeface="HG創英角ｺﾞｼｯｸUB" panose="020B0909000000000000" pitchFamily="49" charset="-128"/>
                <a:ea typeface="HG創英角ｺﾞｼｯｸUB" panose="020B0909000000000000" pitchFamily="49" charset="-128"/>
              </a:rPr>
              <a:t>及び地下鉄の高田馬場駅になります。</a:t>
            </a:r>
          </a:p>
          <a:p>
            <a:r>
              <a:rPr kumimoji="1" lang="en-US" altLang="ja-JP" dirty="0">
                <a:solidFill>
                  <a:srgbClr val="000066"/>
                </a:solidFill>
                <a:latin typeface="HG創英角ｺﾞｼｯｸUB" panose="020B0909000000000000" pitchFamily="49" charset="-128"/>
                <a:ea typeface="HG創英角ｺﾞｼｯｸUB" panose="020B0909000000000000" pitchFamily="49" charset="-128"/>
              </a:rPr>
              <a:t>https://snponet.net/</a:t>
            </a:r>
          </a:p>
          <a:p>
            <a:r>
              <a:rPr kumimoji="1" lang="en-US" altLang="ja-JP" dirty="0">
                <a:solidFill>
                  <a:srgbClr val="000066"/>
                </a:solidFill>
                <a:latin typeface="HG創英角ｺﾞｼｯｸUB" panose="020B0909000000000000" pitchFamily="49" charset="-128"/>
                <a:ea typeface="HG創英角ｺﾞｼｯｸUB" panose="020B0909000000000000" pitchFamily="49" charset="-128"/>
              </a:rPr>
              <a:t>https://snponet.net/%e3%82%a2%e3%82%af%e3%82%bb%e3%82%b9/</a:t>
            </a:r>
          </a:p>
          <a:p>
            <a:r>
              <a:rPr kumimoji="1" lang="ja-JP" altLang="en-US" dirty="0">
                <a:solidFill>
                  <a:srgbClr val="000066"/>
                </a:solidFill>
                <a:latin typeface="HG創英角ｺﾞｼｯｸUB" panose="020B0909000000000000" pitchFamily="49" charset="-128"/>
                <a:ea typeface="HG創英角ｺﾞｼｯｸUB" panose="020B0909000000000000" pitchFamily="49" charset="-128"/>
              </a:rPr>
              <a:t>ご講演のお時間は、</a:t>
            </a:r>
            <a:r>
              <a:rPr kumimoji="1" lang="en-US" altLang="ja-JP" dirty="0">
                <a:solidFill>
                  <a:srgbClr val="000066"/>
                </a:solidFill>
                <a:latin typeface="HG創英角ｺﾞｼｯｸUB" panose="020B0909000000000000" pitchFamily="49" charset="-128"/>
                <a:ea typeface="HG創英角ｺﾞｼｯｸUB" panose="020B0909000000000000" pitchFamily="49" charset="-128"/>
              </a:rPr>
              <a:t>70</a:t>
            </a:r>
            <a:r>
              <a:rPr kumimoji="1" lang="ja-JP" altLang="en-US" dirty="0">
                <a:solidFill>
                  <a:srgbClr val="000066"/>
                </a:solidFill>
                <a:latin typeface="HG創英角ｺﾞｼｯｸUB" panose="020B0909000000000000" pitchFamily="49" charset="-128"/>
                <a:ea typeface="HG創英角ｺﾞｼｯｸUB" panose="020B0909000000000000" pitchFamily="49" charset="-128"/>
              </a:rPr>
              <a:t>分程度、質疑に</a:t>
            </a:r>
            <a:r>
              <a:rPr kumimoji="1" lang="en-US" altLang="ja-JP" dirty="0">
                <a:solidFill>
                  <a:srgbClr val="000066"/>
                </a:solidFill>
                <a:latin typeface="HG創英角ｺﾞｼｯｸUB" panose="020B0909000000000000" pitchFamily="49" charset="-128"/>
                <a:ea typeface="HG創英角ｺﾞｼｯｸUB" panose="020B0909000000000000" pitchFamily="49" charset="-128"/>
              </a:rPr>
              <a:t>20</a:t>
            </a:r>
            <a:r>
              <a:rPr kumimoji="1" lang="ja-JP" altLang="en-US" dirty="0">
                <a:solidFill>
                  <a:srgbClr val="000066"/>
                </a:solidFill>
                <a:latin typeface="HG創英角ｺﾞｼｯｸUB" panose="020B0909000000000000" pitchFamily="49" charset="-128"/>
                <a:ea typeface="HG創英角ｺﾞｼｯｸUB" panose="020B0909000000000000" pitchFamily="49" charset="-128"/>
              </a:rPr>
              <a:t>分程度を想定しております。</a:t>
            </a:r>
          </a:p>
          <a:p>
            <a:r>
              <a:rPr kumimoji="1" lang="ja-JP" altLang="en-US" dirty="0">
                <a:solidFill>
                  <a:srgbClr val="000066"/>
                </a:solidFill>
                <a:latin typeface="HG創英角ｺﾞｼｯｸUB" panose="020B0909000000000000" pitchFamily="49" charset="-128"/>
                <a:ea typeface="HG創英角ｺﾞｼｯｸUB" panose="020B0909000000000000" pitchFamily="49" charset="-128"/>
              </a:rPr>
              <a:t>ご講演終了後午後</a:t>
            </a:r>
            <a:r>
              <a:rPr kumimoji="1" lang="en-US" altLang="ja-JP" dirty="0">
                <a:solidFill>
                  <a:srgbClr val="000066"/>
                </a:solidFill>
                <a:latin typeface="HG創英角ｺﾞｼｯｸUB" panose="020B0909000000000000" pitchFamily="49" charset="-128"/>
                <a:ea typeface="HG創英角ｺﾞｼｯｸUB" panose="020B0909000000000000" pitchFamily="49" charset="-128"/>
              </a:rPr>
              <a:t>5</a:t>
            </a:r>
            <a:r>
              <a:rPr kumimoji="1" lang="ja-JP" altLang="en-US" dirty="0">
                <a:solidFill>
                  <a:srgbClr val="000066"/>
                </a:solidFill>
                <a:latin typeface="HG創英角ｺﾞｼｯｸUB" panose="020B0909000000000000" pitchFamily="49" charset="-128"/>
                <a:ea typeface="HG創英角ｺﾞｼｯｸUB" panose="020B0909000000000000" pitchFamily="49" charset="-128"/>
              </a:rPr>
              <a:t>時頃より、高田馬場駅近くで、ご講演者様を交えてささやかな懇親会を企画しますので、是非ともご参加をご検討願います。</a:t>
            </a:r>
          </a:p>
          <a:p>
            <a:endParaRPr kumimoji="1" lang="ja-JP" altLang="en-US" dirty="0">
              <a:solidFill>
                <a:srgbClr val="000066"/>
              </a:solidFill>
              <a:latin typeface="HG創英角ｺﾞｼｯｸUB" panose="020B0909000000000000" pitchFamily="49" charset="-128"/>
              <a:ea typeface="HG創英角ｺﾞｼｯｸUB" panose="020B0909000000000000" pitchFamily="49" charset="-128"/>
            </a:endParaRPr>
          </a:p>
          <a:p>
            <a:r>
              <a:rPr kumimoji="1" lang="ja-JP" altLang="en-US" dirty="0">
                <a:solidFill>
                  <a:srgbClr val="000066"/>
                </a:solidFill>
                <a:latin typeface="HG創英角ｺﾞｼｯｸUB" panose="020B0909000000000000" pitchFamily="49" charset="-128"/>
                <a:ea typeface="HG創英角ｺﾞｼｯｸUB" panose="020B0909000000000000" pitchFamily="49" charset="-128"/>
              </a:rPr>
              <a:t>２）ご講演内容の「タイトル」に関して</a:t>
            </a:r>
          </a:p>
          <a:p>
            <a:r>
              <a:rPr kumimoji="1" lang="ja-JP" altLang="en-US" dirty="0">
                <a:solidFill>
                  <a:srgbClr val="000066"/>
                </a:solidFill>
                <a:latin typeface="HG創英角ｺﾞｼｯｸUB" panose="020B0909000000000000" pitchFamily="49" charset="-128"/>
                <a:ea typeface="HG創英角ｺﾞｼｯｸUB" panose="020B0909000000000000" pitchFamily="49" charset="-128"/>
              </a:rPr>
              <a:t>先の小職から若狭様へのメールではご講演のタイトル案として「昨今の米の価格高騰（仮）」と提示させていただきました。それを踏まえて、講演希望内容とご講演内容の「タイトル」に関して論議をいたしましたが、様々な意見が出て、</a:t>
            </a:r>
            <a:r>
              <a:rPr kumimoji="1" lang="en-US" altLang="ja-JP" dirty="0">
                <a:solidFill>
                  <a:srgbClr val="000066"/>
                </a:solidFill>
                <a:latin typeface="HG創英角ｺﾞｼｯｸUB" panose="020B0909000000000000" pitchFamily="49" charset="-128"/>
                <a:ea typeface="HG創英角ｺﾞｼｯｸUB" panose="020B0909000000000000" pitchFamily="49" charset="-128"/>
              </a:rPr>
              <a:t>EVF</a:t>
            </a:r>
            <a:r>
              <a:rPr kumimoji="1" lang="ja-JP" altLang="en-US" dirty="0">
                <a:solidFill>
                  <a:srgbClr val="000066"/>
                </a:solidFill>
                <a:latin typeface="HG創英角ｺﾞｼｯｸUB" panose="020B0909000000000000" pitchFamily="49" charset="-128"/>
                <a:ea typeface="HG創英角ｺﾞｼｯｸUB" panose="020B0909000000000000" pitchFamily="49" charset="-128"/>
              </a:rPr>
              <a:t>としての結論には至りませんでした。これからもお米に関する状況は日々変化することが予想されています。</a:t>
            </a:r>
            <a:r>
              <a:rPr kumimoji="1" lang="en-US" altLang="ja-JP" dirty="0">
                <a:solidFill>
                  <a:srgbClr val="000066"/>
                </a:solidFill>
                <a:latin typeface="HG創英角ｺﾞｼｯｸUB" panose="020B0909000000000000" pitchFamily="49" charset="-128"/>
                <a:ea typeface="HG創英角ｺﾞｼｯｸUB" panose="020B0909000000000000" pitchFamily="49" charset="-128"/>
              </a:rPr>
              <a:t>EVF</a:t>
            </a:r>
            <a:r>
              <a:rPr kumimoji="1" lang="ja-JP" altLang="en-US" dirty="0">
                <a:solidFill>
                  <a:srgbClr val="000066"/>
                </a:solidFill>
                <a:latin typeface="HG創英角ｺﾞｼｯｸUB" panose="020B0909000000000000" pitchFamily="49" charset="-128"/>
                <a:ea typeface="HG創英角ｺﾞｼｯｸUB" panose="020B0909000000000000" pitchFamily="49" charset="-128"/>
              </a:rPr>
              <a:t>としてもご講演内容に関する論議を継続いたしますが、</a:t>
            </a:r>
            <a:r>
              <a:rPr kumimoji="1" lang="en-US" altLang="ja-JP" dirty="0">
                <a:solidFill>
                  <a:srgbClr val="000066"/>
                </a:solidFill>
                <a:latin typeface="HG創英角ｺﾞｼｯｸUB" panose="020B0909000000000000" pitchFamily="49" charset="-128"/>
                <a:ea typeface="HG創英角ｺﾞｼｯｸUB" panose="020B0909000000000000" pitchFamily="49" charset="-128"/>
              </a:rPr>
              <a:t>12</a:t>
            </a:r>
            <a:r>
              <a:rPr kumimoji="1" lang="ja-JP" altLang="en-US" dirty="0">
                <a:solidFill>
                  <a:srgbClr val="000066"/>
                </a:solidFill>
                <a:latin typeface="HG創英角ｺﾞｼｯｸUB" panose="020B0909000000000000" pitchFamily="49" charset="-128"/>
                <a:ea typeface="HG創英角ｺﾞｼｯｸUB" panose="020B0909000000000000" pitchFamily="49" charset="-128"/>
              </a:rPr>
              <a:t>月のセミナーの案内準備の関係から、</a:t>
            </a:r>
            <a:r>
              <a:rPr kumimoji="1" lang="en-US" altLang="ja-JP" dirty="0">
                <a:solidFill>
                  <a:srgbClr val="000066"/>
                </a:solidFill>
                <a:latin typeface="HG創英角ｺﾞｼｯｸUB" panose="020B0909000000000000" pitchFamily="49" charset="-128"/>
                <a:ea typeface="HG創英角ｺﾞｼｯｸUB" panose="020B0909000000000000" pitchFamily="49" charset="-128"/>
              </a:rPr>
              <a:t>9</a:t>
            </a:r>
            <a:r>
              <a:rPr kumimoji="1" lang="ja-JP" altLang="en-US" dirty="0">
                <a:solidFill>
                  <a:srgbClr val="000066"/>
                </a:solidFill>
                <a:latin typeface="HG創英角ｺﾞｼｯｸUB" panose="020B0909000000000000" pitchFamily="49" charset="-128"/>
                <a:ea typeface="HG創英角ｺﾞｼｯｸUB" panose="020B0909000000000000" pitchFamily="49" charset="-128"/>
              </a:rPr>
              <a:t>月末頃から</a:t>
            </a:r>
            <a:r>
              <a:rPr kumimoji="1" lang="en-US" altLang="ja-JP" dirty="0">
                <a:solidFill>
                  <a:srgbClr val="000066"/>
                </a:solidFill>
                <a:latin typeface="HG創英角ｺﾞｼｯｸUB" panose="020B0909000000000000" pitchFamily="49" charset="-128"/>
                <a:ea typeface="HG創英角ｺﾞｼｯｸUB" panose="020B0909000000000000" pitchFamily="49" charset="-128"/>
              </a:rPr>
              <a:t>10</a:t>
            </a:r>
            <a:r>
              <a:rPr kumimoji="1" lang="ja-JP" altLang="en-US" dirty="0">
                <a:solidFill>
                  <a:srgbClr val="000066"/>
                </a:solidFill>
                <a:latin typeface="HG創英角ｺﾞｼｯｸUB" panose="020B0909000000000000" pitchFamily="49" charset="-128"/>
                <a:ea typeface="HG創英角ｺﾞｼｯｸUB" panose="020B0909000000000000" pitchFamily="49" charset="-128"/>
              </a:rPr>
              <a:t>月中頃までにご講演の正式「タイトル」を決めたいと考えております。</a:t>
            </a:r>
          </a:p>
        </p:txBody>
      </p:sp>
    </p:spTree>
    <p:extLst>
      <p:ext uri="{BB962C8B-B14F-4D97-AF65-F5344CB8AC3E}">
        <p14:creationId xmlns:p14="http://schemas.microsoft.com/office/powerpoint/2010/main" val="8658594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369B212-29B5-C3F1-4E81-BABC518C16E8}"/>
              </a:ext>
            </a:extLst>
          </p:cNvPr>
          <p:cNvSpPr>
            <a:spLocks noGrp="1"/>
          </p:cNvSpPr>
          <p:nvPr>
            <p:ph type="sldNum" sz="quarter" idx="12"/>
          </p:nvPr>
        </p:nvSpPr>
        <p:spPr>
          <a:xfrm>
            <a:off x="6983244" y="6492875"/>
            <a:ext cx="2057400" cy="365125"/>
          </a:xfrm>
        </p:spPr>
        <p:txBody>
          <a:bodyPr/>
          <a:lstStyle/>
          <a:p>
            <a:fld id="{34E1D86B-E9BD-4CB3-A90A-360085928B4F}" type="slidenum">
              <a:rPr kumimoji="1" lang="ja-JP" altLang="en-US" sz="1800" smtClean="0">
                <a:latin typeface="HG創英角ｺﾞｼｯｸUB" panose="020B0909000000000000" pitchFamily="49" charset="-128"/>
                <a:ea typeface="HG創英角ｺﾞｼｯｸUB" panose="020B0909000000000000" pitchFamily="49" charset="-128"/>
              </a:rPr>
              <a:t>32</a:t>
            </a:fld>
            <a:endParaRPr kumimoji="1" lang="ja-JP" altLang="en-US" sz="1800" dirty="0">
              <a:latin typeface="HG創英角ｺﾞｼｯｸUB" panose="020B0909000000000000" pitchFamily="49" charset="-128"/>
              <a:ea typeface="HG創英角ｺﾞｼｯｸUB" panose="020B0909000000000000" pitchFamily="49" charset="-128"/>
            </a:endParaRPr>
          </a:p>
        </p:txBody>
      </p:sp>
      <p:sp>
        <p:nvSpPr>
          <p:cNvPr id="3" name="テキスト ボックス 2">
            <a:extLst>
              <a:ext uri="{FF2B5EF4-FFF2-40B4-BE49-F238E27FC236}">
                <a16:creationId xmlns:a16="http://schemas.microsoft.com/office/drawing/2014/main" id="{55A42949-D5EE-4CF7-E028-BB3094A2EA5A}"/>
              </a:ext>
            </a:extLst>
          </p:cNvPr>
          <p:cNvSpPr txBox="1"/>
          <p:nvPr/>
        </p:nvSpPr>
        <p:spPr>
          <a:xfrm>
            <a:off x="0" y="58846"/>
            <a:ext cx="9144000" cy="6740307"/>
          </a:xfrm>
          <a:prstGeom prst="rect">
            <a:avLst/>
          </a:prstGeom>
          <a:noFill/>
        </p:spPr>
        <p:txBody>
          <a:bodyPr wrap="square" rtlCol="0">
            <a:spAutoFit/>
          </a:bodyPr>
          <a:lstStyle/>
          <a:p>
            <a:r>
              <a:rPr kumimoji="1" lang="en-US" altLang="ja-JP" sz="2400" dirty="0">
                <a:solidFill>
                  <a:srgbClr val="000066"/>
                </a:solidFill>
                <a:latin typeface="HG創英角ｺﾞｼｯｸUB" panose="020B0909000000000000" pitchFamily="49" charset="-128"/>
                <a:ea typeface="HG創英角ｺﾞｼｯｸUB" panose="020B0909000000000000" pitchFamily="49" charset="-128"/>
              </a:rPr>
              <a:t>EVF</a:t>
            </a:r>
            <a:r>
              <a:rPr kumimoji="1" lang="ja-JP" altLang="en-US" sz="2400" dirty="0">
                <a:solidFill>
                  <a:srgbClr val="000066"/>
                </a:solidFill>
                <a:latin typeface="HG創英角ｺﾞｼｯｸUB" panose="020B0909000000000000" pitchFamily="49" charset="-128"/>
                <a:ea typeface="HG創英角ｺﾞｼｯｸUB" panose="020B0909000000000000" pitchFamily="49" charset="-128"/>
              </a:rPr>
              <a:t>で論議された内容に、松本個人の意見を加えました内容を記します。（＊松本泰朗　元日産自動車（株）　ＥＶ開発担当者）</a:t>
            </a:r>
          </a:p>
          <a:p>
            <a:endParaRPr kumimoji="1" lang="en-US" altLang="ja-JP" sz="2400" dirty="0">
              <a:solidFill>
                <a:srgbClr val="000066"/>
              </a:solidFill>
              <a:latin typeface="HG創英角ｺﾞｼｯｸUB" panose="020B0909000000000000" pitchFamily="49" charset="-128"/>
              <a:ea typeface="HG創英角ｺﾞｼｯｸUB" panose="020B0909000000000000" pitchFamily="49" charset="-128"/>
            </a:endParaRPr>
          </a:p>
          <a:p>
            <a:r>
              <a:rPr kumimoji="1" lang="ja-JP" altLang="en-US" sz="2400" dirty="0">
                <a:solidFill>
                  <a:srgbClr val="000066"/>
                </a:solidFill>
                <a:latin typeface="HG創英角ｺﾞｼｯｸUB" panose="020B0909000000000000" pitchFamily="49" charset="-128"/>
                <a:ea typeface="HG創英角ｺﾞｼｯｸUB" panose="020B0909000000000000" pitchFamily="49" charset="-128"/>
              </a:rPr>
              <a:t>講演内容には、</a:t>
            </a:r>
          </a:p>
          <a:p>
            <a:r>
              <a:rPr kumimoji="1" lang="ja-JP" altLang="en-US" sz="2400" dirty="0">
                <a:solidFill>
                  <a:srgbClr val="000066"/>
                </a:solidFill>
                <a:latin typeface="HG創英角ｺﾞｼｯｸUB" panose="020B0909000000000000" pitchFamily="49" charset="-128"/>
                <a:ea typeface="HG創英角ｺﾞｼｯｸUB" panose="020B0909000000000000" pitchFamily="49" charset="-128"/>
              </a:rPr>
              <a:t>・飼料米の位置付け、日本飼料用米振興協会の役割</a:t>
            </a:r>
          </a:p>
          <a:p>
            <a:r>
              <a:rPr kumimoji="1" lang="ja-JP" altLang="en-US" sz="2400" dirty="0">
                <a:solidFill>
                  <a:srgbClr val="000066"/>
                </a:solidFill>
                <a:latin typeface="HG創英角ｺﾞｼｯｸUB" panose="020B0909000000000000" pitchFamily="49" charset="-128"/>
                <a:ea typeface="HG創英角ｺﾞｼｯｸUB" panose="020B0909000000000000" pitchFamily="49" charset="-128"/>
              </a:rPr>
              <a:t>・米生産に関する農政</a:t>
            </a:r>
          </a:p>
          <a:p>
            <a:r>
              <a:rPr kumimoji="1" lang="ja-JP" altLang="en-US" sz="2400" dirty="0">
                <a:solidFill>
                  <a:srgbClr val="000066"/>
                </a:solidFill>
                <a:latin typeface="HG創英角ｺﾞｼｯｸUB" panose="020B0909000000000000" pitchFamily="49" charset="-128"/>
                <a:ea typeface="HG創英角ｺﾞｼｯｸUB" panose="020B0909000000000000" pitchFamily="49" charset="-128"/>
              </a:rPr>
              <a:t>・お米が消費者に届くまでのプロセスと関係団体</a:t>
            </a:r>
          </a:p>
          <a:p>
            <a:r>
              <a:rPr kumimoji="1" lang="ja-JP" altLang="en-US" sz="2400" dirty="0">
                <a:solidFill>
                  <a:srgbClr val="000066"/>
                </a:solidFill>
                <a:latin typeface="HG創英角ｺﾞｼｯｸUB" panose="020B0909000000000000" pitchFamily="49" charset="-128"/>
                <a:ea typeface="HG創英角ｺﾞｼｯｸUB" panose="020B0909000000000000" pitchFamily="49" charset="-128"/>
              </a:rPr>
              <a:t>・今回の米価格高騰の原因、背景</a:t>
            </a:r>
          </a:p>
          <a:p>
            <a:r>
              <a:rPr kumimoji="1" lang="ja-JP" altLang="en-US" sz="2400" dirty="0">
                <a:solidFill>
                  <a:srgbClr val="000066"/>
                </a:solidFill>
                <a:latin typeface="HG創英角ｺﾞｼｯｸUB" panose="020B0909000000000000" pitchFamily="49" charset="-128"/>
                <a:ea typeface="HG創英角ｺﾞｼｯｸUB" panose="020B0909000000000000" pitchFamily="49" charset="-128"/>
              </a:rPr>
              <a:t>などが含まれると期待されます。</a:t>
            </a:r>
          </a:p>
          <a:p>
            <a:endParaRPr kumimoji="1" lang="ja-JP" altLang="en-US" sz="2400" dirty="0">
              <a:solidFill>
                <a:srgbClr val="000066"/>
              </a:solidFill>
              <a:latin typeface="HG創英角ｺﾞｼｯｸUB" panose="020B0909000000000000" pitchFamily="49" charset="-128"/>
              <a:ea typeface="HG創英角ｺﾞｼｯｸUB" panose="020B0909000000000000" pitchFamily="49" charset="-128"/>
            </a:endParaRPr>
          </a:p>
          <a:p>
            <a:r>
              <a:rPr kumimoji="1" lang="ja-JP" altLang="en-US" sz="2400" dirty="0">
                <a:solidFill>
                  <a:srgbClr val="000066"/>
                </a:solidFill>
                <a:latin typeface="HG創英角ｺﾞｼｯｸUB" panose="020B0909000000000000" pitchFamily="49" charset="-128"/>
                <a:ea typeface="HG創英角ｺﾞｼｯｸUB" panose="020B0909000000000000" pitchFamily="49" charset="-128"/>
              </a:rPr>
              <a:t>以下は、現時点での依頼者（松本個人）の関心事です</a:t>
            </a:r>
          </a:p>
          <a:p>
            <a:r>
              <a:rPr kumimoji="1" lang="ja-JP" altLang="en-US" sz="2400" dirty="0">
                <a:solidFill>
                  <a:srgbClr val="000066"/>
                </a:solidFill>
                <a:latin typeface="HG創英角ｺﾞｼｯｸUB" panose="020B0909000000000000" pitchFamily="49" charset="-128"/>
                <a:ea typeface="HG創英角ｺﾞｼｯｸUB" panose="020B0909000000000000" pitchFamily="49" charset="-128"/>
              </a:rPr>
              <a:t>・食用米、飼料米、米菓、日本酒、味噌などへの配分の在り方と課題</a:t>
            </a:r>
          </a:p>
          <a:p>
            <a:r>
              <a:rPr kumimoji="1" lang="ja-JP" altLang="en-US" sz="2400" dirty="0">
                <a:solidFill>
                  <a:srgbClr val="000066"/>
                </a:solidFill>
                <a:latin typeface="HG創英角ｺﾞｼｯｸUB" panose="020B0909000000000000" pitchFamily="49" charset="-128"/>
                <a:ea typeface="HG創英角ｺﾞｼｯｸUB" panose="020B0909000000000000" pitchFamily="49" charset="-128"/>
              </a:rPr>
              <a:t>・輸入米に対するお考え</a:t>
            </a:r>
          </a:p>
          <a:p>
            <a:r>
              <a:rPr kumimoji="1" lang="ja-JP" altLang="en-US" sz="2400" dirty="0">
                <a:solidFill>
                  <a:srgbClr val="000066"/>
                </a:solidFill>
                <a:latin typeface="HG創英角ｺﾞｼｯｸUB" panose="020B0909000000000000" pitchFamily="49" charset="-128"/>
                <a:ea typeface="HG創英角ｺﾞｼｯｸUB" panose="020B0909000000000000" pitchFamily="49" charset="-128"/>
              </a:rPr>
              <a:t>・米作が果たす国土の保全（棚田など）</a:t>
            </a:r>
          </a:p>
          <a:p>
            <a:r>
              <a:rPr kumimoji="1" lang="ja-JP" altLang="en-US" sz="2400" dirty="0">
                <a:solidFill>
                  <a:srgbClr val="000066"/>
                </a:solidFill>
                <a:latin typeface="HG創英角ｺﾞｼｯｸUB" panose="020B0909000000000000" pitchFamily="49" charset="-128"/>
                <a:ea typeface="HG創英角ｺﾞｼｯｸUB" panose="020B0909000000000000" pitchFamily="49" charset="-128"/>
              </a:rPr>
              <a:t>・大規模米作の課題、兼業農家の将来</a:t>
            </a:r>
          </a:p>
          <a:p>
            <a:r>
              <a:rPr kumimoji="1" lang="ja-JP" altLang="en-US" sz="2400" dirty="0">
                <a:solidFill>
                  <a:srgbClr val="000066"/>
                </a:solidFill>
                <a:latin typeface="HG創英角ｺﾞｼｯｸUB" panose="020B0909000000000000" pitchFamily="49" charset="-128"/>
                <a:ea typeface="HG創英角ｺﾞｼｯｸUB" panose="020B0909000000000000" pitchFamily="49" charset="-128"/>
              </a:rPr>
              <a:t>・水田を用いない米作</a:t>
            </a:r>
          </a:p>
          <a:p>
            <a:r>
              <a:rPr kumimoji="1" lang="ja-JP" altLang="en-US" sz="2400" dirty="0">
                <a:solidFill>
                  <a:srgbClr val="000066"/>
                </a:solidFill>
                <a:latin typeface="HG創英角ｺﾞｼｯｸUB" panose="020B0909000000000000" pitchFamily="49" charset="-128"/>
                <a:ea typeface="HG創英角ｺﾞｼｯｸUB" panose="020B0909000000000000" pitchFamily="49" charset="-128"/>
              </a:rPr>
              <a:t>・政治と農業政策</a:t>
            </a:r>
          </a:p>
        </p:txBody>
      </p:sp>
    </p:spTree>
    <p:extLst>
      <p:ext uri="{BB962C8B-B14F-4D97-AF65-F5344CB8AC3E}">
        <p14:creationId xmlns:p14="http://schemas.microsoft.com/office/powerpoint/2010/main" val="21527360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69CE101-D61F-23D6-4B05-4DFFEAAFBE24}"/>
              </a:ext>
            </a:extLst>
          </p:cNvPr>
          <p:cNvSpPr>
            <a:spLocks noGrp="1"/>
          </p:cNvSpPr>
          <p:nvPr>
            <p:ph type="sldNum" sz="quarter" idx="12"/>
          </p:nvPr>
        </p:nvSpPr>
        <p:spPr>
          <a:xfrm>
            <a:off x="7086600" y="6404989"/>
            <a:ext cx="2057400" cy="365125"/>
          </a:xfrm>
        </p:spPr>
        <p:txBody>
          <a:bodyPr/>
          <a:lstStyle/>
          <a:p>
            <a:fld id="{34E1D86B-E9BD-4CB3-A90A-360085928B4F}" type="slidenum">
              <a:rPr kumimoji="1" lang="ja-JP" altLang="en-US" sz="1800" smtClean="0">
                <a:latin typeface="HG創英角ｺﾞｼｯｸUB" panose="020B0909000000000000" pitchFamily="49" charset="-128"/>
                <a:ea typeface="HG創英角ｺﾞｼｯｸUB" panose="020B0909000000000000" pitchFamily="49" charset="-128"/>
              </a:rPr>
              <a:t>33</a:t>
            </a:fld>
            <a:endParaRPr kumimoji="1" lang="ja-JP" altLang="en-US" sz="1800" dirty="0">
              <a:latin typeface="HG創英角ｺﾞｼｯｸUB" panose="020B0909000000000000" pitchFamily="49" charset="-128"/>
              <a:ea typeface="HG創英角ｺﾞｼｯｸUB" panose="020B0909000000000000" pitchFamily="49" charset="-128"/>
            </a:endParaRPr>
          </a:p>
        </p:txBody>
      </p:sp>
      <p:sp>
        <p:nvSpPr>
          <p:cNvPr id="3" name="テキスト ボックス 2">
            <a:extLst>
              <a:ext uri="{FF2B5EF4-FFF2-40B4-BE49-F238E27FC236}">
                <a16:creationId xmlns:a16="http://schemas.microsoft.com/office/drawing/2014/main" id="{ABC5987A-0153-AA57-E0C8-AC9AC7542A91}"/>
              </a:ext>
            </a:extLst>
          </p:cNvPr>
          <p:cNvSpPr txBox="1"/>
          <p:nvPr/>
        </p:nvSpPr>
        <p:spPr>
          <a:xfrm>
            <a:off x="0" y="0"/>
            <a:ext cx="9144000" cy="7201972"/>
          </a:xfrm>
          <a:prstGeom prst="rect">
            <a:avLst/>
          </a:prstGeom>
          <a:noFill/>
        </p:spPr>
        <p:txBody>
          <a:bodyPr wrap="square" rtlCol="0">
            <a:spAutoFit/>
          </a:bodyPr>
          <a:lstStyle/>
          <a:p>
            <a:r>
              <a:rPr kumimoji="1" lang="ja-JP" altLang="en-US" sz="2400" dirty="0">
                <a:solidFill>
                  <a:srgbClr val="000066"/>
                </a:solidFill>
                <a:latin typeface="HG創英角ｺﾞｼｯｸUB" panose="020B0909000000000000" pitchFamily="49" charset="-128"/>
                <a:ea typeface="HG創英角ｺﾞｼｯｸUB" panose="020B0909000000000000" pitchFamily="49" charset="-128"/>
              </a:rPr>
              <a:t>⓶　原稿の依頼</a:t>
            </a:r>
            <a:r>
              <a:rPr kumimoji="1" lang="ja-JP" altLang="en-US" sz="2400" dirty="0">
                <a:solidFill>
                  <a:srgbClr val="FF0000"/>
                </a:solidFill>
                <a:latin typeface="HG創英角ｺﾞｼｯｸUB" panose="020B0909000000000000" pitchFamily="49" charset="-128"/>
                <a:ea typeface="HG創英角ｺﾞｼｯｸUB" panose="020B0909000000000000" pitchFamily="49" charset="-128"/>
              </a:rPr>
              <a:t>（別紙　提出）</a:t>
            </a:r>
            <a:endParaRPr kumimoji="1" lang="en-US" altLang="ja-JP" sz="2400" dirty="0">
              <a:solidFill>
                <a:srgbClr val="FF0000"/>
              </a:solidFill>
              <a:latin typeface="HG創英角ｺﾞｼｯｸUB" panose="020B0909000000000000" pitchFamily="49" charset="-128"/>
              <a:ea typeface="HG創英角ｺﾞｼｯｸUB" panose="020B0909000000000000" pitchFamily="49" charset="-128"/>
            </a:endParaRPr>
          </a:p>
          <a:p>
            <a:endParaRPr kumimoji="1" lang="en-US" altLang="ja-JP" dirty="0">
              <a:solidFill>
                <a:srgbClr val="0000CC"/>
              </a:solidFill>
              <a:latin typeface="HG創英角ｺﾞｼｯｸUB" panose="020B0909000000000000" pitchFamily="49" charset="-128"/>
              <a:ea typeface="HG創英角ｺﾞｼｯｸUB" panose="020B0909000000000000" pitchFamily="49" charset="-128"/>
            </a:endParaRPr>
          </a:p>
          <a:p>
            <a:r>
              <a:rPr kumimoji="1" lang="ja-JP" altLang="en-US" sz="1800" dirty="0">
                <a:solidFill>
                  <a:srgbClr val="000066"/>
                </a:solidFill>
                <a:latin typeface="HG創英角ｺﾞｼｯｸUB" panose="020B0909000000000000" pitchFamily="49" charset="-128"/>
                <a:ea typeface="HG創英角ｺﾞｼｯｸUB" panose="020B0909000000000000" pitchFamily="49" charset="-128"/>
              </a:rPr>
              <a:t>一般社団法人日本飼料用米振興協会</a:t>
            </a:r>
          </a:p>
          <a:p>
            <a:r>
              <a:rPr kumimoji="1" lang="ja-JP" altLang="en-US" sz="1800" dirty="0">
                <a:solidFill>
                  <a:srgbClr val="000066"/>
                </a:solidFill>
                <a:latin typeface="HG創英角ｺﾞｼｯｸUB" panose="020B0909000000000000" pitchFamily="49" charset="-128"/>
                <a:ea typeface="HG創英角ｺﾞｼｯｸUB" panose="020B0909000000000000" pitchFamily="49" charset="-128"/>
              </a:rPr>
              <a:t>理事・事務局長 若狹良治 様</a:t>
            </a:r>
          </a:p>
          <a:p>
            <a:endParaRPr kumimoji="1" lang="ja-JP" altLang="en-US" sz="1800" dirty="0">
              <a:solidFill>
                <a:srgbClr val="000066"/>
              </a:solidFill>
              <a:latin typeface="HG創英角ｺﾞｼｯｸUB" panose="020B0909000000000000" pitchFamily="49" charset="-128"/>
              <a:ea typeface="HG創英角ｺﾞｼｯｸUB" panose="020B0909000000000000" pitchFamily="49" charset="-128"/>
            </a:endParaRPr>
          </a:p>
          <a:p>
            <a:r>
              <a:rPr kumimoji="1" lang="ja-JP" altLang="en-US" sz="1800" dirty="0">
                <a:solidFill>
                  <a:srgbClr val="000066"/>
                </a:solidFill>
                <a:latin typeface="HG創英角ｺﾞｼｯｸUB" panose="020B0909000000000000" pitchFamily="49" charset="-128"/>
                <a:ea typeface="HG創英角ｺﾞｼｯｸUB" panose="020B0909000000000000" pitchFamily="49" charset="-128"/>
              </a:rPr>
              <a:t>まずはご連絡お待ちしております。</a:t>
            </a:r>
          </a:p>
          <a:p>
            <a:endParaRPr kumimoji="1" lang="ja-JP" altLang="en-US" sz="1800" dirty="0">
              <a:solidFill>
                <a:srgbClr val="000066"/>
              </a:solidFill>
              <a:latin typeface="HG創英角ｺﾞｼｯｸUB" panose="020B0909000000000000" pitchFamily="49" charset="-128"/>
              <a:ea typeface="HG創英角ｺﾞｼｯｸUB" panose="020B0909000000000000" pitchFamily="49" charset="-128"/>
            </a:endParaRPr>
          </a:p>
          <a:p>
            <a:r>
              <a:rPr kumimoji="1" lang="ja-JP" altLang="en-US" sz="1800" dirty="0">
                <a:solidFill>
                  <a:srgbClr val="000066"/>
                </a:solidFill>
                <a:latin typeface="HG創英角ｺﾞｼｯｸUB" panose="020B0909000000000000" pitchFamily="49" charset="-128"/>
                <a:ea typeface="HG創英角ｺﾞｼｯｸUB" panose="020B0909000000000000" pitchFamily="49" charset="-128"/>
              </a:rPr>
              <a:t>月刊「養豚界」編集部の平川透と申します。</a:t>
            </a:r>
          </a:p>
          <a:p>
            <a:r>
              <a:rPr kumimoji="1" lang="ja-JP" altLang="en-US" sz="1800" dirty="0">
                <a:solidFill>
                  <a:srgbClr val="000066"/>
                </a:solidFill>
                <a:latin typeface="HG創英角ｺﾞｼｯｸUB" panose="020B0909000000000000" pitchFamily="49" charset="-128"/>
                <a:ea typeface="HG創英角ｺﾞｼｯｸUB" panose="020B0909000000000000" pitchFamily="49" charset="-128"/>
              </a:rPr>
              <a:t>弊誌は主に養豚生産者向けの月刊誌です。</a:t>
            </a:r>
          </a:p>
          <a:p>
            <a:r>
              <a:rPr kumimoji="1" lang="ja-JP" altLang="en-US" sz="1800" dirty="0">
                <a:solidFill>
                  <a:srgbClr val="000066"/>
                </a:solidFill>
                <a:latin typeface="HG創英角ｺﾞｼｯｸUB" panose="020B0909000000000000" pitchFamily="49" charset="-128"/>
                <a:ea typeface="HG創英角ｺﾞｼｯｸUB" panose="020B0909000000000000" pitchFamily="49" charset="-128"/>
              </a:rPr>
              <a:t>このたび、飼料用米に関する記事のご執筆をご依頼したくご連絡差し上げました。</a:t>
            </a:r>
          </a:p>
          <a:p>
            <a:endParaRPr kumimoji="1" lang="en-US" altLang="ja-JP" sz="1800" dirty="0">
              <a:solidFill>
                <a:srgbClr val="0000CC"/>
              </a:solidFill>
              <a:latin typeface="HG創英角ｺﾞｼｯｸUB" panose="020B0909000000000000" pitchFamily="49" charset="-128"/>
              <a:ea typeface="HG創英角ｺﾞｼｯｸUB" panose="020B0909000000000000" pitchFamily="49" charset="-128"/>
            </a:endParaRPr>
          </a:p>
          <a:p>
            <a:r>
              <a:rPr kumimoji="1" lang="ja-JP" altLang="en-US" sz="1800" dirty="0">
                <a:solidFill>
                  <a:srgbClr val="0000CC"/>
                </a:solidFill>
                <a:latin typeface="HG創英角ｺﾞｼｯｸUB" panose="020B0909000000000000" pitchFamily="49" charset="-128"/>
                <a:ea typeface="HG創英角ｺﾞｼｯｸUB" panose="020B0909000000000000" pitchFamily="49" charset="-128"/>
              </a:rPr>
              <a:t>⤴バックナンバーもご覧ください。　（圧縮アドレス：</a:t>
            </a:r>
            <a:r>
              <a:rPr kumimoji="1" lang="en-US" altLang="ja-JP" sz="1800" dirty="0">
                <a:solidFill>
                  <a:srgbClr val="0000CC"/>
                </a:solidFill>
                <a:latin typeface="HG創英角ｺﾞｼｯｸUB" panose="020B0909000000000000" pitchFamily="49" charset="-128"/>
                <a:ea typeface="HG創英角ｺﾞｼｯｸUB" panose="020B0909000000000000" pitchFamily="49" charset="-128"/>
              </a:rPr>
              <a:t>https://x.gd/5YkEq</a:t>
            </a:r>
            <a:r>
              <a:rPr kumimoji="1" lang="ja-JP" altLang="en-US" sz="1800" dirty="0">
                <a:solidFill>
                  <a:srgbClr val="0000CC"/>
                </a:solidFill>
                <a:latin typeface="HG創英角ｺﾞｼｯｸUB" panose="020B0909000000000000" pitchFamily="49" charset="-128"/>
                <a:ea typeface="HG創英角ｺﾞｼｯｸUB" panose="020B0909000000000000" pitchFamily="49" charset="-128"/>
              </a:rPr>
              <a:t>）</a:t>
            </a:r>
          </a:p>
          <a:p>
            <a:r>
              <a:rPr kumimoji="1" lang="en-US" altLang="ja-JP" sz="1800" dirty="0">
                <a:solidFill>
                  <a:srgbClr val="0000CC"/>
                </a:solidFill>
                <a:latin typeface="HG創英角ｺﾞｼｯｸUB" panose="020B0909000000000000" pitchFamily="49" charset="-128"/>
                <a:ea typeface="HG創英角ｺﾞｼｯｸUB" panose="020B0909000000000000" pitchFamily="49" charset="-128"/>
              </a:rPr>
              <a:t>https://www.midorishobo.co.jp/SHOP/182537/182951/list.html?srsltid=AfmBOop0aYZsbge7aClyX-5d_xATiLoFhpfbxE3YYOQ82igD2lKosvUE</a:t>
            </a:r>
          </a:p>
          <a:p>
            <a:endParaRPr kumimoji="1" lang="en-US" altLang="ja-JP" sz="1800" dirty="0">
              <a:solidFill>
                <a:srgbClr val="0000CC"/>
              </a:solidFill>
              <a:latin typeface="HG創英角ｺﾞｼｯｸUB" panose="020B0909000000000000" pitchFamily="49" charset="-128"/>
              <a:ea typeface="HG創英角ｺﾞｼｯｸUB" panose="020B0909000000000000" pitchFamily="49" charset="-128"/>
            </a:endParaRPr>
          </a:p>
          <a:p>
            <a:r>
              <a:rPr kumimoji="1" lang="en-US" altLang="ja-JP" sz="2400" dirty="0">
                <a:solidFill>
                  <a:srgbClr val="000066"/>
                </a:solidFill>
                <a:latin typeface="HG創英角ｺﾞｼｯｸUB" panose="020B0909000000000000" pitchFamily="49" charset="-128"/>
                <a:ea typeface="HG創英角ｺﾞｼｯｸUB" panose="020B0909000000000000" pitchFamily="49" charset="-128"/>
              </a:rPr>
              <a:t>2025</a:t>
            </a:r>
            <a:r>
              <a:rPr kumimoji="1" lang="ja-JP" altLang="en-US" sz="2400" dirty="0">
                <a:solidFill>
                  <a:srgbClr val="000066"/>
                </a:solidFill>
                <a:latin typeface="HG創英角ｺﾞｼｯｸUB" panose="020B0909000000000000" pitchFamily="49" charset="-128"/>
                <a:ea typeface="HG創英角ｺﾞｼｯｸUB" panose="020B0909000000000000" pitchFamily="49" charset="-128"/>
              </a:rPr>
              <a:t>年</a:t>
            </a:r>
            <a:r>
              <a:rPr kumimoji="1" lang="en-US" altLang="ja-JP" sz="2400" dirty="0">
                <a:solidFill>
                  <a:srgbClr val="000066"/>
                </a:solidFill>
                <a:latin typeface="HG創英角ｺﾞｼｯｸUB" panose="020B0909000000000000" pitchFamily="49" charset="-128"/>
                <a:ea typeface="HG創英角ｺﾞｼｯｸUB" panose="020B0909000000000000" pitchFamily="49" charset="-128"/>
              </a:rPr>
              <a:t>10</a:t>
            </a:r>
            <a:r>
              <a:rPr kumimoji="1" lang="ja-JP" altLang="en-US" sz="2400" dirty="0">
                <a:solidFill>
                  <a:srgbClr val="000066"/>
                </a:solidFill>
                <a:latin typeface="HG創英角ｺﾞｼｯｸUB" panose="020B0909000000000000" pitchFamily="49" charset="-128"/>
                <a:ea typeface="HG創英角ｺﾞｼｯｸUB" panose="020B0909000000000000" pitchFamily="49" charset="-128"/>
              </a:rPr>
              <a:t>月号特集では、飼料（主に飼料用米）の動向について取り上げる予定です。その中の記事の一つとして、御協会としての問題意識や飼料用米普及に向けた取り組みをご解説いただけないかと考えております。誠に恐れ入りますが、下記及び添付の企画書内容で、ぜひ、ご執筆をご検討いただけませんでしょうか。</a:t>
            </a:r>
          </a:p>
          <a:p>
            <a:r>
              <a:rPr kumimoji="1" lang="ja-JP" altLang="en-US" sz="2400" dirty="0">
                <a:solidFill>
                  <a:srgbClr val="000066"/>
                </a:solidFill>
                <a:latin typeface="HG創英角ｺﾞｼｯｸUB" panose="020B0909000000000000" pitchFamily="49" charset="-128"/>
                <a:ea typeface="HG創英角ｺﾞｼｯｸUB" panose="020B0909000000000000" pitchFamily="49" charset="-128"/>
              </a:rPr>
              <a:t>なお、期限が非常に限られておりますので、誠に申し訳ございません。</a:t>
            </a:r>
            <a:endParaRPr kumimoji="1" lang="en-US" altLang="ja-JP" sz="2400" dirty="0">
              <a:solidFill>
                <a:srgbClr val="000066"/>
              </a:solidFill>
              <a:latin typeface="HG創英角ｺﾞｼｯｸUB" panose="020B0909000000000000" pitchFamily="49" charset="-128"/>
              <a:ea typeface="HG創英角ｺﾞｼｯｸUB" panose="020B0909000000000000" pitchFamily="49" charset="-128"/>
            </a:endParaRPr>
          </a:p>
          <a:p>
            <a:endParaRPr kumimoji="1" lang="ja-JP" altLang="en-US" dirty="0"/>
          </a:p>
        </p:txBody>
      </p:sp>
      <p:pic>
        <p:nvPicPr>
          <p:cNvPr id="3074" name="Picture 2">
            <a:extLst>
              <a:ext uri="{FF2B5EF4-FFF2-40B4-BE49-F238E27FC236}">
                <a16:creationId xmlns:a16="http://schemas.microsoft.com/office/drawing/2014/main" id="{0A919D69-93E0-2B1D-3B1C-8EC80B8DF7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5989" y="0"/>
            <a:ext cx="2558374" cy="2558374"/>
          </a:xfrm>
          <a:prstGeom prst="rect">
            <a:avLst/>
          </a:prstGeom>
          <a:ln w="28575" cap="sq" cmpd="thickThin">
            <a:solidFill>
              <a:srgbClr val="0000CC"/>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3477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F4CCBED-75FE-C12F-A8B9-2983893532B2}"/>
              </a:ext>
            </a:extLst>
          </p:cNvPr>
          <p:cNvSpPr>
            <a:spLocks noGrp="1"/>
          </p:cNvSpPr>
          <p:nvPr>
            <p:ph type="sldNum" sz="quarter" idx="12"/>
          </p:nvPr>
        </p:nvSpPr>
        <p:spPr>
          <a:xfrm>
            <a:off x="6999052" y="6356351"/>
            <a:ext cx="2057400" cy="365125"/>
          </a:xfrm>
        </p:spPr>
        <p:txBody>
          <a:bodyPr/>
          <a:lstStyle/>
          <a:p>
            <a:fld id="{34E1D86B-E9BD-4CB3-A90A-360085928B4F}" type="slidenum">
              <a:rPr kumimoji="1" lang="ja-JP" altLang="en-US" sz="1800" smtClean="0">
                <a:latin typeface="HG創英角ｺﾞｼｯｸUB" panose="020B0909000000000000" pitchFamily="49" charset="-128"/>
                <a:ea typeface="HG創英角ｺﾞｼｯｸUB" panose="020B0909000000000000" pitchFamily="49" charset="-128"/>
              </a:rPr>
              <a:t>34</a:t>
            </a:fld>
            <a:endParaRPr kumimoji="1" lang="ja-JP" altLang="en-US" sz="1800" dirty="0">
              <a:latin typeface="HG創英角ｺﾞｼｯｸUB" panose="020B0909000000000000" pitchFamily="49" charset="-128"/>
              <a:ea typeface="HG創英角ｺﾞｼｯｸUB" panose="020B0909000000000000" pitchFamily="49" charset="-128"/>
            </a:endParaRPr>
          </a:p>
        </p:txBody>
      </p:sp>
      <p:sp>
        <p:nvSpPr>
          <p:cNvPr id="3" name="テキスト ボックス 2">
            <a:extLst>
              <a:ext uri="{FF2B5EF4-FFF2-40B4-BE49-F238E27FC236}">
                <a16:creationId xmlns:a16="http://schemas.microsoft.com/office/drawing/2014/main" id="{87BC562C-63BC-F4C3-0A02-DB43BACC0221}"/>
              </a:ext>
            </a:extLst>
          </p:cNvPr>
          <p:cNvSpPr txBox="1"/>
          <p:nvPr/>
        </p:nvSpPr>
        <p:spPr>
          <a:xfrm>
            <a:off x="0" y="131788"/>
            <a:ext cx="9144000" cy="6555641"/>
          </a:xfrm>
          <a:prstGeom prst="rect">
            <a:avLst/>
          </a:prstGeom>
          <a:noFill/>
        </p:spPr>
        <p:txBody>
          <a:bodyPr wrap="square" rtlCol="0">
            <a:spAutoFit/>
          </a:bodyPr>
          <a:lstStyle/>
          <a:p>
            <a:pPr algn="ctr"/>
            <a:r>
              <a:rPr kumimoji="1" lang="en-US" altLang="ja-JP" sz="2400" dirty="0">
                <a:solidFill>
                  <a:srgbClr val="000066"/>
                </a:solidFill>
                <a:latin typeface="HG創英角ｺﾞｼｯｸUB" panose="020B0909000000000000" pitchFamily="49" charset="-128"/>
                <a:ea typeface="HG創英角ｺﾞｼｯｸUB" panose="020B0909000000000000" pitchFamily="49" charset="-128"/>
              </a:rPr>
              <a:t>――</a:t>
            </a:r>
            <a:r>
              <a:rPr kumimoji="1" lang="ja-JP" altLang="en-US" sz="2400" dirty="0">
                <a:solidFill>
                  <a:srgbClr val="000066"/>
                </a:solidFill>
                <a:latin typeface="HG創英角ｺﾞｼｯｸUB" panose="020B0909000000000000" pitchFamily="49" charset="-128"/>
                <a:ea typeface="HG創英角ｺﾞｼｯｸUB" panose="020B0909000000000000" pitchFamily="49" charset="-128"/>
              </a:rPr>
              <a:t>ご依頼内容</a:t>
            </a:r>
            <a:r>
              <a:rPr kumimoji="1" lang="en-US" altLang="ja-JP" sz="2400" dirty="0">
                <a:solidFill>
                  <a:srgbClr val="000066"/>
                </a:solidFill>
                <a:latin typeface="HG創英角ｺﾞｼｯｸUB" panose="020B0909000000000000" pitchFamily="49" charset="-128"/>
                <a:ea typeface="HG創英角ｺﾞｼｯｸUB" panose="020B0909000000000000" pitchFamily="49" charset="-128"/>
              </a:rPr>
              <a:t>――</a:t>
            </a:r>
          </a:p>
          <a:p>
            <a:endParaRPr kumimoji="1" lang="en-US" altLang="ja-JP" dirty="0">
              <a:solidFill>
                <a:srgbClr val="000066"/>
              </a:solidFill>
              <a:latin typeface="HG創英角ｺﾞｼｯｸUB" panose="020B0909000000000000" pitchFamily="49" charset="-128"/>
              <a:ea typeface="HG創英角ｺﾞｼｯｸUB" panose="020B0909000000000000" pitchFamily="49" charset="-128"/>
            </a:endParaRPr>
          </a:p>
          <a:p>
            <a:r>
              <a:rPr kumimoji="1" lang="ja-JP" altLang="en-US" dirty="0">
                <a:solidFill>
                  <a:srgbClr val="000066"/>
                </a:solidFill>
                <a:latin typeface="HG創英角ｺﾞｼｯｸUB" panose="020B0909000000000000" pitchFamily="49" charset="-128"/>
                <a:ea typeface="HG創英角ｺﾞｼｯｸUB" panose="020B0909000000000000" pitchFamily="49" charset="-128"/>
              </a:rPr>
              <a:t>特集テーマ：配合飼料と飼料用米の動向（仮）内の１記事ご執筆</a:t>
            </a:r>
          </a:p>
          <a:p>
            <a:r>
              <a:rPr kumimoji="1" lang="ja-JP" altLang="en-US" dirty="0">
                <a:solidFill>
                  <a:srgbClr val="000066"/>
                </a:solidFill>
                <a:latin typeface="HG創英角ｺﾞｼｯｸUB" panose="020B0909000000000000" pitchFamily="49" charset="-128"/>
                <a:ea typeface="HG創英角ｺﾞｼｯｸUB" panose="020B0909000000000000" pitchFamily="49" charset="-128"/>
              </a:rPr>
              <a:t>ご依頼記事タイトル：「飼料用米に関する日本の意見（仮）」</a:t>
            </a:r>
          </a:p>
          <a:p>
            <a:r>
              <a:rPr kumimoji="1" lang="ja-JP" altLang="en-US" dirty="0">
                <a:solidFill>
                  <a:srgbClr val="000066"/>
                </a:solidFill>
                <a:latin typeface="HG創英角ｺﾞｼｯｸUB" panose="020B0909000000000000" pitchFamily="49" charset="-128"/>
                <a:ea typeface="HG創英角ｺﾞｼｯｸUB" panose="020B0909000000000000" pitchFamily="49" charset="-128"/>
              </a:rPr>
              <a:t>⇒御協会の目的や最近の重点的解決策をご紹介いただきつつ、国内の飼料用米がより普及していくための課題や協会としての解決策・一時などを解説いただきたいです。</a:t>
            </a:r>
          </a:p>
          <a:p>
            <a:r>
              <a:rPr kumimoji="1" lang="en-US" altLang="ja-JP" dirty="0">
                <a:solidFill>
                  <a:srgbClr val="000066"/>
                </a:solidFill>
                <a:latin typeface="HG創英角ｺﾞｼｯｸUB" panose="020B0909000000000000" pitchFamily="49" charset="-128"/>
                <a:ea typeface="HG創英角ｺﾞｼｯｸUB" panose="020B0909000000000000" pitchFamily="49" charset="-128"/>
              </a:rPr>
              <a:t>【</a:t>
            </a:r>
            <a:r>
              <a:rPr kumimoji="1" lang="ja-JP" altLang="en-US" dirty="0">
                <a:solidFill>
                  <a:srgbClr val="000066"/>
                </a:solidFill>
                <a:latin typeface="HG創英角ｺﾞｼｯｸUB" panose="020B0909000000000000" pitchFamily="49" charset="-128"/>
                <a:ea typeface="HG創英角ｺﾞｼｯｸUB" panose="020B0909000000000000" pitchFamily="49" charset="-128"/>
              </a:rPr>
              <a:t>盛り込んでいただきたい内容</a:t>
            </a:r>
            <a:r>
              <a:rPr kumimoji="1" lang="en-US" altLang="ja-JP" dirty="0">
                <a:solidFill>
                  <a:srgbClr val="000066"/>
                </a:solidFill>
                <a:latin typeface="HG創英角ｺﾞｼｯｸUB" panose="020B0909000000000000" pitchFamily="49" charset="-128"/>
                <a:ea typeface="HG創英角ｺﾞｼｯｸUB" panose="020B0909000000000000" pitchFamily="49" charset="-128"/>
              </a:rPr>
              <a:t>】※</a:t>
            </a:r>
            <a:r>
              <a:rPr kumimoji="1" lang="ja-JP" altLang="en-US" dirty="0">
                <a:solidFill>
                  <a:srgbClr val="000066"/>
                </a:solidFill>
                <a:latin typeface="HG創英角ｺﾞｼｯｸUB" panose="020B0909000000000000" pitchFamily="49" charset="-128"/>
                <a:ea typeface="HG創英角ｺﾞｼｯｸUB" panose="020B0909000000000000" pitchFamily="49" charset="-128"/>
              </a:rPr>
              <a:t>ご書き込み可能な形に追加・変更していただいても結構です。</a:t>
            </a:r>
          </a:p>
          <a:p>
            <a:r>
              <a:rPr kumimoji="1" lang="ja-JP" altLang="en-US" dirty="0">
                <a:solidFill>
                  <a:srgbClr val="000066"/>
                </a:solidFill>
                <a:latin typeface="HG創英角ｺﾞｼｯｸUB" panose="020B0909000000000000" pitchFamily="49" charset="-128"/>
                <a:ea typeface="HG創英角ｺﾞｼｯｸUB" panose="020B0909000000000000" pitchFamily="49" charset="-128"/>
              </a:rPr>
              <a:t>・組織概要</a:t>
            </a:r>
          </a:p>
          <a:p>
            <a:r>
              <a:rPr kumimoji="1" lang="ja-JP" altLang="en-US" dirty="0">
                <a:solidFill>
                  <a:srgbClr val="000066"/>
                </a:solidFill>
                <a:latin typeface="HG創英角ｺﾞｼｯｸUB" panose="020B0909000000000000" pitchFamily="49" charset="-128"/>
                <a:ea typeface="HG創英角ｺﾞｼｯｸUB" panose="020B0909000000000000" pitchFamily="49" charset="-128"/>
              </a:rPr>
              <a:t>・生産者団体から見た市場の飼料用米・主食用米に関する問題点・意思決定など</a:t>
            </a:r>
          </a:p>
          <a:p>
            <a:r>
              <a:rPr kumimoji="1" lang="ja-JP" altLang="en-US" dirty="0">
                <a:solidFill>
                  <a:srgbClr val="000066"/>
                </a:solidFill>
                <a:latin typeface="HG創英角ｺﾞｼｯｸUB" panose="020B0909000000000000" pitchFamily="49" charset="-128"/>
                <a:ea typeface="HG創英角ｺﾞｼｯｸUB" panose="020B0909000000000000" pitchFamily="49" charset="-128"/>
              </a:rPr>
              <a:t>・意思や努力を踏まえた今後の取り組み（シンポジウム、飼料用米多収日本一コンテストなど）</a:t>
            </a:r>
          </a:p>
          <a:p>
            <a:r>
              <a:rPr kumimoji="1" lang="ja-JP" altLang="en-US" dirty="0">
                <a:solidFill>
                  <a:srgbClr val="000066"/>
                </a:solidFill>
                <a:latin typeface="HG創英角ｺﾞｼｯｸUB" panose="020B0909000000000000" pitchFamily="49" charset="-128"/>
                <a:ea typeface="HG創英角ｺﾞｼｯｸUB" panose="020B0909000000000000" pitchFamily="49" charset="-128"/>
              </a:rPr>
              <a:t>執筆内容：文字数</a:t>
            </a:r>
            <a:r>
              <a:rPr kumimoji="1" lang="en-US" altLang="ja-JP" dirty="0">
                <a:solidFill>
                  <a:srgbClr val="000066"/>
                </a:solidFill>
                <a:latin typeface="HG創英角ｺﾞｼｯｸUB" panose="020B0909000000000000" pitchFamily="49" charset="-128"/>
                <a:ea typeface="HG創英角ｺﾞｼｯｸUB" panose="020B0909000000000000" pitchFamily="49" charset="-128"/>
              </a:rPr>
              <a:t>2,500 </a:t>
            </a:r>
            <a:r>
              <a:rPr kumimoji="1" lang="ja-JP" altLang="en-US" dirty="0">
                <a:solidFill>
                  <a:srgbClr val="000066"/>
                </a:solidFill>
                <a:latin typeface="HG創英角ｺﾞｼｯｸUB" panose="020B0909000000000000" pitchFamily="49" charset="-128"/>
                <a:ea typeface="HG創英角ｺﾞｼｯｸUB" panose="020B0909000000000000" pitchFamily="49" charset="-128"/>
              </a:rPr>
              <a:t>～ </a:t>
            </a:r>
            <a:r>
              <a:rPr kumimoji="1" lang="en-US" altLang="ja-JP" dirty="0">
                <a:solidFill>
                  <a:srgbClr val="000066"/>
                </a:solidFill>
                <a:latin typeface="HG創英角ｺﾞｼｯｸUB" panose="020B0909000000000000" pitchFamily="49" charset="-128"/>
                <a:ea typeface="HG創英角ｺﾞｼｯｸUB" panose="020B0909000000000000" pitchFamily="49" charset="-128"/>
              </a:rPr>
              <a:t>4,000</a:t>
            </a:r>
            <a:r>
              <a:rPr kumimoji="1" lang="ja-JP" altLang="en-US" dirty="0">
                <a:solidFill>
                  <a:srgbClr val="000066"/>
                </a:solidFill>
                <a:latin typeface="HG創英角ｺﾞｼｯｸUB" panose="020B0909000000000000" pitchFamily="49" charset="-128"/>
                <a:ea typeface="HG創英角ｺﾞｼｯｸUB" panose="020B0909000000000000" pitchFamily="49" charset="-128"/>
              </a:rPr>
              <a:t>字程度</a:t>
            </a:r>
          </a:p>
          <a:p>
            <a:r>
              <a:rPr kumimoji="1" lang="ja-JP" altLang="en-US" dirty="0">
                <a:solidFill>
                  <a:srgbClr val="000066"/>
                </a:solidFill>
                <a:latin typeface="HG創英角ｺﾞｼｯｸUB" panose="020B0909000000000000" pitchFamily="49" charset="-128"/>
                <a:ea typeface="HG創英角ｺﾞｼｯｸUB" panose="020B0909000000000000" pitchFamily="49" charset="-128"/>
              </a:rPr>
              <a:t>図表または写真</a:t>
            </a:r>
            <a:r>
              <a:rPr kumimoji="1" lang="en-US" altLang="ja-JP" dirty="0">
                <a:solidFill>
                  <a:srgbClr val="000066"/>
                </a:solidFill>
                <a:latin typeface="HG創英角ｺﾞｼｯｸUB" panose="020B0909000000000000" pitchFamily="49" charset="-128"/>
                <a:ea typeface="HG創英角ｺﾞｼｯｸUB" panose="020B0909000000000000" pitchFamily="49" charset="-128"/>
              </a:rPr>
              <a:t>4 </a:t>
            </a:r>
            <a:r>
              <a:rPr kumimoji="1" lang="ja-JP" altLang="en-US" dirty="0">
                <a:solidFill>
                  <a:srgbClr val="000066"/>
                </a:solidFill>
                <a:latin typeface="HG創英角ｺﾞｼｯｸUB" panose="020B0909000000000000" pitchFamily="49" charset="-128"/>
                <a:ea typeface="HG創英角ｺﾞｼｯｸUB" panose="020B0909000000000000" pitchFamily="49" charset="-128"/>
              </a:rPr>
              <a:t>～ </a:t>
            </a:r>
            <a:r>
              <a:rPr kumimoji="1" lang="en-US" altLang="ja-JP" dirty="0">
                <a:solidFill>
                  <a:srgbClr val="000066"/>
                </a:solidFill>
                <a:latin typeface="HG創英角ｺﾞｼｯｸUB" panose="020B0909000000000000" pitchFamily="49" charset="-128"/>
                <a:ea typeface="HG創英角ｺﾞｼｯｸUB" panose="020B0909000000000000" pitchFamily="49" charset="-128"/>
              </a:rPr>
              <a:t>6</a:t>
            </a:r>
            <a:r>
              <a:rPr kumimoji="1" lang="ja-JP" altLang="en-US" dirty="0">
                <a:solidFill>
                  <a:srgbClr val="000066"/>
                </a:solidFill>
                <a:latin typeface="HG創英角ｺﾞｼｯｸUB" panose="020B0909000000000000" pitchFamily="49" charset="-128"/>
                <a:ea typeface="HG創英角ｺﾞｼｯｸUB" panose="020B0909000000000000" pitchFamily="49" charset="-128"/>
              </a:rPr>
              <a:t>点程度（仕上がり</a:t>
            </a:r>
            <a:r>
              <a:rPr kumimoji="1" lang="en-US" altLang="ja-JP" dirty="0">
                <a:solidFill>
                  <a:srgbClr val="000066"/>
                </a:solidFill>
                <a:latin typeface="HG創英角ｺﾞｼｯｸUB" panose="020B0909000000000000" pitchFamily="49" charset="-128"/>
                <a:ea typeface="HG創英角ｺﾞｼｯｸUB" panose="020B0909000000000000" pitchFamily="49" charset="-128"/>
              </a:rPr>
              <a:t>3 </a:t>
            </a:r>
            <a:r>
              <a:rPr kumimoji="1" lang="ja-JP" altLang="en-US" dirty="0">
                <a:solidFill>
                  <a:srgbClr val="000066"/>
                </a:solidFill>
                <a:latin typeface="HG創英角ｺﾞｼｯｸUB" panose="020B0909000000000000" pitchFamily="49" charset="-128"/>
                <a:ea typeface="HG創英角ｺﾞｼｯｸUB" panose="020B0909000000000000" pitchFamily="49" charset="-128"/>
              </a:rPr>
              <a:t>～ </a:t>
            </a:r>
            <a:r>
              <a:rPr kumimoji="1" lang="en-US" altLang="ja-JP" dirty="0">
                <a:solidFill>
                  <a:srgbClr val="000066"/>
                </a:solidFill>
                <a:latin typeface="HG創英角ｺﾞｼｯｸUB" panose="020B0909000000000000" pitchFamily="49" charset="-128"/>
                <a:ea typeface="HG創英角ｺﾞｼｯｸUB" panose="020B0909000000000000" pitchFamily="49" charset="-128"/>
              </a:rPr>
              <a:t>5</a:t>
            </a:r>
            <a:r>
              <a:rPr kumimoji="1" lang="ja-JP" altLang="en-US" dirty="0">
                <a:solidFill>
                  <a:srgbClr val="000066"/>
                </a:solidFill>
                <a:latin typeface="HG創英角ｺﾞｼｯｸUB" panose="020B0909000000000000" pitchFamily="49" charset="-128"/>
                <a:ea typeface="HG創英角ｺﾞｼｯｸUB" panose="020B0909000000000000" pitchFamily="49" charset="-128"/>
              </a:rPr>
              <a:t>頁前後予定）</a:t>
            </a:r>
          </a:p>
          <a:p>
            <a:r>
              <a:rPr kumimoji="1" lang="en-US" altLang="ja-JP" dirty="0">
                <a:solidFill>
                  <a:srgbClr val="000066"/>
                </a:solidFill>
                <a:latin typeface="HG創英角ｺﾞｼｯｸUB" panose="020B0909000000000000" pitchFamily="49" charset="-128"/>
                <a:ea typeface="HG創英角ｺﾞｼｯｸUB" panose="020B0909000000000000" pitchFamily="49" charset="-128"/>
              </a:rPr>
              <a:t>※</a:t>
            </a:r>
            <a:r>
              <a:rPr kumimoji="1" lang="ja-JP" altLang="en-US" dirty="0">
                <a:solidFill>
                  <a:srgbClr val="000066"/>
                </a:solidFill>
                <a:latin typeface="HG創英角ｺﾞｼｯｸUB" panose="020B0909000000000000" pitchFamily="49" charset="-128"/>
                <a:ea typeface="HG創英角ｺﾞｼｯｸUB" panose="020B0909000000000000" pitchFamily="49" charset="-128"/>
              </a:rPr>
              <a:t>一応目安です。　</a:t>
            </a:r>
            <a:r>
              <a:rPr kumimoji="1" lang="en-US" altLang="ja-JP" dirty="0">
                <a:solidFill>
                  <a:srgbClr val="000066"/>
                </a:solidFill>
                <a:latin typeface="HG創英角ｺﾞｼｯｸUB" panose="020B0909000000000000" pitchFamily="49" charset="-128"/>
                <a:ea typeface="HG創英角ｺﾞｼｯｸUB" panose="020B0909000000000000" pitchFamily="49" charset="-128"/>
              </a:rPr>
              <a:t>※</a:t>
            </a:r>
            <a:r>
              <a:rPr kumimoji="1" lang="ja-JP" altLang="en-US" dirty="0">
                <a:solidFill>
                  <a:srgbClr val="000066"/>
                </a:solidFill>
                <a:latin typeface="HG創英角ｺﾞｼｯｸUB" panose="020B0909000000000000" pitchFamily="49" charset="-128"/>
                <a:ea typeface="HG創英角ｺﾞｼｯｸUB" panose="020B0909000000000000" pitchFamily="49" charset="-128"/>
              </a:rPr>
              <a:t>「です・ます調」でご執筆いただけますと幸いです。</a:t>
            </a:r>
          </a:p>
          <a:p>
            <a:r>
              <a:rPr kumimoji="1" lang="ja-JP" altLang="en-US" dirty="0">
                <a:solidFill>
                  <a:srgbClr val="000066"/>
                </a:solidFill>
                <a:latin typeface="HG創英角ｺﾞｼｯｸUB" panose="020B0909000000000000" pitchFamily="49" charset="-128"/>
                <a:ea typeface="HG創英角ｺﾞｼｯｸUB" panose="020B0909000000000000" pitchFamily="49" charset="-128"/>
              </a:rPr>
              <a:t>執筆期間： </a:t>
            </a:r>
            <a:r>
              <a:rPr kumimoji="1" lang="en-US" altLang="ja-JP" dirty="0">
                <a:solidFill>
                  <a:srgbClr val="000066"/>
                </a:solidFill>
                <a:latin typeface="HG創英角ｺﾞｼｯｸUB" panose="020B0909000000000000" pitchFamily="49" charset="-128"/>
                <a:ea typeface="HG創英角ｺﾞｼｯｸUB" panose="020B0909000000000000" pitchFamily="49" charset="-128"/>
              </a:rPr>
              <a:t>2025</a:t>
            </a:r>
            <a:r>
              <a:rPr kumimoji="1" lang="ja-JP" altLang="en-US" dirty="0">
                <a:solidFill>
                  <a:srgbClr val="000066"/>
                </a:solidFill>
                <a:latin typeface="HG創英角ｺﾞｼｯｸUB" panose="020B0909000000000000" pitchFamily="49" charset="-128"/>
                <a:ea typeface="HG創英角ｺﾞｼｯｸUB" panose="020B0909000000000000" pitchFamily="49" charset="-128"/>
              </a:rPr>
              <a:t>年</a:t>
            </a:r>
            <a:r>
              <a:rPr kumimoji="1" lang="en-US" altLang="ja-JP" dirty="0">
                <a:solidFill>
                  <a:srgbClr val="000066"/>
                </a:solidFill>
                <a:latin typeface="HG創英角ｺﾞｼｯｸUB" panose="020B0909000000000000" pitchFamily="49" charset="-128"/>
                <a:ea typeface="HG創英角ｺﾞｼｯｸUB" panose="020B0909000000000000" pitchFamily="49" charset="-128"/>
              </a:rPr>
              <a:t>8</a:t>
            </a:r>
            <a:r>
              <a:rPr kumimoji="1" lang="ja-JP" altLang="en-US" dirty="0">
                <a:solidFill>
                  <a:srgbClr val="000066"/>
                </a:solidFill>
                <a:latin typeface="HG創英角ｺﾞｼｯｸUB" panose="020B0909000000000000" pitchFamily="49" charset="-128"/>
                <a:ea typeface="HG創英角ｺﾞｼｯｸUB" panose="020B0909000000000000" pitchFamily="49" charset="-128"/>
              </a:rPr>
              <a:t>月</a:t>
            </a:r>
            <a:r>
              <a:rPr kumimoji="1" lang="en-US" altLang="ja-JP" dirty="0">
                <a:solidFill>
                  <a:srgbClr val="000066"/>
                </a:solidFill>
                <a:latin typeface="HG創英角ｺﾞｼｯｸUB" panose="020B0909000000000000" pitchFamily="49" charset="-128"/>
                <a:ea typeface="HG創英角ｺﾞｼｯｸUB" panose="020B0909000000000000" pitchFamily="49" charset="-128"/>
              </a:rPr>
              <a:t>29</a:t>
            </a:r>
            <a:r>
              <a:rPr kumimoji="1" lang="ja-JP" altLang="en-US" dirty="0">
                <a:solidFill>
                  <a:srgbClr val="000066"/>
                </a:solidFill>
                <a:latin typeface="HG創英角ｺﾞｼｯｸUB" panose="020B0909000000000000" pitchFamily="49" charset="-128"/>
                <a:ea typeface="HG創英角ｺﾞｼｯｸUB" panose="020B0909000000000000" pitchFamily="49" charset="-128"/>
              </a:rPr>
              <a:t>日（月）</a:t>
            </a:r>
          </a:p>
          <a:p>
            <a:r>
              <a:rPr kumimoji="1" lang="en-US" altLang="ja-JP" dirty="0">
                <a:solidFill>
                  <a:srgbClr val="000066"/>
                </a:solidFill>
                <a:latin typeface="HG創英角ｺﾞｼｯｸUB" panose="020B0909000000000000" pitchFamily="49" charset="-128"/>
                <a:ea typeface="HG創英角ｺﾞｼｯｸUB" panose="020B0909000000000000" pitchFamily="49" charset="-128"/>
              </a:rPr>
              <a:t>※</a:t>
            </a:r>
            <a:r>
              <a:rPr kumimoji="1" lang="ja-JP" altLang="en-US" dirty="0">
                <a:solidFill>
                  <a:srgbClr val="000066"/>
                </a:solidFill>
                <a:latin typeface="HG創英角ｺﾞｼｯｸUB" panose="020B0909000000000000" pitchFamily="49" charset="-128"/>
                <a:ea typeface="HG創英角ｺﾞｼｯｸUB" panose="020B0909000000000000" pitchFamily="49" charset="-128"/>
              </a:rPr>
              <a:t>十分な期間を設けられず誠に申し訳ございません。難しいようでしたらご相談ください。原稿料は添付の企画書に示させていただきました。</a:t>
            </a:r>
          </a:p>
          <a:p>
            <a:endParaRPr kumimoji="1" lang="en-US" altLang="ja-JP" dirty="0">
              <a:solidFill>
                <a:srgbClr val="000066"/>
              </a:solidFill>
              <a:latin typeface="HG創英角ｺﾞｼｯｸUB" panose="020B0909000000000000" pitchFamily="49" charset="-128"/>
              <a:ea typeface="HG創英角ｺﾞｼｯｸUB" panose="020B0909000000000000" pitchFamily="49" charset="-128"/>
            </a:endParaRPr>
          </a:p>
          <a:p>
            <a:r>
              <a:rPr kumimoji="1" lang="en-US" altLang="ja-JP" dirty="0">
                <a:solidFill>
                  <a:srgbClr val="000066"/>
                </a:solidFill>
                <a:latin typeface="HG創英角ｺﾞｼｯｸUB" panose="020B0909000000000000" pitchFamily="49" charset="-128"/>
                <a:ea typeface="HG創英角ｺﾞｼｯｸUB" panose="020B0909000000000000" pitchFamily="49" charset="-128"/>
              </a:rPr>
              <a:t>――――――</a:t>
            </a:r>
          </a:p>
          <a:p>
            <a:r>
              <a:rPr kumimoji="1" lang="ja-JP" altLang="en-US" dirty="0">
                <a:solidFill>
                  <a:srgbClr val="000066"/>
                </a:solidFill>
                <a:latin typeface="HG創英角ｺﾞｼｯｸUB" panose="020B0909000000000000" pitchFamily="49" charset="-128"/>
                <a:ea typeface="HG創英角ｺﾞｼｯｸUB" panose="020B0909000000000000" pitchFamily="49" charset="-128"/>
              </a:rPr>
              <a:t>以上、急なご相談で誠に恐縮ではございますが、前向きにご検討いただけますと幸いです。ご説明不足かもしれませんので、何かご不明な点やご希望がございましたらご連絡いただけますと幸いです。よろしくお願いいたします。</a:t>
            </a:r>
          </a:p>
        </p:txBody>
      </p:sp>
    </p:spTree>
    <p:extLst>
      <p:ext uri="{BB962C8B-B14F-4D97-AF65-F5344CB8AC3E}">
        <p14:creationId xmlns:p14="http://schemas.microsoft.com/office/powerpoint/2010/main" val="14171286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162E0EA-44E0-6189-5348-70721A66FF0C}"/>
              </a:ext>
            </a:extLst>
          </p:cNvPr>
          <p:cNvSpPr>
            <a:spLocks noGrp="1"/>
          </p:cNvSpPr>
          <p:nvPr>
            <p:ph type="sldNum" sz="quarter" idx="12"/>
          </p:nvPr>
        </p:nvSpPr>
        <p:spPr>
          <a:xfrm>
            <a:off x="6934606" y="6356351"/>
            <a:ext cx="2057400" cy="365125"/>
          </a:xfrm>
        </p:spPr>
        <p:txBody>
          <a:bodyPr/>
          <a:lstStyle/>
          <a:p>
            <a:fld id="{34E1D86B-E9BD-4CB3-A90A-360085928B4F}" type="slidenum">
              <a:rPr kumimoji="1" lang="ja-JP" altLang="en-US" sz="1800" smtClean="0">
                <a:latin typeface="HG創英角ｺﾞｼｯｸUB" panose="020B0909000000000000" pitchFamily="49" charset="-128"/>
                <a:ea typeface="HG創英角ｺﾞｼｯｸUB" panose="020B0909000000000000" pitchFamily="49" charset="-128"/>
              </a:rPr>
              <a:t>35</a:t>
            </a:fld>
            <a:endParaRPr kumimoji="1" lang="ja-JP" altLang="en-US" sz="1800" dirty="0">
              <a:latin typeface="HG創英角ｺﾞｼｯｸUB" panose="020B0909000000000000" pitchFamily="49" charset="-128"/>
              <a:ea typeface="HG創英角ｺﾞｼｯｸUB" panose="020B0909000000000000" pitchFamily="49" charset="-128"/>
            </a:endParaRPr>
          </a:p>
        </p:txBody>
      </p:sp>
      <p:sp>
        <p:nvSpPr>
          <p:cNvPr id="4" name="テキスト ボックス 3">
            <a:extLst>
              <a:ext uri="{FF2B5EF4-FFF2-40B4-BE49-F238E27FC236}">
                <a16:creationId xmlns:a16="http://schemas.microsoft.com/office/drawing/2014/main" id="{BA7188AA-0232-55D1-9965-17050C9A0790}"/>
              </a:ext>
            </a:extLst>
          </p:cNvPr>
          <p:cNvSpPr txBox="1"/>
          <p:nvPr/>
        </p:nvSpPr>
        <p:spPr>
          <a:xfrm>
            <a:off x="0" y="3582155"/>
            <a:ext cx="9144000" cy="3139321"/>
          </a:xfrm>
          <a:prstGeom prst="rect">
            <a:avLst/>
          </a:prstGeom>
          <a:noFill/>
        </p:spPr>
        <p:txBody>
          <a:bodyPr wrap="square">
            <a:spAutoFit/>
          </a:bodyPr>
          <a:lstStyle/>
          <a:p>
            <a:pPr algn="l"/>
            <a:r>
              <a:rPr lang="zh-TW" altLang="en-US" sz="1800" b="0" i="0" dirty="0">
                <a:solidFill>
                  <a:srgbClr val="000000"/>
                </a:solidFill>
                <a:effectLst/>
                <a:latin typeface="Google Sans"/>
              </a:rPr>
              <a:t>*********************************************************</a:t>
            </a:r>
            <a:endParaRPr lang="zh-TW" altLang="en-US" b="0" i="0" dirty="0">
              <a:solidFill>
                <a:srgbClr val="222222"/>
              </a:solidFill>
              <a:effectLst/>
              <a:latin typeface="Google Sans"/>
            </a:endParaRPr>
          </a:p>
          <a:p>
            <a:pPr algn="l"/>
            <a:r>
              <a:rPr lang="ja-JP" altLang="en-US" sz="1800" b="0" i="0" dirty="0">
                <a:solidFill>
                  <a:srgbClr val="000000"/>
                </a:solidFill>
                <a:effectLst/>
                <a:latin typeface="Google Sans"/>
              </a:rPr>
              <a:t>株式会社みどり書房</a:t>
            </a:r>
            <a:endParaRPr lang="zh-TW" altLang="en-US" b="0" i="0" dirty="0">
              <a:solidFill>
                <a:srgbClr val="222222"/>
              </a:solidFill>
              <a:effectLst/>
              <a:latin typeface="Google Sans"/>
            </a:endParaRPr>
          </a:p>
          <a:p>
            <a:pPr algn="l"/>
            <a:r>
              <a:rPr lang="ja-JP" altLang="en-US" sz="1800" b="0" i="0" dirty="0">
                <a:solidFill>
                  <a:srgbClr val="000000"/>
                </a:solidFill>
                <a:effectLst/>
                <a:latin typeface="Google Sans"/>
              </a:rPr>
              <a:t>月刊「養豚会」編集部 平川等</a:t>
            </a:r>
            <a:endParaRPr lang="zh-TW" altLang="en-US" b="0" i="0" dirty="0">
              <a:solidFill>
                <a:srgbClr val="222222"/>
              </a:solidFill>
              <a:effectLst/>
              <a:latin typeface="Google Sans"/>
            </a:endParaRPr>
          </a:p>
          <a:p>
            <a:pPr algn="l"/>
            <a:r>
              <a:rPr lang="zh-TW" altLang="en-US" sz="1800" b="0" i="0" dirty="0">
                <a:solidFill>
                  <a:srgbClr val="000000"/>
                </a:solidFill>
                <a:effectLst/>
                <a:latin typeface="Google Sans"/>
              </a:rPr>
              <a:t>〒</a:t>
            </a:r>
            <a:r>
              <a:rPr lang="en-US" altLang="zh-TW" sz="1800" b="0" i="0" dirty="0">
                <a:solidFill>
                  <a:srgbClr val="000000"/>
                </a:solidFill>
                <a:effectLst/>
                <a:latin typeface="Google Sans"/>
              </a:rPr>
              <a:t>103-0004</a:t>
            </a:r>
            <a:endParaRPr lang="zh-TW" altLang="en-US" b="0" i="0" dirty="0">
              <a:solidFill>
                <a:srgbClr val="222222"/>
              </a:solidFill>
              <a:effectLst/>
              <a:latin typeface="Google Sans"/>
            </a:endParaRPr>
          </a:p>
          <a:p>
            <a:pPr algn="l"/>
            <a:r>
              <a:rPr lang="zh-TW" altLang="en-US" sz="1800" b="0" i="0" dirty="0">
                <a:solidFill>
                  <a:srgbClr val="000000"/>
                </a:solidFill>
                <a:effectLst/>
                <a:latin typeface="Google Sans"/>
              </a:rPr>
              <a:t>東京都中央区東日本橋</a:t>
            </a:r>
            <a:r>
              <a:rPr lang="en-US" altLang="zh-TW" sz="1800" b="0" i="0" dirty="0">
                <a:solidFill>
                  <a:srgbClr val="000000"/>
                </a:solidFill>
                <a:effectLst/>
                <a:latin typeface="Google Sans"/>
              </a:rPr>
              <a:t>3-4-14</a:t>
            </a:r>
            <a:r>
              <a:rPr lang="zh-TW" altLang="en-US" sz="1800" b="0" i="0" dirty="0">
                <a:solidFill>
                  <a:srgbClr val="000000"/>
                </a:solidFill>
                <a:effectLst/>
                <a:latin typeface="Google Sans"/>
              </a:rPr>
              <a:t> </a:t>
            </a:r>
            <a:r>
              <a:rPr lang="en-US" altLang="zh-TW" sz="1800" b="0" i="0" dirty="0">
                <a:solidFill>
                  <a:srgbClr val="000000"/>
                </a:solidFill>
                <a:effectLst/>
                <a:latin typeface="Google Sans"/>
              </a:rPr>
              <a:t>OZAWA</a:t>
            </a:r>
            <a:r>
              <a:rPr lang="zh-TW" altLang="en-US" sz="1800" b="0" i="0" dirty="0">
                <a:solidFill>
                  <a:srgbClr val="000000"/>
                </a:solidFill>
                <a:effectLst/>
                <a:latin typeface="Google Sans"/>
              </a:rPr>
              <a:t>ビル</a:t>
            </a:r>
            <a:endParaRPr lang="zh-TW" altLang="en-US" b="0" i="0" dirty="0">
              <a:solidFill>
                <a:srgbClr val="222222"/>
              </a:solidFill>
              <a:effectLst/>
              <a:latin typeface="Google Sans"/>
            </a:endParaRPr>
          </a:p>
          <a:p>
            <a:pPr algn="l"/>
            <a:r>
              <a:rPr lang="en-US" altLang="zh-TW" sz="1800" b="0" i="0" dirty="0">
                <a:solidFill>
                  <a:srgbClr val="000000"/>
                </a:solidFill>
                <a:effectLst/>
                <a:latin typeface="Google Sans"/>
              </a:rPr>
              <a:t>TEL</a:t>
            </a:r>
            <a:r>
              <a:rPr lang="zh-TW" altLang="en-US" b="0" i="0" dirty="0">
                <a:solidFill>
                  <a:srgbClr val="222222"/>
                </a:solidFill>
                <a:effectLst/>
                <a:latin typeface="Google Sans"/>
              </a:rPr>
              <a:t> </a:t>
            </a:r>
            <a:r>
              <a:rPr lang="zh-TW" altLang="en-US" sz="1800" b="0" i="0" dirty="0">
                <a:solidFill>
                  <a:srgbClr val="000000"/>
                </a:solidFill>
                <a:effectLst/>
                <a:latin typeface="Google Sans"/>
              </a:rPr>
              <a:t>： </a:t>
            </a:r>
            <a:r>
              <a:rPr lang="en-US" altLang="zh-TW" sz="1800" b="0" i="0" dirty="0">
                <a:solidFill>
                  <a:srgbClr val="000000"/>
                </a:solidFill>
                <a:effectLst/>
                <a:latin typeface="Google Sans"/>
              </a:rPr>
              <a:t>03-6833-0564</a:t>
            </a:r>
            <a:r>
              <a:rPr lang="zh-TW" altLang="en-US" sz="1800" b="0" i="0" dirty="0">
                <a:solidFill>
                  <a:srgbClr val="000000"/>
                </a:solidFill>
                <a:effectLst/>
                <a:latin typeface="Google Sans"/>
              </a:rPr>
              <a:t> </a:t>
            </a:r>
            <a:r>
              <a:rPr lang="en-US" altLang="zh-TW" sz="1800" b="0" i="0" dirty="0">
                <a:solidFill>
                  <a:srgbClr val="000000"/>
                </a:solidFill>
                <a:effectLst/>
                <a:latin typeface="Google Sans"/>
              </a:rPr>
              <a:t>FAX</a:t>
            </a:r>
            <a:r>
              <a:rPr lang="zh-TW" altLang="en-US" sz="1800" b="0" i="0" dirty="0">
                <a:solidFill>
                  <a:srgbClr val="000000"/>
                </a:solidFill>
                <a:effectLst/>
                <a:latin typeface="Google Sans"/>
              </a:rPr>
              <a:t> ： </a:t>
            </a:r>
            <a:r>
              <a:rPr lang="en-US" altLang="zh-TW" sz="1800" b="0" i="0" dirty="0">
                <a:solidFill>
                  <a:srgbClr val="000000"/>
                </a:solidFill>
                <a:effectLst/>
                <a:latin typeface="Google Sans"/>
              </a:rPr>
              <a:t>03-6833-0576</a:t>
            </a:r>
            <a:endParaRPr lang="zh-TW" altLang="en-US" b="0" i="0" dirty="0">
              <a:solidFill>
                <a:srgbClr val="222222"/>
              </a:solidFill>
              <a:effectLst/>
              <a:latin typeface="Google Sans"/>
            </a:endParaRPr>
          </a:p>
          <a:p>
            <a:pPr algn="l"/>
            <a:r>
              <a:rPr lang="en-US" altLang="zh-TW" sz="1800" b="0" i="0" dirty="0">
                <a:solidFill>
                  <a:srgbClr val="000000"/>
                </a:solidFill>
                <a:effectLst/>
                <a:latin typeface="Google Sans"/>
              </a:rPr>
              <a:t>E</a:t>
            </a:r>
            <a:r>
              <a:rPr lang="zh-TW" altLang="en-US" sz="1800" b="0" i="0" dirty="0">
                <a:solidFill>
                  <a:srgbClr val="000000"/>
                </a:solidFill>
                <a:effectLst/>
                <a:latin typeface="Google Sans"/>
              </a:rPr>
              <a:t>メール：</a:t>
            </a:r>
            <a:r>
              <a:rPr lang="zh-TW" altLang="en-US" b="0" i="0" dirty="0">
                <a:solidFill>
                  <a:srgbClr val="222222"/>
                </a:solidFill>
                <a:effectLst/>
                <a:latin typeface="Google Sans"/>
              </a:rPr>
              <a:t> </a:t>
            </a:r>
            <a:r>
              <a:rPr lang="en-US" altLang="zh-TW" sz="1800" b="0" i="0" dirty="0">
                <a:solidFill>
                  <a:srgbClr val="0563C1"/>
                </a:solidFill>
                <a:effectLst/>
                <a:latin typeface="Google Sans"/>
                <a:hlinkClick r:id="rId2"/>
              </a:rPr>
              <a:t>hirakawa@mgp.co.jp</a:t>
            </a:r>
            <a:endParaRPr lang="zh-TW" altLang="en-US" b="0" i="0" dirty="0">
              <a:solidFill>
                <a:srgbClr val="222222"/>
              </a:solidFill>
              <a:effectLst/>
              <a:latin typeface="Google Sans"/>
            </a:endParaRPr>
          </a:p>
          <a:p>
            <a:pPr algn="l"/>
            <a:r>
              <a:rPr lang="en-US" altLang="zh-TW" sz="1800" b="0" i="0" dirty="0">
                <a:solidFill>
                  <a:srgbClr val="000000"/>
                </a:solidFill>
                <a:effectLst/>
                <a:latin typeface="Google Sans"/>
              </a:rPr>
              <a:t>HP</a:t>
            </a:r>
            <a:r>
              <a:rPr lang="zh-TW" altLang="en-US" b="0" i="0" dirty="0">
                <a:solidFill>
                  <a:srgbClr val="222222"/>
                </a:solidFill>
                <a:effectLst/>
                <a:latin typeface="Google Sans"/>
              </a:rPr>
              <a:t> </a:t>
            </a:r>
            <a:r>
              <a:rPr lang="zh-TW" altLang="en-US" sz="1800" b="0" i="0" dirty="0">
                <a:solidFill>
                  <a:srgbClr val="000000"/>
                </a:solidFill>
                <a:effectLst/>
                <a:latin typeface="Google Sans"/>
              </a:rPr>
              <a:t>：</a:t>
            </a:r>
            <a:r>
              <a:rPr lang="zh-TW" altLang="en-US" b="0" i="0" dirty="0">
                <a:solidFill>
                  <a:srgbClr val="222222"/>
                </a:solidFill>
                <a:effectLst/>
                <a:latin typeface="Google Sans"/>
              </a:rPr>
              <a:t> </a:t>
            </a:r>
            <a:r>
              <a:rPr lang="en-US" altLang="zh-TW" sz="1800" b="0" i="0" dirty="0">
                <a:solidFill>
                  <a:srgbClr val="0563C1"/>
                </a:solidFill>
                <a:effectLst/>
                <a:latin typeface="Google Sans"/>
                <a:hlinkClick r:id="rId3"/>
              </a:rPr>
              <a:t>https://www.midorishobo.co.jp/</a:t>
            </a:r>
            <a:endParaRPr lang="zh-TW" altLang="en-US" b="0" i="0" dirty="0">
              <a:solidFill>
                <a:srgbClr val="222222"/>
              </a:solidFill>
              <a:effectLst/>
              <a:latin typeface="Google Sans"/>
            </a:endParaRPr>
          </a:p>
          <a:p>
            <a:pPr algn="l"/>
            <a:r>
              <a:rPr lang="zh-TW" altLang="en-US" sz="1800" b="0" i="0" dirty="0">
                <a:solidFill>
                  <a:srgbClr val="222222"/>
                </a:solidFill>
                <a:effectLst/>
                <a:latin typeface="Google Sans"/>
              </a:rPr>
              <a:t>☆ペットから野生動物まで「あなた」と「いきもの」を引き合わせるウェブメディア☆</a:t>
            </a:r>
            <a:endParaRPr lang="zh-TW" altLang="en-US" b="0" i="0" dirty="0">
              <a:solidFill>
                <a:srgbClr val="222222"/>
              </a:solidFill>
              <a:effectLst/>
              <a:latin typeface="Google Sans"/>
            </a:endParaRPr>
          </a:p>
          <a:p>
            <a:pPr algn="l"/>
            <a:r>
              <a:rPr lang="en-US" altLang="zh-TW" sz="1800" b="0" i="0" dirty="0">
                <a:solidFill>
                  <a:srgbClr val="0563C1"/>
                </a:solidFill>
                <a:effectLst/>
                <a:latin typeface="Google Sans"/>
                <a:hlinkClick r:id="rId4"/>
              </a:rPr>
              <a:t>https://midri-ikimono.com</a:t>
            </a:r>
            <a:endParaRPr lang="zh-TW" altLang="en-US" b="0" i="0" dirty="0">
              <a:solidFill>
                <a:srgbClr val="222222"/>
              </a:solidFill>
              <a:effectLst/>
              <a:latin typeface="Google Sans"/>
            </a:endParaRPr>
          </a:p>
          <a:p>
            <a:pPr algn="l"/>
            <a:r>
              <a:rPr lang="zh-TW" altLang="en-US" sz="1800" b="0" i="0" dirty="0">
                <a:solidFill>
                  <a:srgbClr val="000000"/>
                </a:solidFill>
                <a:effectLst/>
                <a:latin typeface="Google Sans"/>
              </a:rPr>
              <a:t>*********************************************************</a:t>
            </a:r>
            <a:endParaRPr lang="zh-TW" altLang="en-US" b="0" i="0" dirty="0">
              <a:solidFill>
                <a:srgbClr val="222222"/>
              </a:solidFill>
              <a:effectLst/>
              <a:latin typeface="Google Sans"/>
            </a:endParaRPr>
          </a:p>
        </p:txBody>
      </p:sp>
      <p:sp>
        <p:nvSpPr>
          <p:cNvPr id="6" name="テキスト ボックス 5">
            <a:extLst>
              <a:ext uri="{FF2B5EF4-FFF2-40B4-BE49-F238E27FC236}">
                <a16:creationId xmlns:a16="http://schemas.microsoft.com/office/drawing/2014/main" id="{B0AFAE9B-D716-447C-3BCF-1AB2409C3E41}"/>
              </a:ext>
            </a:extLst>
          </p:cNvPr>
          <p:cNvSpPr txBox="1"/>
          <p:nvPr/>
        </p:nvSpPr>
        <p:spPr>
          <a:xfrm>
            <a:off x="1" y="0"/>
            <a:ext cx="9143999" cy="3477875"/>
          </a:xfrm>
          <a:prstGeom prst="rect">
            <a:avLst/>
          </a:prstGeom>
          <a:noFill/>
        </p:spPr>
        <p:txBody>
          <a:bodyPr wrap="square">
            <a:spAutoFit/>
          </a:bodyPr>
          <a:lstStyle/>
          <a:p>
            <a:r>
              <a:rPr lang="ja-JP" altLang="en-US" sz="2800" b="0" i="0" u="none" strike="noStrike" baseline="0" dirty="0">
                <a:solidFill>
                  <a:srgbClr val="000066"/>
                </a:solidFill>
                <a:latin typeface="游ゴシック" panose="020B0400000000000000" pitchFamily="50" charset="-128"/>
                <a:ea typeface="游ゴシック" panose="020B0400000000000000" pitchFamily="50" charset="-128"/>
              </a:rPr>
              <a:t> </a:t>
            </a:r>
            <a:r>
              <a:rPr lang="ja-JP" altLang="en-US" sz="400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配合飼料と飼料用米の動向（仮） </a:t>
            </a:r>
          </a:p>
          <a:p>
            <a:r>
              <a:rPr lang="ja-JP" altLang="en-US" sz="200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●企画趣旨 </a:t>
            </a:r>
          </a:p>
          <a:p>
            <a:r>
              <a:rPr lang="ja-JP" altLang="en-US" sz="200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主食用米の相場高や補助金削減などにより、国やメディアの作付意向調査では</a:t>
            </a:r>
            <a:r>
              <a:rPr lang="en-US" altLang="ja-JP" sz="200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2026</a:t>
            </a:r>
            <a:r>
              <a:rPr lang="ja-JP" altLang="en-US" sz="200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年の作付面積の大幅減少を見込んでおり、地域によっては生産されない可能性も出ています。</a:t>
            </a:r>
            <a:endParaRPr lang="en-US" altLang="ja-JP" sz="2000" i="0" u="none" strike="noStrike" baseline="0" dirty="0">
              <a:solidFill>
                <a:srgbClr val="000066"/>
              </a:solidFill>
              <a:latin typeface="HG創英角ｺﾞｼｯｸUB" panose="020B0909000000000000" pitchFamily="49" charset="-128"/>
              <a:ea typeface="HG創英角ｺﾞｼｯｸUB" panose="020B0909000000000000" pitchFamily="49" charset="-128"/>
            </a:endParaRPr>
          </a:p>
          <a:p>
            <a:r>
              <a:rPr lang="ja-JP" altLang="en-US" sz="200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また、輸入穀物原料相場は</a:t>
            </a:r>
            <a:r>
              <a:rPr lang="en-US" altLang="ja-JP" sz="200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2022</a:t>
            </a:r>
            <a:r>
              <a:rPr lang="ja-JP" altLang="en-US" sz="200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年の高騰から落ち着きはしたものの、各国の政策・経済動向や生産コストの上昇など、国内外の環境変化に引き続き注視する必要があると思われます。</a:t>
            </a:r>
            <a:endParaRPr lang="en-US" altLang="ja-JP" sz="2000" i="0" u="none" strike="noStrike" baseline="0" dirty="0">
              <a:solidFill>
                <a:srgbClr val="000066"/>
              </a:solidFill>
              <a:latin typeface="HG創英角ｺﾞｼｯｸUB" panose="020B0909000000000000" pitchFamily="49" charset="-128"/>
              <a:ea typeface="HG創英角ｺﾞｼｯｸUB" panose="020B0909000000000000" pitchFamily="49" charset="-128"/>
            </a:endParaRPr>
          </a:p>
          <a:p>
            <a:r>
              <a:rPr lang="ja-JP" altLang="en-US" sz="200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本特集では、配合飼料を取り巻くマクロな動向および、今後の飼料用米の立ち位置や課題などについて考えます。</a:t>
            </a:r>
            <a:endParaRPr lang="ja-JP" altLang="en-US" sz="2000" dirty="0">
              <a:solidFill>
                <a:srgbClr val="000066"/>
              </a:solidFill>
              <a:latin typeface="HG創英角ｺﾞｼｯｸUB" panose="020B0909000000000000" pitchFamily="49" charset="-128"/>
              <a:ea typeface="HG創英角ｺﾞｼｯｸUB" panose="020B0909000000000000" pitchFamily="49" charset="-128"/>
            </a:endParaRPr>
          </a:p>
        </p:txBody>
      </p:sp>
    </p:spTree>
    <p:extLst>
      <p:ext uri="{BB962C8B-B14F-4D97-AF65-F5344CB8AC3E}">
        <p14:creationId xmlns:p14="http://schemas.microsoft.com/office/powerpoint/2010/main" val="10053703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B60ABDB-F7B7-B2B9-1110-08D3B1E196CD}"/>
              </a:ext>
            </a:extLst>
          </p:cNvPr>
          <p:cNvSpPr>
            <a:spLocks noGrp="1"/>
          </p:cNvSpPr>
          <p:nvPr>
            <p:ph type="sldNum" sz="quarter" idx="12"/>
          </p:nvPr>
        </p:nvSpPr>
        <p:spPr>
          <a:xfrm>
            <a:off x="7008778" y="6404653"/>
            <a:ext cx="2057400" cy="365125"/>
          </a:xfrm>
        </p:spPr>
        <p:txBody>
          <a:bodyPr/>
          <a:lstStyle/>
          <a:p>
            <a:fld id="{34E1D86B-E9BD-4CB3-A90A-360085928B4F}" type="slidenum">
              <a:rPr kumimoji="1" lang="ja-JP" altLang="en-US" sz="1800" smtClean="0">
                <a:latin typeface="HG創英角ｺﾞｼｯｸUB" panose="020B0909000000000000" pitchFamily="49" charset="-128"/>
                <a:ea typeface="HG創英角ｺﾞｼｯｸUB" panose="020B0909000000000000" pitchFamily="49" charset="-128"/>
              </a:rPr>
              <a:t>36</a:t>
            </a:fld>
            <a:endParaRPr kumimoji="1" lang="ja-JP" altLang="en-US" sz="1800">
              <a:latin typeface="HG創英角ｺﾞｼｯｸUB" panose="020B0909000000000000" pitchFamily="49" charset="-128"/>
              <a:ea typeface="HG創英角ｺﾞｼｯｸUB" panose="020B0909000000000000" pitchFamily="49" charset="-128"/>
            </a:endParaRPr>
          </a:p>
        </p:txBody>
      </p:sp>
      <p:sp>
        <p:nvSpPr>
          <p:cNvPr id="4" name="テキスト ボックス 3">
            <a:extLst>
              <a:ext uri="{FF2B5EF4-FFF2-40B4-BE49-F238E27FC236}">
                <a16:creationId xmlns:a16="http://schemas.microsoft.com/office/drawing/2014/main" id="{8D27A981-D470-23C0-AC91-816283A15134}"/>
              </a:ext>
            </a:extLst>
          </p:cNvPr>
          <p:cNvSpPr txBox="1"/>
          <p:nvPr/>
        </p:nvSpPr>
        <p:spPr>
          <a:xfrm>
            <a:off x="0" y="29471"/>
            <a:ext cx="9144000" cy="6740307"/>
          </a:xfrm>
          <a:prstGeom prst="rect">
            <a:avLst/>
          </a:prstGeom>
          <a:noFill/>
        </p:spPr>
        <p:txBody>
          <a:bodyPr wrap="square">
            <a:spAutoFit/>
          </a:bodyPr>
          <a:lstStyle/>
          <a:p>
            <a:r>
              <a:rPr lang="ja-JP" altLang="en-US" sz="1800" b="1" i="0" u="none" strike="noStrike" baseline="0" dirty="0">
                <a:solidFill>
                  <a:srgbClr val="000000"/>
                </a:solidFill>
                <a:latin typeface="游ゴシック" panose="020B0400000000000000" pitchFamily="50" charset="-128"/>
                <a:ea typeface="游ゴシック" panose="020B0400000000000000" pitchFamily="50" charset="-128"/>
              </a:rPr>
              <a:t>●構成案 </a:t>
            </a:r>
            <a:endParaRPr lang="ja-JP" altLang="en-US" sz="1800" b="0" i="0" u="none" strike="noStrike" baseline="0" dirty="0">
              <a:solidFill>
                <a:srgbClr val="000000"/>
              </a:solidFill>
              <a:latin typeface="游ゴシック" panose="020B0400000000000000" pitchFamily="50" charset="-128"/>
              <a:ea typeface="游ゴシック" panose="020B0400000000000000" pitchFamily="50" charset="-128"/>
            </a:endParaRPr>
          </a:p>
          <a:p>
            <a:r>
              <a:rPr lang="ja-JP" altLang="en-US"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■穀物輸入動向と配合飼料の需給状況（仮） </a:t>
            </a:r>
            <a:r>
              <a:rPr lang="en-US" altLang="ja-JP"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 </a:t>
            </a:r>
            <a:r>
              <a:rPr lang="ja-JP" altLang="en-US"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髙桑慶太氏／三井物産㈱ </a:t>
            </a:r>
          </a:p>
          <a:p>
            <a:r>
              <a:rPr lang="ja-JP" altLang="en-US" sz="1800" b="0" i="0" u="none" strike="noStrike" baseline="0" dirty="0">
                <a:solidFill>
                  <a:srgbClr val="000000"/>
                </a:solidFill>
                <a:latin typeface="游明朝" panose="02020400000000000000" pitchFamily="18" charset="-128"/>
                <a:ea typeface="游明朝" panose="02020400000000000000" pitchFamily="18" charset="-128"/>
              </a:rPr>
              <a:t>主に輸入穀物原料の取扱高・相場などの推移を中心にご解説、また、国内の畜産・飼料業界に関わる問題や見通しなどを整理いただきたいです。 </a:t>
            </a:r>
          </a:p>
          <a:p>
            <a:r>
              <a:rPr lang="en-US" altLang="ja-JP" sz="1800" b="0" i="0" u="none" strike="noStrike" baseline="0" dirty="0">
                <a:solidFill>
                  <a:srgbClr val="000000"/>
                </a:solidFill>
                <a:latin typeface="游明朝" panose="02020400000000000000" pitchFamily="18" charset="-128"/>
                <a:ea typeface="游明朝" panose="02020400000000000000" pitchFamily="18" charset="-128"/>
              </a:rPr>
              <a:t>【</a:t>
            </a:r>
            <a:r>
              <a:rPr lang="ja-JP" altLang="en-US" sz="1800" b="0" i="0" u="none" strike="noStrike" baseline="0" dirty="0">
                <a:solidFill>
                  <a:srgbClr val="000000"/>
                </a:solidFill>
                <a:latin typeface="游明朝" panose="02020400000000000000" pitchFamily="18" charset="-128"/>
                <a:ea typeface="游明朝" panose="02020400000000000000" pitchFamily="18" charset="-128"/>
              </a:rPr>
              <a:t>内容</a:t>
            </a:r>
            <a:r>
              <a:rPr lang="en-US" altLang="ja-JP" sz="1800" b="0" i="0" u="none" strike="noStrike" baseline="0" dirty="0">
                <a:solidFill>
                  <a:srgbClr val="000000"/>
                </a:solidFill>
                <a:latin typeface="游明朝" panose="02020400000000000000" pitchFamily="18" charset="-128"/>
                <a:ea typeface="游明朝" panose="02020400000000000000" pitchFamily="18" charset="-128"/>
              </a:rPr>
              <a:t>】 </a:t>
            </a:r>
            <a:r>
              <a:rPr lang="ja-JP" altLang="en-US" sz="1800" b="0" i="0" u="none" strike="noStrike" baseline="0" dirty="0">
                <a:solidFill>
                  <a:srgbClr val="000000"/>
                </a:solidFill>
                <a:latin typeface="游明朝" panose="02020400000000000000" pitchFamily="18" charset="-128"/>
                <a:ea typeface="游明朝" panose="02020400000000000000" pitchFamily="18" charset="-128"/>
              </a:rPr>
              <a:t>対飼料原料輸入主要国との取扱高、相場などの推移（直近数年分ほど）、原料の品目・国別の主要な動向や見通し（特に畜産、養豚とのかかわりが深そうなものをご紹介） など </a:t>
            </a:r>
          </a:p>
          <a:p>
            <a:r>
              <a:rPr lang="ja-JP" altLang="en-US"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■作付意向調査からみた飼料用米生産見通しと飼料用米に関する政策・制度（仮） </a:t>
            </a:r>
            <a:r>
              <a:rPr lang="en-US" altLang="ja-JP"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 </a:t>
            </a:r>
            <a:r>
              <a:rPr lang="ja-JP" altLang="en-US"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農林水産省 </a:t>
            </a:r>
          </a:p>
          <a:p>
            <a:r>
              <a:rPr lang="ja-JP" altLang="en-US" sz="1800" b="0" i="0" u="none" strike="noStrike" baseline="0" dirty="0">
                <a:solidFill>
                  <a:srgbClr val="000000"/>
                </a:solidFill>
                <a:latin typeface="游明朝" panose="02020400000000000000" pitchFamily="18" charset="-128"/>
                <a:ea typeface="游明朝" panose="02020400000000000000" pitchFamily="18" charset="-128"/>
              </a:rPr>
              <a:t>コメ需要減少に対応した飼料用米の増産方針、流れが変わった昨年の令和の米騒動、飼料用米作付意向調査による減算見込みなど、近年の動向を一通り振り返っていただきたいです。また、ここ数年の飼料用米の供給量の推移についての取り上げていただきたいです。その上で、飼料用米の生産量維持向上のための国の支援策や取り組みをご紹介いただきたいです。 </a:t>
            </a:r>
          </a:p>
          <a:p>
            <a:r>
              <a:rPr lang="en-US" altLang="ja-JP" sz="1800" b="0" i="0" u="none" strike="noStrike" baseline="0" dirty="0">
                <a:solidFill>
                  <a:srgbClr val="000000"/>
                </a:solidFill>
                <a:latin typeface="游明朝" panose="02020400000000000000" pitchFamily="18" charset="-128"/>
                <a:ea typeface="游明朝" panose="02020400000000000000" pitchFamily="18" charset="-128"/>
              </a:rPr>
              <a:t>【</a:t>
            </a:r>
            <a:r>
              <a:rPr lang="ja-JP" altLang="en-US" sz="1800" b="0" i="0" u="none" strike="noStrike" baseline="0" dirty="0">
                <a:solidFill>
                  <a:srgbClr val="000000"/>
                </a:solidFill>
                <a:latin typeface="游明朝" panose="02020400000000000000" pitchFamily="18" charset="-128"/>
                <a:ea typeface="游明朝" panose="02020400000000000000" pitchFamily="18" charset="-128"/>
              </a:rPr>
              <a:t>内容</a:t>
            </a:r>
            <a:r>
              <a:rPr lang="en-US" altLang="ja-JP" sz="1800" b="0" i="0" u="none" strike="noStrike" baseline="0" dirty="0">
                <a:solidFill>
                  <a:srgbClr val="000000"/>
                </a:solidFill>
                <a:latin typeface="游明朝" panose="02020400000000000000" pitchFamily="18" charset="-128"/>
                <a:ea typeface="游明朝" panose="02020400000000000000" pitchFamily="18" charset="-128"/>
              </a:rPr>
              <a:t>】 </a:t>
            </a:r>
            <a:r>
              <a:rPr lang="ja-JP" altLang="en-US" sz="1800" b="0" i="0" u="none" strike="noStrike" baseline="0" dirty="0">
                <a:solidFill>
                  <a:srgbClr val="000000"/>
                </a:solidFill>
                <a:latin typeface="游明朝" panose="02020400000000000000" pitchFamily="18" charset="-128"/>
                <a:ea typeface="游明朝" panose="02020400000000000000" pitchFamily="18" charset="-128"/>
              </a:rPr>
              <a:t>主食用米・飼料用米を取り巻く近年の動向、来年度の飼料用米作付意向の結果の紹介、飼料用米の生産量維持向上のための国としての制度や支援策などの紹介 など </a:t>
            </a:r>
            <a:endParaRPr lang="en-US" altLang="ja-JP" sz="1800" b="0" i="0" u="none" strike="noStrike" baseline="0" dirty="0">
              <a:solidFill>
                <a:srgbClr val="000000"/>
              </a:solidFill>
              <a:latin typeface="游明朝" panose="02020400000000000000" pitchFamily="18" charset="-128"/>
              <a:ea typeface="游明朝" panose="02020400000000000000" pitchFamily="18" charset="-128"/>
            </a:endParaRPr>
          </a:p>
          <a:p>
            <a:endParaRPr lang="ja-JP" altLang="en-US" sz="1800" b="0" i="0" u="none" strike="noStrike" baseline="0" dirty="0">
              <a:solidFill>
                <a:srgbClr val="000000"/>
              </a:solidFill>
              <a:latin typeface="游明朝" panose="02020400000000000000" pitchFamily="18" charset="-128"/>
              <a:ea typeface="游明朝" panose="02020400000000000000" pitchFamily="18" charset="-128"/>
            </a:endParaRPr>
          </a:p>
          <a:p>
            <a:r>
              <a:rPr lang="ja-JP" altLang="en-US"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■飼料用米にまつわる日本の論点（仮） （一社）日本飼料用米振興協会 </a:t>
            </a:r>
          </a:p>
          <a:p>
            <a:r>
              <a:rPr lang="ja-JP" altLang="en-US"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御協会の目的や近年の重点的取り組みをご紹介いただきつつ、国内の飼料用米がより普及していくための課題や協会としての解決案・提言などを解説いただきたいです。 </a:t>
            </a:r>
          </a:p>
          <a:p>
            <a:r>
              <a:rPr lang="en-US" altLang="ja-JP"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a:t>
            </a:r>
            <a:r>
              <a:rPr lang="ja-JP" altLang="en-US"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内容</a:t>
            </a:r>
            <a:r>
              <a:rPr lang="en-US" altLang="ja-JP"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 </a:t>
            </a:r>
            <a:r>
              <a:rPr lang="ja-JP" altLang="en-US"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組織概要、生産者団体から見た近年の飼料用米・主食用米に関する問題点・論点・提言など、論点や提言を踏まえた直近の取り組み（シンポジウム、飼料用米多収日本一コンテストなど） など </a:t>
            </a:r>
            <a:endParaRPr lang="ja-JP" altLang="en-US" dirty="0">
              <a:solidFill>
                <a:srgbClr val="000066"/>
              </a:solidFill>
              <a:latin typeface="HG創英角ｺﾞｼｯｸUB" panose="020B0909000000000000" pitchFamily="49" charset="-128"/>
              <a:ea typeface="HG創英角ｺﾞｼｯｸUB" panose="020B0909000000000000" pitchFamily="49" charset="-128"/>
            </a:endParaRPr>
          </a:p>
        </p:txBody>
      </p:sp>
    </p:spTree>
    <p:extLst>
      <p:ext uri="{BB962C8B-B14F-4D97-AF65-F5344CB8AC3E}">
        <p14:creationId xmlns:p14="http://schemas.microsoft.com/office/powerpoint/2010/main" val="29178273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B08F817-35F7-09E0-8072-B64B2FDABB97}"/>
              </a:ext>
            </a:extLst>
          </p:cNvPr>
          <p:cNvSpPr>
            <a:spLocks noGrp="1"/>
          </p:cNvSpPr>
          <p:nvPr>
            <p:ph type="sldNum" sz="quarter" idx="12"/>
          </p:nvPr>
        </p:nvSpPr>
        <p:spPr>
          <a:xfrm>
            <a:off x="6950412" y="6395262"/>
            <a:ext cx="2057400" cy="365125"/>
          </a:xfrm>
        </p:spPr>
        <p:txBody>
          <a:bodyPr/>
          <a:lstStyle/>
          <a:p>
            <a:fld id="{34E1D86B-E9BD-4CB3-A90A-360085928B4F}" type="slidenum">
              <a:rPr kumimoji="1" lang="ja-JP" altLang="en-US" sz="1800" smtClean="0">
                <a:latin typeface="HG創英角ｺﾞｼｯｸUB" panose="020B0909000000000000" pitchFamily="49" charset="-128"/>
                <a:ea typeface="HG創英角ｺﾞｼｯｸUB" panose="020B0909000000000000" pitchFamily="49" charset="-128"/>
              </a:rPr>
              <a:t>37</a:t>
            </a:fld>
            <a:endParaRPr kumimoji="1" lang="ja-JP" altLang="en-US" sz="1800" dirty="0">
              <a:latin typeface="HG創英角ｺﾞｼｯｸUB" panose="020B0909000000000000" pitchFamily="49" charset="-128"/>
              <a:ea typeface="HG創英角ｺﾞｼｯｸUB" panose="020B0909000000000000" pitchFamily="49" charset="-128"/>
            </a:endParaRPr>
          </a:p>
        </p:txBody>
      </p:sp>
      <p:sp>
        <p:nvSpPr>
          <p:cNvPr id="4" name="テキスト ボックス 3">
            <a:extLst>
              <a:ext uri="{FF2B5EF4-FFF2-40B4-BE49-F238E27FC236}">
                <a16:creationId xmlns:a16="http://schemas.microsoft.com/office/drawing/2014/main" id="{ADA5DFDC-A967-B952-9375-D51CA5222AD1}"/>
              </a:ext>
            </a:extLst>
          </p:cNvPr>
          <p:cNvSpPr txBox="1"/>
          <p:nvPr/>
        </p:nvSpPr>
        <p:spPr>
          <a:xfrm>
            <a:off x="0" y="50858"/>
            <a:ext cx="9144000" cy="6709529"/>
          </a:xfrm>
          <a:prstGeom prst="rect">
            <a:avLst/>
          </a:prstGeom>
          <a:noFill/>
        </p:spPr>
        <p:txBody>
          <a:bodyPr wrap="square">
            <a:spAutoFit/>
          </a:bodyPr>
          <a:lstStyle/>
          <a:p>
            <a:r>
              <a:rPr lang="ja-JP" altLang="en-US"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●ご依頼内容 </a:t>
            </a:r>
          </a:p>
          <a:p>
            <a:r>
              <a:rPr lang="ja-JP" altLang="en-US"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特集テーマ：配合飼料と飼料用米の動向（仮）内の１記事ご執筆 </a:t>
            </a:r>
          </a:p>
          <a:p>
            <a:r>
              <a:rPr lang="ja-JP" altLang="en-US"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ご依頼記事タイトル：「飼料用米にまつわる日本の論点（仮）」 </a:t>
            </a:r>
          </a:p>
          <a:p>
            <a:r>
              <a:rPr lang="ja-JP" altLang="en-US"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⇒御協会の目的や近年の重点的取り組みをご紹介いただきつつ、国内の飼料用米がより普及していくための課題や協会としての解決案・提言などを解説いただきたいです。 </a:t>
            </a:r>
          </a:p>
          <a:p>
            <a:r>
              <a:rPr lang="en-US" altLang="ja-JP"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a:t>
            </a:r>
            <a:r>
              <a:rPr lang="ja-JP" altLang="en-US"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盛り込んでいただきたい内容</a:t>
            </a:r>
            <a:r>
              <a:rPr lang="en-US" altLang="ja-JP"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a:t>
            </a:r>
          </a:p>
          <a:p>
            <a:r>
              <a:rPr lang="ja-JP" altLang="en-US" dirty="0">
                <a:solidFill>
                  <a:srgbClr val="000066"/>
                </a:solidFill>
                <a:latin typeface="HG創英角ｺﾞｼｯｸUB" panose="020B0909000000000000" pitchFamily="49" charset="-128"/>
                <a:ea typeface="HG創英角ｺﾞｼｯｸUB" panose="020B0909000000000000" pitchFamily="49" charset="-128"/>
              </a:rPr>
              <a:t>　　　　</a:t>
            </a:r>
            <a:r>
              <a:rPr lang="en-US" altLang="ja-JP"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a:t>
            </a:r>
            <a:r>
              <a:rPr lang="ja-JP" altLang="en-US"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ご執筆しやすい形に追加・変更いただいて構いません。 </a:t>
            </a:r>
          </a:p>
          <a:p>
            <a:r>
              <a:rPr lang="ja-JP" altLang="en-US"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・組織概要 </a:t>
            </a:r>
          </a:p>
          <a:p>
            <a:r>
              <a:rPr lang="ja-JP" altLang="en-US"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・生産者団体から見た近年の飼料用米・主食用米に関する問題点・論点・提言など </a:t>
            </a:r>
          </a:p>
          <a:p>
            <a:r>
              <a:rPr lang="ja-JP" altLang="en-US"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・論点や提言を踏まえた直近の取り組み（シンポジウム、飼料用米多収日本一コンテストなど） など </a:t>
            </a:r>
          </a:p>
          <a:p>
            <a:r>
              <a:rPr lang="zh-TW" altLang="en-US"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執筆分量：文字数</a:t>
            </a:r>
            <a:r>
              <a:rPr lang="en-US" altLang="zh-TW"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2,500</a:t>
            </a:r>
            <a:r>
              <a:rPr lang="zh-TW" altLang="en-US"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a:t>
            </a:r>
            <a:r>
              <a:rPr lang="en-US" altLang="zh-TW"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4,000</a:t>
            </a:r>
            <a:r>
              <a:rPr lang="zh-TW" altLang="en-US"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字程度 </a:t>
            </a:r>
          </a:p>
          <a:p>
            <a:r>
              <a:rPr lang="ja-JP" altLang="en-US"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図表または写真</a:t>
            </a:r>
            <a:r>
              <a:rPr lang="en-US" altLang="ja-JP"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4</a:t>
            </a:r>
            <a:r>
              <a:rPr lang="ja-JP" altLang="en-US"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a:t>
            </a:r>
            <a:r>
              <a:rPr lang="en-US" altLang="ja-JP"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6</a:t>
            </a:r>
            <a:r>
              <a:rPr lang="ja-JP" altLang="en-US"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点程度（仕上がり</a:t>
            </a:r>
            <a:r>
              <a:rPr lang="en-US" altLang="ja-JP"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3</a:t>
            </a:r>
            <a:r>
              <a:rPr lang="ja-JP" altLang="en-US"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a:t>
            </a:r>
            <a:r>
              <a:rPr lang="en-US" altLang="ja-JP"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5</a:t>
            </a:r>
            <a:r>
              <a:rPr lang="ja-JP" altLang="en-US"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頁前後予定） </a:t>
            </a:r>
          </a:p>
          <a:p>
            <a:r>
              <a:rPr lang="ja-JP" altLang="en-US"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　　　　</a:t>
            </a:r>
            <a:r>
              <a:rPr lang="en-US" altLang="ja-JP"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a:t>
            </a:r>
            <a:r>
              <a:rPr lang="ja-JP" altLang="en-US"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あくまでも目安です。 </a:t>
            </a:r>
          </a:p>
          <a:p>
            <a:r>
              <a:rPr lang="ja-JP" altLang="en-US"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　　　　</a:t>
            </a:r>
            <a:r>
              <a:rPr lang="en-US" altLang="ja-JP"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a:t>
            </a:r>
            <a:r>
              <a:rPr lang="ja-JP" altLang="en-US"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「です・ます調」でご執筆いただけますと幸いです。 </a:t>
            </a:r>
          </a:p>
          <a:p>
            <a:r>
              <a:rPr lang="zh-TW" altLang="en-US"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執筆期日：</a:t>
            </a:r>
            <a:r>
              <a:rPr lang="en-US" altLang="zh-TW"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2025</a:t>
            </a:r>
            <a:r>
              <a:rPr lang="zh-TW" altLang="en-US"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年</a:t>
            </a:r>
            <a:r>
              <a:rPr lang="en-US" altLang="zh-TW"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8</a:t>
            </a:r>
            <a:r>
              <a:rPr lang="zh-TW" altLang="en-US"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月</a:t>
            </a:r>
            <a:r>
              <a:rPr lang="en-US" altLang="zh-TW"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29</a:t>
            </a:r>
            <a:r>
              <a:rPr lang="zh-TW" altLang="en-US"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日（月） </a:t>
            </a:r>
          </a:p>
          <a:p>
            <a:r>
              <a:rPr lang="en-US" altLang="ja-JP" sz="16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a:t>
            </a:r>
            <a:r>
              <a:rPr lang="ja-JP" altLang="en-US" sz="16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十分な期間を設けられず誠に申し訳ございません。難しいようでしたらご相談ください。 </a:t>
            </a:r>
          </a:p>
          <a:p>
            <a:r>
              <a:rPr lang="ja-JP" altLang="en-US"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送付方法：本文および図表データを下記メールアドレスに添付する形でお送りください。 </a:t>
            </a:r>
          </a:p>
          <a:p>
            <a:r>
              <a:rPr lang="zh-TW" altLang="en-US"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掲 載 誌：</a:t>
            </a:r>
            <a:r>
              <a:rPr lang="en-US" altLang="zh-TW"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a:t>
            </a:r>
            <a:r>
              <a:rPr lang="zh-TW" altLang="en-US"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養豚界</a:t>
            </a:r>
            <a:r>
              <a:rPr lang="en-US" altLang="zh-TW"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』2025</a:t>
            </a:r>
            <a:r>
              <a:rPr lang="zh-TW" altLang="en-US"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年</a:t>
            </a:r>
            <a:r>
              <a:rPr lang="en-US" altLang="zh-TW"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10</a:t>
            </a:r>
            <a:r>
              <a:rPr lang="zh-TW" altLang="en-US"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月号（</a:t>
            </a:r>
            <a:r>
              <a:rPr lang="en-US" altLang="zh-TW"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2025</a:t>
            </a:r>
            <a:r>
              <a:rPr lang="zh-TW" altLang="en-US"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年</a:t>
            </a:r>
            <a:r>
              <a:rPr lang="en-US" altLang="zh-TW"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10</a:t>
            </a:r>
            <a:r>
              <a:rPr lang="zh-TW" altLang="en-US"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月１日発刊予定） </a:t>
            </a:r>
          </a:p>
          <a:p>
            <a:r>
              <a:rPr lang="ja-JP" altLang="en-US"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原 稿 料：</a:t>
            </a:r>
            <a:r>
              <a:rPr lang="en-US" altLang="ja-JP"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\4,500</a:t>
            </a:r>
            <a:r>
              <a:rPr lang="ja-JP" altLang="en-US"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（税込）／１頁（誌面として） </a:t>
            </a:r>
            <a:endParaRPr lang="en-US" altLang="ja-JP"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endParaRPr>
          </a:p>
          <a:p>
            <a:r>
              <a:rPr lang="ja-JP" altLang="en-US" dirty="0">
                <a:solidFill>
                  <a:srgbClr val="000066"/>
                </a:solidFill>
                <a:latin typeface="HG創英角ｺﾞｼｯｸUB" panose="020B0909000000000000" pitchFamily="49" charset="-128"/>
                <a:ea typeface="HG創英角ｺﾞｼｯｸUB" panose="020B0909000000000000" pitchFamily="49" charset="-128"/>
              </a:rPr>
              <a:t>　　　　　</a:t>
            </a:r>
            <a:r>
              <a:rPr lang="en-US" altLang="ja-JP"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a:t>
            </a:r>
            <a:r>
              <a:rPr lang="ja-JP" altLang="en-US"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発刊日の翌月末にお支払いいたします。 </a:t>
            </a:r>
          </a:p>
          <a:p>
            <a:r>
              <a:rPr lang="ja-JP" altLang="en-US"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備 考 ：ヨーロッパの養豚情報サイト</a:t>
            </a:r>
            <a:r>
              <a:rPr lang="en-US" altLang="ja-JP"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PIG PROGRESS</a:t>
            </a:r>
            <a:r>
              <a:rPr lang="ja-JP" altLang="en-US"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との相互協力により、 </a:t>
            </a:r>
          </a:p>
          <a:p>
            <a:r>
              <a:rPr lang="ja-JP" altLang="en-US"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本記事が翻訳および掲載される可能性がございます。 </a:t>
            </a:r>
          </a:p>
          <a:p>
            <a:r>
              <a:rPr lang="ja-JP" altLang="en-US" sz="1800" b="0" i="0" u="none" strike="noStrike" baseline="0" dirty="0">
                <a:solidFill>
                  <a:srgbClr val="000066"/>
                </a:solidFill>
                <a:latin typeface="HG創英角ｺﾞｼｯｸUB" panose="020B0909000000000000" pitchFamily="49" charset="-128"/>
                <a:ea typeface="HG創英角ｺﾞｼｯｸUB" panose="020B0909000000000000" pitchFamily="49" charset="-128"/>
              </a:rPr>
              <a:t>掲載をご希望されない場合は、お手数ですが、その旨ご一報いただけますと幸いです。 </a:t>
            </a:r>
            <a:endParaRPr lang="ja-JP" altLang="en-US" dirty="0">
              <a:solidFill>
                <a:srgbClr val="000066"/>
              </a:solidFill>
              <a:latin typeface="HG創英角ｺﾞｼｯｸUB" panose="020B0909000000000000" pitchFamily="49" charset="-128"/>
              <a:ea typeface="HG創英角ｺﾞｼｯｸUB" panose="020B0909000000000000" pitchFamily="49" charset="-128"/>
            </a:endParaRPr>
          </a:p>
        </p:txBody>
      </p:sp>
    </p:spTree>
    <p:extLst>
      <p:ext uri="{BB962C8B-B14F-4D97-AF65-F5344CB8AC3E}">
        <p14:creationId xmlns:p14="http://schemas.microsoft.com/office/powerpoint/2010/main" val="3392488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F775BF2-BEF6-8D09-C70A-CCA71FE02ED2}"/>
              </a:ext>
            </a:extLst>
          </p:cNvPr>
          <p:cNvSpPr>
            <a:spLocks noGrp="1"/>
          </p:cNvSpPr>
          <p:nvPr>
            <p:ph type="sldNum" sz="quarter" idx="12"/>
          </p:nvPr>
        </p:nvSpPr>
        <p:spPr>
          <a:xfrm>
            <a:off x="6992972" y="6430206"/>
            <a:ext cx="2057400" cy="365125"/>
          </a:xfrm>
        </p:spPr>
        <p:txBody>
          <a:bodyPr/>
          <a:lstStyle/>
          <a:p>
            <a:fld id="{34E1D86B-E9BD-4CB3-A90A-360085928B4F}" type="slidenum">
              <a:rPr kumimoji="1" lang="ja-JP" altLang="en-US" sz="1800" smtClean="0">
                <a:latin typeface="HG創英角ｺﾞｼｯｸUB" panose="020B0909000000000000" pitchFamily="49" charset="-128"/>
                <a:ea typeface="HG創英角ｺﾞｼｯｸUB" panose="020B0909000000000000" pitchFamily="49" charset="-128"/>
              </a:rPr>
              <a:t>38</a:t>
            </a:fld>
            <a:endParaRPr kumimoji="1" lang="ja-JP" altLang="en-US" sz="1800" dirty="0">
              <a:latin typeface="HG創英角ｺﾞｼｯｸUB" panose="020B0909000000000000" pitchFamily="49" charset="-128"/>
              <a:ea typeface="HG創英角ｺﾞｼｯｸUB" panose="020B0909000000000000" pitchFamily="49" charset="-128"/>
            </a:endParaRPr>
          </a:p>
        </p:txBody>
      </p:sp>
      <p:graphicFrame>
        <p:nvGraphicFramePr>
          <p:cNvPr id="4" name="表 3">
            <a:extLst>
              <a:ext uri="{FF2B5EF4-FFF2-40B4-BE49-F238E27FC236}">
                <a16:creationId xmlns:a16="http://schemas.microsoft.com/office/drawing/2014/main" id="{2CC44C6B-6A4F-E78D-8F41-8F68B460C676}"/>
              </a:ext>
            </a:extLst>
          </p:cNvPr>
          <p:cNvGraphicFramePr>
            <a:graphicFrameLocks noGrp="1"/>
          </p:cNvGraphicFramePr>
          <p:nvPr>
            <p:extLst>
              <p:ext uri="{D42A27DB-BD31-4B8C-83A1-F6EECF244321}">
                <p14:modId xmlns:p14="http://schemas.microsoft.com/office/powerpoint/2010/main" val="1613365322"/>
              </p:ext>
            </p:extLst>
          </p:nvPr>
        </p:nvGraphicFramePr>
        <p:xfrm>
          <a:off x="-1" y="0"/>
          <a:ext cx="9144001" cy="6780624"/>
        </p:xfrm>
        <a:graphic>
          <a:graphicData uri="http://schemas.openxmlformats.org/drawingml/2006/table">
            <a:tbl>
              <a:tblPr/>
              <a:tblGrid>
                <a:gridCol w="9144001">
                  <a:extLst>
                    <a:ext uri="{9D8B030D-6E8A-4147-A177-3AD203B41FA5}">
                      <a16:colId xmlns:a16="http://schemas.microsoft.com/office/drawing/2014/main" val="2071905053"/>
                    </a:ext>
                  </a:extLst>
                </a:gridCol>
              </a:tblGrid>
              <a:tr h="3698746">
                <a:tc>
                  <a:txBody>
                    <a:bodyPr/>
                    <a:lstStyle/>
                    <a:p>
                      <a:pPr algn="l"/>
                      <a:r>
                        <a:rPr lang="ja-JP" altLang="en-US" sz="2000" b="1" dirty="0">
                          <a:solidFill>
                            <a:srgbClr val="000066"/>
                          </a:solidFill>
                          <a:effectLst/>
                        </a:rPr>
                        <a:t>日本農業新聞　</a:t>
                      </a:r>
                      <a:r>
                        <a:rPr lang="en-US" altLang="ja-JP" sz="2000" b="1" dirty="0">
                          <a:solidFill>
                            <a:srgbClr val="000066"/>
                          </a:solidFill>
                          <a:effectLst/>
                        </a:rPr>
                        <a:t>2025</a:t>
                      </a:r>
                      <a:r>
                        <a:rPr lang="ja-JP" altLang="en-US" sz="2000" b="1" dirty="0">
                          <a:solidFill>
                            <a:srgbClr val="000066"/>
                          </a:solidFill>
                          <a:effectLst/>
                        </a:rPr>
                        <a:t>年</a:t>
                      </a:r>
                      <a:r>
                        <a:rPr lang="en-US" altLang="ja-JP" sz="2000" b="1" dirty="0">
                          <a:solidFill>
                            <a:srgbClr val="000066"/>
                          </a:solidFill>
                          <a:effectLst/>
                        </a:rPr>
                        <a:t>2</a:t>
                      </a:r>
                      <a:r>
                        <a:rPr lang="ja-JP" altLang="en-US" sz="2000" b="1" dirty="0">
                          <a:solidFill>
                            <a:srgbClr val="000066"/>
                          </a:solidFill>
                          <a:effectLst/>
                        </a:rPr>
                        <a:t>月</a:t>
                      </a:r>
                      <a:r>
                        <a:rPr lang="en-US" altLang="ja-JP" sz="2000" b="1" dirty="0">
                          <a:solidFill>
                            <a:srgbClr val="000066"/>
                          </a:solidFill>
                          <a:effectLst/>
                        </a:rPr>
                        <a:t>18</a:t>
                      </a:r>
                      <a:br>
                        <a:rPr lang="ja-JP" altLang="en-US" sz="2000" b="1" dirty="0">
                          <a:solidFill>
                            <a:srgbClr val="000066"/>
                          </a:solidFill>
                          <a:effectLst/>
                        </a:rPr>
                      </a:br>
                      <a:r>
                        <a:rPr lang="ja-JP" altLang="en-US" sz="2000" b="1" dirty="0">
                          <a:solidFill>
                            <a:srgbClr val="000066"/>
                          </a:solidFill>
                          <a:effectLst/>
                        </a:rPr>
                        <a:t>米流通安定を　日本生協連、農相に要請</a:t>
                      </a:r>
                      <a:br>
                        <a:rPr lang="ja-JP" altLang="en-US" sz="2000" dirty="0">
                          <a:solidFill>
                            <a:srgbClr val="000066"/>
                          </a:solidFill>
                          <a:effectLst/>
                        </a:rPr>
                      </a:br>
                      <a:br>
                        <a:rPr lang="ja-JP" altLang="en-US" sz="2000" b="1" dirty="0">
                          <a:solidFill>
                            <a:srgbClr val="000066"/>
                          </a:solidFill>
                          <a:effectLst/>
                        </a:rPr>
                      </a:br>
                      <a:endParaRPr lang="en-US" altLang="ja-JP" sz="2000" b="1" dirty="0">
                        <a:solidFill>
                          <a:srgbClr val="000066"/>
                        </a:solidFill>
                        <a:effectLst/>
                      </a:endParaRPr>
                    </a:p>
                    <a:p>
                      <a:pPr algn="l"/>
                      <a:endParaRPr lang="en-US" altLang="ja-JP" sz="2000" b="1" dirty="0">
                        <a:solidFill>
                          <a:srgbClr val="000066"/>
                        </a:solidFill>
                        <a:effectLst/>
                      </a:endParaRPr>
                    </a:p>
                    <a:p>
                      <a:pPr algn="l"/>
                      <a:endParaRPr lang="en-US" altLang="ja-JP" sz="2000" b="1" dirty="0">
                        <a:solidFill>
                          <a:srgbClr val="000066"/>
                        </a:solidFill>
                        <a:effectLst/>
                      </a:endParaRPr>
                    </a:p>
                    <a:p>
                      <a:pPr algn="l"/>
                      <a:endParaRPr lang="en-US" altLang="ja-JP" sz="2000" b="1" dirty="0">
                        <a:solidFill>
                          <a:srgbClr val="000066"/>
                        </a:solidFill>
                        <a:effectLst/>
                      </a:endParaRPr>
                    </a:p>
                    <a:p>
                      <a:pPr algn="l"/>
                      <a:endParaRPr lang="en-US" altLang="ja-JP" sz="2000" b="1" dirty="0">
                        <a:solidFill>
                          <a:srgbClr val="000066"/>
                        </a:solidFill>
                        <a:effectLst/>
                      </a:endParaRPr>
                    </a:p>
                    <a:p>
                      <a:pPr algn="l"/>
                      <a:endParaRPr lang="en-US" altLang="ja-JP" sz="2000" b="1" dirty="0">
                        <a:solidFill>
                          <a:srgbClr val="000066"/>
                        </a:solidFill>
                        <a:effectLst/>
                      </a:endParaRPr>
                    </a:p>
                    <a:p>
                      <a:pPr algn="l"/>
                      <a:endParaRPr lang="en-US" altLang="ja-JP" sz="2000" b="1" dirty="0">
                        <a:solidFill>
                          <a:srgbClr val="000066"/>
                        </a:solidFill>
                        <a:effectLst/>
                      </a:endParaRPr>
                    </a:p>
                    <a:p>
                      <a:pPr algn="l"/>
                      <a:r>
                        <a:rPr lang="ja-JP" altLang="en-US" sz="2000" b="1" dirty="0">
                          <a:solidFill>
                            <a:srgbClr val="000066"/>
                          </a:solidFill>
                          <a:effectLst/>
                        </a:rPr>
                        <a:t>江藤農相（中）に提言書を手渡す土屋会長（左）ら（１７日、東京・霞が関で）</a:t>
                      </a:r>
                      <a:br>
                        <a:rPr lang="ja-JP" altLang="en-US" sz="2000" b="1" dirty="0">
                          <a:solidFill>
                            <a:srgbClr val="000066"/>
                          </a:solidFill>
                          <a:effectLst/>
                        </a:rPr>
                      </a:br>
                      <a:br>
                        <a:rPr lang="ja-JP" altLang="en-US" sz="2000" b="1" dirty="0">
                          <a:solidFill>
                            <a:srgbClr val="000066"/>
                          </a:solidFill>
                          <a:effectLst/>
                        </a:rPr>
                      </a:br>
                      <a:r>
                        <a:rPr lang="ja-JP" altLang="en-US" sz="2000" b="1" dirty="0">
                          <a:solidFill>
                            <a:srgbClr val="000066"/>
                          </a:solidFill>
                          <a:effectLst/>
                        </a:rPr>
                        <a:t>　日本生活協同組合連合会（日本生協連）は１７日、政府備蓄米を速やかに放出し、米の流通を安定させるよう江藤拓農相に要請した。土屋敏夫会長は「迅速かつ効果ある対応をお願いしたい」と訴えた。</a:t>
                      </a:r>
                      <a:br>
                        <a:rPr lang="ja-JP" altLang="en-US" sz="2000" b="1" dirty="0">
                          <a:solidFill>
                            <a:srgbClr val="000066"/>
                          </a:solidFill>
                          <a:effectLst/>
                        </a:rPr>
                      </a:br>
                      <a:r>
                        <a:rPr lang="ja-JP" altLang="en-US" sz="2000" b="1" dirty="0">
                          <a:solidFill>
                            <a:srgbClr val="000066"/>
                          </a:solidFill>
                          <a:effectLst/>
                        </a:rPr>
                        <a:t>　日本生協連の土屋会長と二村睦子常務が同省を訪れ、江藤農相と面会した。江藤農相は「食は安定することが一番大事だ」と応じ、要請に理解を示した。</a:t>
                      </a:r>
                      <a:br>
                        <a:rPr lang="ja-JP" altLang="en-US" sz="2000" b="1" dirty="0">
                          <a:solidFill>
                            <a:srgbClr val="000066"/>
                          </a:solidFill>
                          <a:effectLst/>
                        </a:rPr>
                      </a:br>
                      <a:r>
                        <a:rPr lang="ja-JP" altLang="en-US" sz="2000" b="1" dirty="0">
                          <a:solidFill>
                            <a:srgbClr val="000066"/>
                          </a:solidFill>
                          <a:effectLst/>
                        </a:rPr>
                        <a:t>　要請では、政府が３月中の策定を目指す次期食料・農業・農村基本計画に対する提言書も手渡した。農産物価格に生産コストを転嫁する際は、消費者の手が届かない価格にならないよう「慎重な検討」を求めた。輸入に依存する飼料の国産化に向けては、飼料用米の増産を進めるよう訴えた。</a:t>
                      </a:r>
                      <a:endParaRPr lang="ja-JP" altLang="en-US" sz="2000" dirty="0">
                        <a:solidFill>
                          <a:srgbClr val="000066"/>
                        </a:solidFill>
                        <a:effectLst/>
                      </a:endParaRPr>
                    </a:p>
                  </a:txBody>
                  <a:tcPr marL="75023" marR="75023" marT="37512" marB="37512" anchor="ctr">
                    <a:lnL w="7620" cap="flat" cmpd="sng" algn="ctr">
                      <a:solidFill>
                        <a:srgbClr val="BDC3C7"/>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rgbClr val="BDC3C7"/>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93589607"/>
                  </a:ext>
                </a:extLst>
              </a:tr>
            </a:tbl>
          </a:graphicData>
        </a:graphic>
      </p:graphicFrame>
      <p:pic>
        <p:nvPicPr>
          <p:cNvPr id="3" name="Picture 2">
            <a:extLst>
              <a:ext uri="{FF2B5EF4-FFF2-40B4-BE49-F238E27FC236}">
                <a16:creationId xmlns:a16="http://schemas.microsoft.com/office/drawing/2014/main" id="{B9F71042-05BF-FAF5-E469-16770D774C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5751" y="792453"/>
            <a:ext cx="3127827" cy="2128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06770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a:extLst>
              <a:ext uri="{FF2B5EF4-FFF2-40B4-BE49-F238E27FC236}">
                <a16:creationId xmlns:a16="http://schemas.microsoft.com/office/drawing/2014/main" id="{D2443C46-05E6-7F9F-F104-92DA5DA8BE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5649" y="-9088"/>
            <a:ext cx="5438352" cy="3328120"/>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9E7EDF1E-5AAF-A02F-D24A-366C35FF04EA}"/>
              </a:ext>
            </a:extLst>
          </p:cNvPr>
          <p:cNvSpPr txBox="1"/>
          <p:nvPr/>
        </p:nvSpPr>
        <p:spPr>
          <a:xfrm>
            <a:off x="3639392" y="3197562"/>
            <a:ext cx="5504608" cy="3477875"/>
          </a:xfrm>
          <a:prstGeom prst="rect">
            <a:avLst/>
          </a:prstGeom>
          <a:noFill/>
        </p:spPr>
        <p:txBody>
          <a:bodyPr wrap="square">
            <a:spAutoFit/>
          </a:bodyPr>
          <a:lstStyle/>
          <a:p>
            <a:pPr algn="l"/>
            <a:r>
              <a:rPr lang="ja-JP" altLang="en-US" sz="2000" dirty="0">
                <a:solidFill>
                  <a:srgbClr val="FF0000"/>
                </a:solidFill>
                <a:highlight>
                  <a:srgbClr val="FFFFFF"/>
                </a:highlight>
                <a:latin typeface="HG創英角ｺﾞｼｯｸUB" panose="020B0909000000000000" pitchFamily="49" charset="-128"/>
                <a:ea typeface="HG創英角ｺﾞｼｯｸUB" panose="020B0909000000000000" pitchFamily="49" charset="-128"/>
              </a:rPr>
              <a:t>全国の６生協グループの</a:t>
            </a:r>
            <a:endParaRPr lang="en-US" altLang="ja-JP" sz="2000" dirty="0">
              <a:solidFill>
                <a:srgbClr val="FF0000"/>
              </a:solidFill>
              <a:highlight>
                <a:srgbClr val="FFFFFF"/>
              </a:highlight>
              <a:latin typeface="HG創英角ｺﾞｼｯｸUB" panose="020B0909000000000000" pitchFamily="49" charset="-128"/>
              <a:ea typeface="HG創英角ｺﾞｼｯｸUB" panose="020B0909000000000000" pitchFamily="49" charset="-128"/>
            </a:endParaRPr>
          </a:p>
          <a:p>
            <a:pPr algn="l"/>
            <a:r>
              <a:rPr lang="ja-JP" altLang="en-US" sz="2000" dirty="0">
                <a:solidFill>
                  <a:srgbClr val="FF0000"/>
                </a:solidFill>
                <a:highlight>
                  <a:srgbClr val="FFFFFF"/>
                </a:highlight>
                <a:latin typeface="HG創英角ｺﾞｼｯｸUB" panose="020B0909000000000000" pitchFamily="49" charset="-128"/>
                <a:ea typeface="HG創英角ｺﾞｼｯｸUB" panose="020B0909000000000000" pitchFamily="49" charset="-128"/>
              </a:rPr>
              <a:t>組合員・生産者８００名超が集結！ </a:t>
            </a:r>
          </a:p>
          <a:p>
            <a:pPr algn="l"/>
            <a:r>
              <a:rPr lang="ja-JP" altLang="en-US" sz="2000" dirty="0">
                <a:solidFill>
                  <a:srgbClr val="000066"/>
                </a:solidFill>
                <a:highlight>
                  <a:srgbClr val="FFFFFF"/>
                </a:highlight>
                <a:latin typeface="HG創英角ｺﾞｼｯｸUB" panose="020B0909000000000000" pitchFamily="49" charset="-128"/>
                <a:ea typeface="HG創英角ｺﾞｼｯｸUB" panose="020B0909000000000000" pitchFamily="49" charset="-128"/>
              </a:rPr>
              <a:t>「食料・農業・農村基本法改正に伴う合同学習会</a:t>
            </a:r>
            <a:r>
              <a:rPr lang="en-US" altLang="ja-JP" sz="2000" dirty="0">
                <a:solidFill>
                  <a:srgbClr val="000066"/>
                </a:solidFill>
                <a:highlight>
                  <a:srgbClr val="FFFFFF"/>
                </a:highlight>
                <a:latin typeface="HG創英角ｺﾞｼｯｸUB" panose="020B0909000000000000" pitchFamily="49" charset="-128"/>
                <a:ea typeface="HG創英角ｺﾞｼｯｸUB" panose="020B0909000000000000" pitchFamily="49" charset="-128"/>
              </a:rPr>
              <a:t>――</a:t>
            </a:r>
            <a:r>
              <a:rPr lang="ja-JP" altLang="en-US" sz="2000" dirty="0">
                <a:solidFill>
                  <a:srgbClr val="000066"/>
                </a:solidFill>
                <a:highlight>
                  <a:srgbClr val="FFFFFF"/>
                </a:highlight>
                <a:latin typeface="HG創英角ｺﾞｼｯｸUB" panose="020B0909000000000000" pitchFamily="49" charset="-128"/>
                <a:ea typeface="HG創英角ｺﾞｼｯｸUB" panose="020B0909000000000000" pitchFamily="49" charset="-128"/>
              </a:rPr>
              <a:t>国内農業を守り、食料自給率向上にむけて！</a:t>
            </a:r>
            <a:r>
              <a:rPr lang="en-US" altLang="ja-JP" sz="2000" dirty="0">
                <a:solidFill>
                  <a:srgbClr val="000066"/>
                </a:solidFill>
                <a:highlight>
                  <a:srgbClr val="FFFFFF"/>
                </a:highlight>
                <a:latin typeface="HG創英角ｺﾞｼｯｸUB" panose="020B0909000000000000" pitchFamily="49" charset="-128"/>
                <a:ea typeface="HG創英角ｺﾞｼｯｸUB" panose="020B0909000000000000" pitchFamily="49" charset="-128"/>
              </a:rPr>
              <a:t>――</a:t>
            </a:r>
            <a:r>
              <a:rPr lang="ja-JP" altLang="en-US" sz="2000" dirty="0">
                <a:solidFill>
                  <a:srgbClr val="000066"/>
                </a:solidFill>
                <a:highlight>
                  <a:srgbClr val="FFFFFF"/>
                </a:highlight>
                <a:latin typeface="HG創英角ｺﾞｼｯｸUB" panose="020B0909000000000000" pitchFamily="49" charset="-128"/>
                <a:ea typeface="HG創英角ｺﾞｼｯｸUB" panose="020B0909000000000000" pitchFamily="49" charset="-128"/>
              </a:rPr>
              <a:t>」を</a:t>
            </a:r>
            <a:r>
              <a:rPr lang="en-US" altLang="ja-JP" sz="2000" dirty="0">
                <a:solidFill>
                  <a:srgbClr val="000066"/>
                </a:solidFill>
                <a:highlight>
                  <a:srgbClr val="FFFFFF"/>
                </a:highlight>
                <a:latin typeface="HG創英角ｺﾞｼｯｸUB" panose="020B0909000000000000" pitchFamily="49" charset="-128"/>
                <a:ea typeface="HG創英角ｺﾞｼｯｸUB" panose="020B0909000000000000" pitchFamily="49" charset="-128"/>
              </a:rPr>
              <a:t>2023</a:t>
            </a:r>
            <a:r>
              <a:rPr lang="ja-JP" altLang="en-US" sz="2000" dirty="0">
                <a:solidFill>
                  <a:srgbClr val="000066"/>
                </a:solidFill>
                <a:highlight>
                  <a:srgbClr val="FFFFFF"/>
                </a:highlight>
                <a:latin typeface="HG創英角ｺﾞｼｯｸUB" panose="020B0909000000000000" pitchFamily="49" charset="-128"/>
                <a:ea typeface="HG創英角ｺﾞｼｯｸUB" panose="020B0909000000000000" pitchFamily="49" charset="-128"/>
              </a:rPr>
              <a:t>年</a:t>
            </a:r>
            <a:r>
              <a:rPr lang="en-US" altLang="ja-JP" sz="2000" dirty="0">
                <a:solidFill>
                  <a:srgbClr val="000066"/>
                </a:solidFill>
                <a:highlight>
                  <a:srgbClr val="FFFFFF"/>
                </a:highlight>
                <a:latin typeface="HG創英角ｺﾞｼｯｸUB" panose="020B0909000000000000" pitchFamily="49" charset="-128"/>
                <a:ea typeface="HG創英角ｺﾞｼｯｸUB" panose="020B0909000000000000" pitchFamily="49" charset="-128"/>
              </a:rPr>
              <a:t>9</a:t>
            </a:r>
            <a:r>
              <a:rPr lang="ja-JP" altLang="en-US" sz="2000" dirty="0">
                <a:solidFill>
                  <a:srgbClr val="000066"/>
                </a:solidFill>
                <a:highlight>
                  <a:srgbClr val="FFFFFF"/>
                </a:highlight>
                <a:latin typeface="HG創英角ｺﾞｼｯｸUB" panose="020B0909000000000000" pitchFamily="49" charset="-128"/>
                <a:ea typeface="HG創英角ｺﾞｼｯｸUB" panose="020B0909000000000000" pitchFamily="49" charset="-128"/>
              </a:rPr>
              <a:t>月</a:t>
            </a:r>
            <a:r>
              <a:rPr lang="en-US" altLang="ja-JP" sz="2000" dirty="0">
                <a:solidFill>
                  <a:srgbClr val="000066"/>
                </a:solidFill>
                <a:highlight>
                  <a:srgbClr val="FFFFFF"/>
                </a:highlight>
                <a:latin typeface="HG創英角ｺﾞｼｯｸUB" panose="020B0909000000000000" pitchFamily="49" charset="-128"/>
                <a:ea typeface="HG創英角ｺﾞｼｯｸUB" panose="020B0909000000000000" pitchFamily="49" charset="-128"/>
              </a:rPr>
              <a:t>22</a:t>
            </a:r>
            <a:r>
              <a:rPr lang="ja-JP" altLang="en-US" sz="2000" dirty="0">
                <a:solidFill>
                  <a:srgbClr val="000066"/>
                </a:solidFill>
                <a:highlight>
                  <a:srgbClr val="FFFFFF"/>
                </a:highlight>
                <a:latin typeface="HG創英角ｺﾞｼｯｸUB" panose="020B0909000000000000" pitchFamily="49" charset="-128"/>
                <a:ea typeface="HG創英角ｺﾞｼｯｸUB" panose="020B0909000000000000" pitchFamily="49" charset="-128"/>
              </a:rPr>
              <a:t>日（金）</a:t>
            </a:r>
            <a:r>
              <a:rPr lang="en-US" altLang="ja-JP" sz="2000" dirty="0">
                <a:solidFill>
                  <a:srgbClr val="000066"/>
                </a:solidFill>
                <a:highlight>
                  <a:srgbClr val="FFFFFF"/>
                </a:highlight>
                <a:latin typeface="HG創英角ｺﾞｼｯｸUB" panose="020B0909000000000000" pitchFamily="49" charset="-128"/>
                <a:ea typeface="HG創英角ｺﾞｼｯｸUB" panose="020B0909000000000000" pitchFamily="49" charset="-128"/>
              </a:rPr>
              <a:t>13</a:t>
            </a:r>
            <a:r>
              <a:rPr lang="ja-JP" altLang="en-US" sz="2000" dirty="0">
                <a:solidFill>
                  <a:srgbClr val="000066"/>
                </a:solidFill>
                <a:highlight>
                  <a:srgbClr val="FFFFFF"/>
                </a:highlight>
                <a:latin typeface="HG創英角ｺﾞｼｯｸUB" panose="020B0909000000000000" pitchFamily="49" charset="-128"/>
                <a:ea typeface="HG創英角ｺﾞｼｯｸUB" panose="020B0909000000000000" pitchFamily="49" charset="-128"/>
              </a:rPr>
              <a:t>時半よりニッショーホールにて、全国各地で活動する生協グループとともに計</a:t>
            </a:r>
            <a:r>
              <a:rPr lang="en-US" altLang="ja-JP" sz="2000" dirty="0">
                <a:solidFill>
                  <a:srgbClr val="000066"/>
                </a:solidFill>
                <a:highlight>
                  <a:srgbClr val="FFFFFF"/>
                </a:highlight>
                <a:latin typeface="HG創英角ｺﾞｼｯｸUB" panose="020B0909000000000000" pitchFamily="49" charset="-128"/>
                <a:ea typeface="HG創英角ｺﾞｼｯｸUB" panose="020B0909000000000000" pitchFamily="49" charset="-128"/>
              </a:rPr>
              <a:t>6</a:t>
            </a:r>
            <a:r>
              <a:rPr lang="ja-JP" altLang="en-US" sz="2000" dirty="0">
                <a:solidFill>
                  <a:srgbClr val="000066"/>
                </a:solidFill>
                <a:highlight>
                  <a:srgbClr val="FFFFFF"/>
                </a:highlight>
                <a:latin typeface="HG創英角ｺﾞｼｯｸUB" panose="020B0909000000000000" pitchFamily="49" charset="-128"/>
                <a:ea typeface="HG創英角ｺﾞｼｯｸUB" panose="020B0909000000000000" pitchFamily="49" charset="-128"/>
              </a:rPr>
              <a:t>グループで合同開催しました。会場だけではなく、オンライン配信も併用し、北海道から九州にかけた全国で、それぞれ活動する</a:t>
            </a:r>
            <a:r>
              <a:rPr lang="en-US" altLang="ja-JP" sz="2000" dirty="0">
                <a:solidFill>
                  <a:srgbClr val="000066"/>
                </a:solidFill>
                <a:highlight>
                  <a:srgbClr val="FFFFFF"/>
                </a:highlight>
                <a:latin typeface="HG創英角ｺﾞｼｯｸUB" panose="020B0909000000000000" pitchFamily="49" charset="-128"/>
                <a:ea typeface="HG創英角ｺﾞｼｯｸUB" panose="020B0909000000000000" pitchFamily="49" charset="-128"/>
              </a:rPr>
              <a:t>6</a:t>
            </a:r>
            <a:r>
              <a:rPr lang="ja-JP" altLang="en-US" sz="2000" dirty="0">
                <a:solidFill>
                  <a:srgbClr val="000066"/>
                </a:solidFill>
                <a:highlight>
                  <a:srgbClr val="FFFFFF"/>
                </a:highlight>
                <a:latin typeface="HG創英角ｺﾞｼｯｸUB" panose="020B0909000000000000" pitchFamily="49" charset="-128"/>
                <a:ea typeface="HG創英角ｺﾞｼｯｸUB" panose="020B0909000000000000" pitchFamily="49" charset="-128"/>
              </a:rPr>
              <a:t>つの生協グループの組合員・生産者等</a:t>
            </a:r>
            <a:r>
              <a:rPr lang="en-US" altLang="ja-JP" sz="2000" dirty="0">
                <a:solidFill>
                  <a:srgbClr val="000066"/>
                </a:solidFill>
                <a:highlight>
                  <a:srgbClr val="FFFFFF"/>
                </a:highlight>
                <a:latin typeface="HG創英角ｺﾞｼｯｸUB" panose="020B0909000000000000" pitchFamily="49" charset="-128"/>
                <a:ea typeface="HG創英角ｺﾞｼｯｸUB" panose="020B0909000000000000" pitchFamily="49" charset="-128"/>
              </a:rPr>
              <a:t>800</a:t>
            </a:r>
            <a:r>
              <a:rPr lang="ja-JP" altLang="en-US" sz="2000" dirty="0">
                <a:solidFill>
                  <a:srgbClr val="000066"/>
                </a:solidFill>
                <a:highlight>
                  <a:srgbClr val="FFFFFF"/>
                </a:highlight>
                <a:latin typeface="HG創英角ｺﾞｼｯｸUB" panose="020B0909000000000000" pitchFamily="49" charset="-128"/>
                <a:ea typeface="HG創英角ｺﾞｼｯｸUB" panose="020B0909000000000000" pitchFamily="49" charset="-128"/>
              </a:rPr>
              <a:t>名超が参加しました。</a:t>
            </a:r>
          </a:p>
        </p:txBody>
      </p:sp>
      <p:pic>
        <p:nvPicPr>
          <p:cNvPr id="3080" name="Picture 8" descr="重盛智 (@motolifefarm) / X">
            <a:extLst>
              <a:ext uri="{FF2B5EF4-FFF2-40B4-BE49-F238E27FC236}">
                <a16:creationId xmlns:a16="http://schemas.microsoft.com/office/drawing/2014/main" id="{96ABB4ED-D98E-11FF-41FB-94AC7426BF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60" y="918786"/>
            <a:ext cx="3755305" cy="4796287"/>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20C135D7-5C56-9D7E-6972-E74E5BBA6983}"/>
              </a:ext>
            </a:extLst>
          </p:cNvPr>
          <p:cNvSpPr txBox="1"/>
          <p:nvPr/>
        </p:nvSpPr>
        <p:spPr>
          <a:xfrm>
            <a:off x="135082" y="5438074"/>
            <a:ext cx="3158836" cy="461665"/>
          </a:xfrm>
          <a:prstGeom prst="rect">
            <a:avLst/>
          </a:prstGeom>
          <a:noFill/>
        </p:spPr>
        <p:txBody>
          <a:bodyPr wrap="square">
            <a:spAutoFit/>
          </a:bodyPr>
          <a:lstStyle/>
          <a:p>
            <a:pPr algn="ctr"/>
            <a:r>
              <a:rPr lang="en-US" altLang="ja-JP" sz="2400" dirty="0">
                <a:latin typeface="HG創英角ｺﾞｼｯｸUB" panose="020B0909000000000000" pitchFamily="49" charset="-128"/>
                <a:ea typeface="HG創英角ｺﾞｼｯｸUB" panose="020B0909000000000000" pitchFamily="49" charset="-128"/>
              </a:rPr>
              <a:t>2024</a:t>
            </a:r>
            <a:r>
              <a:rPr lang="ja-JP" altLang="en-US" sz="2400" dirty="0">
                <a:latin typeface="HG創英角ｺﾞｼｯｸUB" panose="020B0909000000000000" pitchFamily="49" charset="-128"/>
                <a:ea typeface="HG創英角ｺﾞｼｯｸUB" panose="020B0909000000000000" pitchFamily="49" charset="-128"/>
              </a:rPr>
              <a:t>年</a:t>
            </a:r>
            <a:r>
              <a:rPr lang="en-US" altLang="ja-JP" sz="2400" dirty="0">
                <a:latin typeface="HG創英角ｺﾞｼｯｸUB" panose="020B0909000000000000" pitchFamily="49" charset="-128"/>
                <a:ea typeface="HG創英角ｺﾞｼｯｸUB" panose="020B0909000000000000" pitchFamily="49" charset="-128"/>
              </a:rPr>
              <a:t>3</a:t>
            </a:r>
            <a:r>
              <a:rPr lang="ja-JP" altLang="en-US" sz="2400" dirty="0">
                <a:latin typeface="HG創英角ｺﾞｼｯｸUB" panose="020B0909000000000000" pitchFamily="49" charset="-128"/>
                <a:ea typeface="HG創英角ｺﾞｼｯｸUB" panose="020B0909000000000000" pitchFamily="49" charset="-128"/>
              </a:rPr>
              <a:t>月</a:t>
            </a:r>
            <a:r>
              <a:rPr lang="en-US" altLang="ja-JP" sz="2400" dirty="0">
                <a:latin typeface="HG創英角ｺﾞｼｯｸUB" panose="020B0909000000000000" pitchFamily="49" charset="-128"/>
                <a:ea typeface="HG創英角ｺﾞｼｯｸUB" panose="020B0909000000000000" pitchFamily="49" charset="-128"/>
              </a:rPr>
              <a:t>19</a:t>
            </a:r>
            <a:r>
              <a:rPr lang="ja-JP" altLang="en-US" sz="2400" dirty="0">
                <a:latin typeface="HG創英角ｺﾞｼｯｸUB" panose="020B0909000000000000" pitchFamily="49" charset="-128"/>
                <a:ea typeface="HG創英角ｺﾞｼｯｸUB" panose="020B0909000000000000" pitchFamily="49" charset="-128"/>
              </a:rPr>
              <a:t>日開催</a:t>
            </a:r>
          </a:p>
        </p:txBody>
      </p:sp>
      <p:sp>
        <p:nvSpPr>
          <p:cNvPr id="10" name="テキスト ボックス 9">
            <a:extLst>
              <a:ext uri="{FF2B5EF4-FFF2-40B4-BE49-F238E27FC236}">
                <a16:creationId xmlns:a16="http://schemas.microsoft.com/office/drawing/2014/main" id="{31C5050D-ECD8-9782-ED84-83C9F4C1A2C1}"/>
              </a:ext>
            </a:extLst>
          </p:cNvPr>
          <p:cNvSpPr txBox="1"/>
          <p:nvPr/>
        </p:nvSpPr>
        <p:spPr>
          <a:xfrm>
            <a:off x="1427476" y="193239"/>
            <a:ext cx="4098636" cy="523220"/>
          </a:xfrm>
          <a:prstGeom prst="rect">
            <a:avLst/>
          </a:prstGeom>
          <a:solidFill>
            <a:srgbClr val="FFFF00"/>
          </a:solidFill>
          <a:ln>
            <a:solidFill>
              <a:schemeClr val="tx1"/>
            </a:solidFill>
          </a:ln>
        </p:spPr>
        <p:txBody>
          <a:bodyPr wrap="square">
            <a:spAutoFit/>
          </a:bodyPr>
          <a:lstStyle/>
          <a:p>
            <a:r>
              <a:rPr lang="ja-JP" altLang="en-US" sz="2800" dirty="0">
                <a:latin typeface="HG創英角ｺﾞｼｯｸUB" panose="020B0909000000000000" pitchFamily="49" charset="-128"/>
                <a:ea typeface="HG創英角ｺﾞｼｯｸUB" panose="020B0909000000000000" pitchFamily="49" charset="-128"/>
              </a:rPr>
              <a:t>食料農業農村基本法改正</a:t>
            </a:r>
          </a:p>
        </p:txBody>
      </p:sp>
      <p:sp>
        <p:nvSpPr>
          <p:cNvPr id="2" name="スライド番号プレースホルダー 1">
            <a:extLst>
              <a:ext uri="{FF2B5EF4-FFF2-40B4-BE49-F238E27FC236}">
                <a16:creationId xmlns:a16="http://schemas.microsoft.com/office/drawing/2014/main" id="{C566AFA0-DC5A-3DFD-10FC-712A43234566}"/>
              </a:ext>
            </a:extLst>
          </p:cNvPr>
          <p:cNvSpPr>
            <a:spLocks noGrp="1"/>
          </p:cNvSpPr>
          <p:nvPr>
            <p:ph type="sldNum" sz="quarter" idx="12"/>
          </p:nvPr>
        </p:nvSpPr>
        <p:spPr>
          <a:xfrm>
            <a:off x="7086600" y="6492875"/>
            <a:ext cx="2057400" cy="365125"/>
          </a:xfrm>
        </p:spPr>
        <p:txBody>
          <a:bodyPr/>
          <a:lstStyle/>
          <a:p>
            <a:fld id="{34E1D86B-E9BD-4CB3-A90A-360085928B4F}" type="slidenum">
              <a:rPr kumimoji="1" lang="ja-JP" altLang="en-US" sz="1800" smtClean="0">
                <a:latin typeface="HG創英角ｺﾞｼｯｸUB" panose="020B0909000000000000" pitchFamily="49" charset="-128"/>
                <a:ea typeface="HG創英角ｺﾞｼｯｸUB" panose="020B0909000000000000" pitchFamily="49" charset="-128"/>
              </a:rPr>
              <a:t>39</a:t>
            </a:fld>
            <a:endParaRPr kumimoji="1" lang="ja-JP" altLang="en-US" sz="1800" dirty="0">
              <a:latin typeface="HG創英角ｺﾞｼｯｸUB" panose="020B0909000000000000" pitchFamily="49" charset="-128"/>
              <a:ea typeface="HG創英角ｺﾞｼｯｸUB" panose="020B0909000000000000" pitchFamily="49" charset="-128"/>
            </a:endParaRPr>
          </a:p>
        </p:txBody>
      </p:sp>
    </p:spTree>
    <p:extLst>
      <p:ext uri="{BB962C8B-B14F-4D97-AF65-F5344CB8AC3E}">
        <p14:creationId xmlns:p14="http://schemas.microsoft.com/office/powerpoint/2010/main" val="2431165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D1AA8A8-F2EF-C06F-693B-7352EE6ED8EB}"/>
              </a:ext>
            </a:extLst>
          </p:cNvPr>
          <p:cNvSpPr txBox="1"/>
          <p:nvPr/>
        </p:nvSpPr>
        <p:spPr>
          <a:xfrm>
            <a:off x="0" y="0"/>
            <a:ext cx="8757920" cy="6924973"/>
          </a:xfrm>
          <a:prstGeom prst="rect">
            <a:avLst/>
          </a:prstGeom>
          <a:noFill/>
        </p:spPr>
        <p:txBody>
          <a:bodyPr wrap="square">
            <a:spAutoFit/>
          </a:bodyPr>
          <a:lstStyle/>
          <a:p>
            <a:r>
              <a:rPr lang="en-US" altLang="ja-JP" sz="28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a:t>
            </a:r>
            <a:r>
              <a:rPr lang="ja-JP" altLang="en-US" sz="28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正社員</a:t>
            </a:r>
            <a:r>
              <a:rPr lang="en-US" altLang="ja-JP" sz="2800" kern="0" dirty="0">
                <a:solidFill>
                  <a:srgbClr val="0000CC"/>
                </a:solidFill>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a:t>
            </a:r>
            <a:endParaRPr lang="en-US" altLang="ja-JP" sz="28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endParaRPr>
          </a:p>
          <a:p>
            <a:pPr algn="l"/>
            <a:endParaRPr lang="en-US" altLang="ja-JP" sz="20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endParaRPr>
          </a:p>
          <a:p>
            <a:pPr algn="l"/>
            <a:r>
              <a:rPr lang="ja-JP" altLang="ja-JP" sz="22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正社員</a:t>
            </a:r>
            <a:r>
              <a:rPr lang="ja-JP" altLang="en-US" sz="22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　</a:t>
            </a:r>
            <a:r>
              <a:rPr lang="ja-JP" altLang="ja-JP" sz="22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（生活クラブ事業連合生活協同組合連合会）法人</a:t>
            </a:r>
            <a:endParaRPr lang="ja-JP" altLang="ja-JP" sz="2200" kern="100" dirty="0">
              <a:solidFill>
                <a:srgbClr val="0000CC"/>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a:p>
            <a:pPr algn="l"/>
            <a:r>
              <a:rPr lang="ja-JP" altLang="ja-JP" sz="22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正社員</a:t>
            </a:r>
            <a:r>
              <a:rPr lang="ja-JP" altLang="en-US" sz="22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　</a:t>
            </a:r>
            <a:r>
              <a:rPr lang="ja-JP" altLang="ja-JP" sz="22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（昭和産業株式会社）法人</a:t>
            </a:r>
            <a:endParaRPr lang="ja-JP" altLang="ja-JP" sz="2200" kern="100" dirty="0">
              <a:solidFill>
                <a:srgbClr val="0000CC"/>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a:p>
            <a:pPr algn="l"/>
            <a:r>
              <a:rPr lang="ja-JP" altLang="ja-JP" sz="22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正社員</a:t>
            </a:r>
            <a:r>
              <a:rPr lang="ja-JP" altLang="en-US" sz="22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　</a:t>
            </a:r>
            <a:r>
              <a:rPr lang="ja-JP" altLang="ja-JP" sz="22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（株式会社秋川牧園）法人</a:t>
            </a:r>
            <a:endParaRPr lang="ja-JP" altLang="ja-JP" sz="2200" kern="100" dirty="0">
              <a:solidFill>
                <a:srgbClr val="0000CC"/>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a:p>
            <a:pPr algn="l"/>
            <a:r>
              <a:rPr lang="ja-JP" altLang="ja-JP" sz="22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正社員</a:t>
            </a:r>
            <a:r>
              <a:rPr lang="ja-JP" altLang="en-US" sz="22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　</a:t>
            </a:r>
            <a:r>
              <a:rPr lang="ja-JP" altLang="ja-JP" sz="22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（株式会社木村牧場）法人</a:t>
            </a:r>
            <a:endParaRPr lang="en-US" altLang="ja-JP" sz="22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endParaRPr>
          </a:p>
          <a:p>
            <a:r>
              <a:rPr lang="ja-JP" altLang="ja-JP" sz="22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正社員</a:t>
            </a:r>
            <a:r>
              <a:rPr lang="ja-JP" altLang="en-US" sz="22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　</a:t>
            </a:r>
            <a:r>
              <a:rPr lang="ja-JP" altLang="ja-JP" sz="22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（有限会社鈴木養鶏場）法人</a:t>
            </a:r>
            <a:endParaRPr lang="ja-JP" altLang="ja-JP" sz="2200" kern="100" dirty="0">
              <a:solidFill>
                <a:srgbClr val="0000CC"/>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a:p>
            <a:pPr algn="l"/>
            <a:r>
              <a:rPr lang="ja-JP" altLang="ja-JP" sz="22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正社員</a:t>
            </a:r>
            <a:r>
              <a:rPr lang="ja-JP" altLang="en-US" sz="22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　</a:t>
            </a:r>
            <a:r>
              <a:rPr lang="ja-JP" altLang="ja-JP" sz="22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（シンジェンタジャパン株式会社）法人</a:t>
            </a:r>
            <a:endParaRPr lang="ja-JP" altLang="ja-JP" sz="2200" kern="100" dirty="0">
              <a:solidFill>
                <a:srgbClr val="0000CC"/>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a:p>
            <a:pPr algn="l"/>
            <a:r>
              <a:rPr lang="ja-JP" altLang="ja-JP" sz="22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正社員</a:t>
            </a:r>
            <a:r>
              <a:rPr lang="ja-JP" altLang="en-US" sz="22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　</a:t>
            </a:r>
            <a:r>
              <a:rPr lang="ja-JP" altLang="ja-JP" sz="22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（ＮＰＯ未来舎）ＮＰＯ法人</a:t>
            </a:r>
            <a:endParaRPr lang="ja-JP" altLang="ja-JP" sz="2200" kern="100" dirty="0">
              <a:solidFill>
                <a:srgbClr val="0000CC"/>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a:p>
            <a:pPr algn="l"/>
            <a:r>
              <a:rPr lang="ja-JP" altLang="ja-JP" sz="22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正社員</a:t>
            </a:r>
            <a:r>
              <a:rPr lang="ja-JP" altLang="en-US" sz="22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　</a:t>
            </a:r>
            <a:r>
              <a:rPr lang="ja-JP" altLang="ja-JP" sz="22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（中野区消費者団体連絡会）任意団体</a:t>
            </a:r>
            <a:endParaRPr lang="en-US" altLang="ja-JP" sz="22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endParaRPr>
          </a:p>
          <a:p>
            <a:pPr algn="l"/>
            <a:endParaRPr lang="en-US" altLang="ja-JP" sz="11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endParaRPr>
          </a:p>
          <a:p>
            <a:pPr algn="l"/>
            <a:r>
              <a:rPr lang="ja-JP" altLang="ja-JP" sz="22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正社員</a:t>
            </a:r>
            <a:r>
              <a:rPr lang="ja-JP" altLang="en-US" sz="22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　</a:t>
            </a:r>
            <a:r>
              <a:rPr lang="ja-JP" altLang="ja-JP" sz="22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（海老澤 恵子）個人</a:t>
            </a:r>
            <a:endParaRPr lang="ja-JP" altLang="ja-JP" sz="2200" kern="100" dirty="0">
              <a:solidFill>
                <a:srgbClr val="0000CC"/>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a:p>
            <a:pPr algn="l"/>
            <a:r>
              <a:rPr lang="ja-JP" altLang="ja-JP" sz="22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正社員</a:t>
            </a:r>
            <a:r>
              <a:rPr lang="ja-JP" altLang="en-US" sz="22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　</a:t>
            </a:r>
            <a:r>
              <a:rPr lang="ja-JP" altLang="ja-JP" sz="22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（加藤</a:t>
            </a:r>
            <a:r>
              <a:rPr lang="ja-JP" altLang="en-US" sz="2200" kern="0" dirty="0">
                <a:solidFill>
                  <a:srgbClr val="0000CC"/>
                </a:solidFill>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 </a:t>
            </a:r>
            <a:r>
              <a:rPr lang="ja-JP" altLang="ja-JP" sz="22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洋子）個人</a:t>
            </a:r>
            <a:endParaRPr lang="ja-JP" altLang="ja-JP" sz="2200" kern="100" dirty="0">
              <a:solidFill>
                <a:srgbClr val="0000CC"/>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a:p>
            <a:r>
              <a:rPr lang="ja-JP" altLang="ja-JP" sz="22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正社員</a:t>
            </a:r>
            <a:r>
              <a:rPr lang="ja-JP" altLang="en-US" sz="2200" kern="0" dirty="0">
                <a:solidFill>
                  <a:srgbClr val="0000CC"/>
                </a:solidFill>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　</a:t>
            </a:r>
            <a:r>
              <a:rPr lang="ja-JP" altLang="ja-JP" sz="22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（羽賀 育子）個人</a:t>
            </a:r>
            <a:endParaRPr lang="ja-JP" altLang="ja-JP" sz="2200" kern="100" dirty="0">
              <a:solidFill>
                <a:srgbClr val="0000CC"/>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a:p>
            <a:pPr algn="l"/>
            <a:r>
              <a:rPr lang="ja-JP" altLang="ja-JP" sz="22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正社員</a:t>
            </a:r>
            <a:r>
              <a:rPr lang="ja-JP" altLang="en-US" sz="22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　</a:t>
            </a:r>
            <a:r>
              <a:rPr lang="ja-JP" altLang="ja-JP" sz="22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（信岡 誠治）個人</a:t>
            </a:r>
            <a:endParaRPr lang="ja-JP" altLang="ja-JP" sz="2200" kern="100" dirty="0">
              <a:solidFill>
                <a:srgbClr val="0000CC"/>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a:p>
            <a:pPr algn="l"/>
            <a:r>
              <a:rPr lang="ja-JP" altLang="ja-JP" sz="22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正社員</a:t>
            </a:r>
            <a:r>
              <a:rPr lang="ja-JP" altLang="en-US" sz="22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　</a:t>
            </a:r>
            <a:r>
              <a:rPr lang="ja-JP" altLang="ja-JP" sz="22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（谷口 信和）個人</a:t>
            </a:r>
            <a:endParaRPr lang="en-US" altLang="ja-JP" sz="22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endParaRPr>
          </a:p>
          <a:p>
            <a:pPr algn="l"/>
            <a:r>
              <a:rPr lang="ja-JP" altLang="en-US" sz="2200" kern="0" dirty="0">
                <a:solidFill>
                  <a:srgbClr val="0000CC"/>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正社員　（加藤 浩）　</a:t>
            </a:r>
            <a:r>
              <a:rPr lang="ja-JP" altLang="ja-JP" sz="22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個人</a:t>
            </a:r>
            <a:endParaRPr lang="ja-JP" altLang="ja-JP" sz="2200" kern="100" dirty="0">
              <a:solidFill>
                <a:srgbClr val="0000CC"/>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a:p>
            <a:pPr algn="l"/>
            <a:r>
              <a:rPr lang="ja-JP" altLang="ja-JP" sz="22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正社員</a:t>
            </a:r>
            <a:r>
              <a:rPr lang="ja-JP" altLang="en-US" sz="22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　</a:t>
            </a:r>
            <a:r>
              <a:rPr lang="ja-JP" altLang="ja-JP" sz="22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（木村友二郎）個人</a:t>
            </a:r>
            <a:endParaRPr lang="en-US" altLang="ja-JP" sz="22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endParaRPr>
          </a:p>
          <a:p>
            <a:pPr algn="l"/>
            <a:r>
              <a:rPr lang="ja-JP" altLang="en-US" sz="2200" kern="0" dirty="0">
                <a:solidFill>
                  <a:srgbClr val="0000CC"/>
                </a:solidFill>
                <a:latin typeface="HG創英角ｺﾞｼｯｸUB" panose="020B0909000000000000" pitchFamily="49" charset="-128"/>
                <a:ea typeface="HG創英角ｺﾞｼｯｸUB" panose="020B0909000000000000" pitchFamily="49" charset="-128"/>
                <a:cs typeface="Times New Roman" panose="02020603050405020304" pitchFamily="18" charset="0"/>
              </a:rPr>
              <a:t>正社員　（谷　清司） 個人</a:t>
            </a:r>
            <a:endParaRPr lang="ja-JP" altLang="ja-JP" sz="2200" kern="100" dirty="0">
              <a:solidFill>
                <a:srgbClr val="0000CC"/>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a:p>
            <a:pPr algn="l"/>
            <a:r>
              <a:rPr lang="ja-JP" altLang="ja-JP" sz="22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正社員</a:t>
            </a:r>
            <a:r>
              <a:rPr lang="ja-JP" altLang="en-US" sz="22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　</a:t>
            </a:r>
            <a:r>
              <a:rPr lang="ja-JP" altLang="ja-JP" sz="22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（若狹 良治）個人</a:t>
            </a:r>
            <a:endParaRPr lang="en-US" altLang="ja-JP" sz="2200" kern="0" dirty="0">
              <a:solidFill>
                <a:srgbClr val="0000CC"/>
              </a:solidFill>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endParaRPr>
          </a:p>
        </p:txBody>
      </p:sp>
      <p:sp>
        <p:nvSpPr>
          <p:cNvPr id="2" name="スライド番号プレースホルダー 1">
            <a:extLst>
              <a:ext uri="{FF2B5EF4-FFF2-40B4-BE49-F238E27FC236}">
                <a16:creationId xmlns:a16="http://schemas.microsoft.com/office/drawing/2014/main" id="{987B1F1E-E913-7F50-B818-9854BBAAB8D2}"/>
              </a:ext>
            </a:extLst>
          </p:cNvPr>
          <p:cNvSpPr>
            <a:spLocks noGrp="1"/>
          </p:cNvSpPr>
          <p:nvPr>
            <p:ph type="sldNum" sz="quarter" idx="12"/>
          </p:nvPr>
        </p:nvSpPr>
        <p:spPr>
          <a:xfrm>
            <a:off x="6457950" y="6342435"/>
            <a:ext cx="2057400" cy="379042"/>
          </a:xfrm>
        </p:spPr>
        <p:txBody>
          <a:bodyPr/>
          <a:lstStyle/>
          <a:p>
            <a:fld id="{34E1D86B-E9BD-4CB3-A90A-360085928B4F}" type="slidenum">
              <a:rPr kumimoji="1" lang="ja-JP" altLang="en-US" sz="1800" smtClean="0">
                <a:latin typeface="HG創英角ｺﾞｼｯｸUB" panose="020B0909000000000000" pitchFamily="49" charset="-128"/>
                <a:ea typeface="HG創英角ｺﾞｼｯｸUB" panose="020B0909000000000000" pitchFamily="49" charset="-128"/>
              </a:rPr>
              <a:t>4</a:t>
            </a:fld>
            <a:endParaRPr kumimoji="1" lang="ja-JP" altLang="en-US" sz="1800" dirty="0">
              <a:latin typeface="HG創英角ｺﾞｼｯｸUB" panose="020B0909000000000000" pitchFamily="49" charset="-128"/>
              <a:ea typeface="HG創英角ｺﾞｼｯｸUB" panose="020B0909000000000000" pitchFamily="49" charset="-128"/>
            </a:endParaRPr>
          </a:p>
        </p:txBody>
      </p:sp>
    </p:spTree>
    <p:extLst>
      <p:ext uri="{BB962C8B-B14F-4D97-AF65-F5344CB8AC3E}">
        <p14:creationId xmlns:p14="http://schemas.microsoft.com/office/powerpoint/2010/main" val="30918030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B505FD8D-0FD6-3164-DF13-F1C50C87C516}"/>
              </a:ext>
            </a:extLst>
          </p:cNvPr>
          <p:cNvSpPr>
            <a:spLocks noGrp="1"/>
          </p:cNvSpPr>
          <p:nvPr>
            <p:ph idx="1"/>
          </p:nvPr>
        </p:nvSpPr>
        <p:spPr>
          <a:xfrm>
            <a:off x="0" y="1016866"/>
            <a:ext cx="8882832" cy="5476009"/>
          </a:xfrm>
        </p:spPr>
        <p:txBody>
          <a:bodyPr>
            <a:noAutofit/>
          </a:bodyPr>
          <a:lstStyle/>
          <a:p>
            <a:pPr marL="0" indent="0">
              <a:buNone/>
            </a:pPr>
            <a:r>
              <a:rPr lang="ja-JP" altLang="en-US" sz="2000" b="1" dirty="0">
                <a:solidFill>
                  <a:srgbClr val="000066"/>
                </a:solidFill>
                <a:latin typeface="HG創英角ｺﾞｼｯｸUB" panose="020B0909000000000000" pitchFamily="49" charset="-128"/>
                <a:ea typeface="HG創英角ｺﾞｼｯｸUB" panose="020B0909000000000000" pitchFamily="49" charset="-128"/>
              </a:rPr>
              <a:t>１．食料自給率目標の明示と実現のための対策</a:t>
            </a:r>
            <a:endParaRPr lang="en-US" altLang="ja-JP" sz="2000" b="1" dirty="0">
              <a:solidFill>
                <a:srgbClr val="000066"/>
              </a:solidFill>
              <a:latin typeface="HG創英角ｺﾞｼｯｸUB" panose="020B0909000000000000" pitchFamily="49" charset="-128"/>
              <a:ea typeface="HG創英角ｺﾞｼｯｸUB" panose="020B0909000000000000" pitchFamily="49" charset="-128"/>
            </a:endParaRPr>
          </a:p>
          <a:p>
            <a:pPr marL="0" indent="0">
              <a:buNone/>
            </a:pPr>
            <a:r>
              <a:rPr lang="ja-JP" altLang="en-US" sz="2000" dirty="0">
                <a:solidFill>
                  <a:srgbClr val="000066"/>
                </a:solidFill>
                <a:latin typeface="HG創英角ｺﾞｼｯｸUB" panose="020B0909000000000000" pitchFamily="49" charset="-128"/>
                <a:ea typeface="HG創英角ｺﾞｼｯｸUB" panose="020B0909000000000000" pitchFamily="49" charset="-128"/>
              </a:rPr>
              <a:t>①肥料、飼料</a:t>
            </a:r>
            <a:r>
              <a:rPr lang="en-US" altLang="ja-JP" sz="2000" dirty="0">
                <a:solidFill>
                  <a:srgbClr val="000066"/>
                </a:solidFill>
                <a:latin typeface="HG創英角ｺﾞｼｯｸUB" panose="020B0909000000000000" pitchFamily="49" charset="-128"/>
                <a:ea typeface="HG創英角ｺﾞｼｯｸUB" panose="020B0909000000000000" pitchFamily="49" charset="-128"/>
              </a:rPr>
              <a:t>､</a:t>
            </a:r>
            <a:r>
              <a:rPr lang="ja-JP" altLang="en-US" sz="2000" dirty="0">
                <a:solidFill>
                  <a:srgbClr val="000066"/>
                </a:solidFill>
                <a:latin typeface="HG創英角ｺﾞｼｯｸUB" panose="020B0909000000000000" pitchFamily="49" charset="-128"/>
                <a:ea typeface="HG創英角ｺﾞｼｯｸUB" panose="020B0909000000000000" pitchFamily="49" charset="-128"/>
              </a:rPr>
              <a:t>種子、小麦、大豆、野菜など品目別の目標明示</a:t>
            </a:r>
            <a:endParaRPr lang="en-US" altLang="ja-JP" sz="2000" dirty="0">
              <a:solidFill>
                <a:srgbClr val="000066"/>
              </a:solidFill>
              <a:latin typeface="HG創英角ｺﾞｼｯｸUB" panose="020B0909000000000000" pitchFamily="49" charset="-128"/>
              <a:ea typeface="HG創英角ｺﾞｼｯｸUB" panose="020B0909000000000000" pitchFamily="49" charset="-128"/>
            </a:endParaRPr>
          </a:p>
          <a:p>
            <a:pPr marL="0" indent="0">
              <a:buNone/>
            </a:pPr>
            <a:r>
              <a:rPr lang="ja-JP" altLang="en-US" sz="2000" dirty="0">
                <a:solidFill>
                  <a:srgbClr val="000066"/>
                </a:solidFill>
                <a:latin typeface="HG創英角ｺﾞｼｯｸUB" panose="020B0909000000000000" pitchFamily="49" charset="-128"/>
                <a:ea typeface="HG創英角ｺﾞｼｯｸUB" panose="020B0909000000000000" pitchFamily="49" charset="-128"/>
              </a:rPr>
              <a:t>②米作の強化・・飼料用米の補助金制度の維持、主食用米の価格保障</a:t>
            </a:r>
            <a:endParaRPr lang="en-US" altLang="ja-JP" sz="2000" dirty="0">
              <a:solidFill>
                <a:srgbClr val="000066"/>
              </a:solidFill>
              <a:latin typeface="HG創英角ｺﾞｼｯｸUB" panose="020B0909000000000000" pitchFamily="49" charset="-128"/>
              <a:ea typeface="HG創英角ｺﾞｼｯｸUB" panose="020B0909000000000000" pitchFamily="49" charset="-128"/>
            </a:endParaRPr>
          </a:p>
          <a:p>
            <a:pPr marL="0" indent="0">
              <a:buNone/>
            </a:pPr>
            <a:r>
              <a:rPr lang="ja-JP" altLang="en-US" sz="2000" dirty="0">
                <a:solidFill>
                  <a:srgbClr val="000066"/>
                </a:solidFill>
                <a:latin typeface="HG創英角ｺﾞｼｯｸUB" panose="020B0909000000000000" pitchFamily="49" charset="-128"/>
                <a:ea typeface="HG創英角ｺﾞｼｯｸUB" panose="020B0909000000000000" pitchFamily="49" charset="-128"/>
              </a:rPr>
              <a:t>③多様な担い手の確保</a:t>
            </a:r>
            <a:endParaRPr lang="en-US" altLang="ja-JP" sz="2000" dirty="0">
              <a:solidFill>
                <a:srgbClr val="000066"/>
              </a:solidFill>
              <a:latin typeface="HG創英角ｺﾞｼｯｸUB" panose="020B0909000000000000" pitchFamily="49" charset="-128"/>
              <a:ea typeface="HG創英角ｺﾞｼｯｸUB" panose="020B0909000000000000" pitchFamily="49" charset="-128"/>
            </a:endParaRPr>
          </a:p>
          <a:p>
            <a:pPr marL="0" indent="0">
              <a:buNone/>
            </a:pPr>
            <a:r>
              <a:rPr lang="ja-JP" altLang="en-US" sz="2000" b="1" dirty="0">
                <a:solidFill>
                  <a:srgbClr val="000066"/>
                </a:solidFill>
                <a:latin typeface="HG創英角ｺﾞｼｯｸUB" panose="020B0909000000000000" pitchFamily="49" charset="-128"/>
                <a:ea typeface="HG創英角ｺﾞｼｯｸUB" panose="020B0909000000000000" pitchFamily="49" charset="-128"/>
              </a:rPr>
              <a:t>２．適正な価格形成</a:t>
            </a:r>
            <a:endParaRPr lang="en-US" altLang="ja-JP" sz="2000" b="1" dirty="0">
              <a:solidFill>
                <a:srgbClr val="000066"/>
              </a:solidFill>
              <a:latin typeface="HG創英角ｺﾞｼｯｸUB" panose="020B0909000000000000" pitchFamily="49" charset="-128"/>
              <a:ea typeface="HG創英角ｺﾞｼｯｸUB" panose="020B0909000000000000" pitchFamily="49" charset="-128"/>
            </a:endParaRPr>
          </a:p>
          <a:p>
            <a:pPr marL="0" indent="0">
              <a:buNone/>
            </a:pPr>
            <a:r>
              <a:rPr lang="ja-JP" altLang="en-US" sz="2000" dirty="0">
                <a:solidFill>
                  <a:srgbClr val="000066"/>
                </a:solidFill>
                <a:latin typeface="HG創英角ｺﾞｼｯｸUB" panose="020B0909000000000000" pitchFamily="49" charset="-128"/>
                <a:ea typeface="HG創英角ｺﾞｼｯｸUB" panose="020B0909000000000000" pitchFamily="49" charset="-128"/>
              </a:rPr>
              <a:t>①生産コストの上昇による赤字部分を補填する所得補償、直接支払いを基本とする。</a:t>
            </a:r>
            <a:endParaRPr lang="en-US" altLang="ja-JP" sz="2000" dirty="0">
              <a:solidFill>
                <a:srgbClr val="000066"/>
              </a:solidFill>
              <a:latin typeface="HG創英角ｺﾞｼｯｸUB" panose="020B0909000000000000" pitchFamily="49" charset="-128"/>
              <a:ea typeface="HG創英角ｺﾞｼｯｸUB" panose="020B0909000000000000" pitchFamily="49" charset="-128"/>
            </a:endParaRPr>
          </a:p>
          <a:p>
            <a:pPr marL="0" indent="0">
              <a:buNone/>
            </a:pPr>
            <a:r>
              <a:rPr lang="ja-JP" altLang="en-US" sz="2000" b="1" dirty="0">
                <a:solidFill>
                  <a:srgbClr val="000066"/>
                </a:solidFill>
                <a:latin typeface="HG創英角ｺﾞｼｯｸUB" panose="020B0909000000000000" pitchFamily="49" charset="-128"/>
                <a:ea typeface="HG創英角ｺﾞｼｯｸUB" panose="020B0909000000000000" pitchFamily="49" charset="-128"/>
              </a:rPr>
              <a:t>３．みどりの食料システム戦略</a:t>
            </a:r>
            <a:endParaRPr lang="en-US" altLang="ja-JP" sz="2000" b="1" dirty="0">
              <a:solidFill>
                <a:srgbClr val="000066"/>
              </a:solidFill>
              <a:latin typeface="HG創英角ｺﾞｼｯｸUB" panose="020B0909000000000000" pitchFamily="49" charset="-128"/>
              <a:ea typeface="HG創英角ｺﾞｼｯｸUB" panose="020B0909000000000000" pitchFamily="49" charset="-128"/>
            </a:endParaRPr>
          </a:p>
          <a:p>
            <a:pPr marL="0" indent="0">
              <a:buNone/>
            </a:pPr>
            <a:r>
              <a:rPr lang="ja-JP" altLang="en-US" sz="2000" dirty="0">
                <a:solidFill>
                  <a:srgbClr val="000066"/>
                </a:solidFill>
                <a:latin typeface="HG創英角ｺﾞｼｯｸUB" panose="020B0909000000000000" pitchFamily="49" charset="-128"/>
                <a:ea typeface="HG創英角ｺﾞｼｯｸUB" panose="020B0909000000000000" pitchFamily="49" charset="-128"/>
              </a:rPr>
              <a:t>①化学農薬、化学肥料の使用削減</a:t>
            </a:r>
            <a:endParaRPr lang="en-US" altLang="ja-JP" sz="2000" dirty="0">
              <a:solidFill>
                <a:srgbClr val="000066"/>
              </a:solidFill>
              <a:latin typeface="HG創英角ｺﾞｼｯｸUB" panose="020B0909000000000000" pitchFamily="49" charset="-128"/>
              <a:ea typeface="HG創英角ｺﾞｼｯｸUB" panose="020B0909000000000000" pitchFamily="49" charset="-128"/>
            </a:endParaRPr>
          </a:p>
          <a:p>
            <a:pPr marL="0" indent="0">
              <a:buNone/>
            </a:pPr>
            <a:r>
              <a:rPr lang="ja-JP" altLang="en-US" sz="2000" dirty="0">
                <a:solidFill>
                  <a:srgbClr val="000066"/>
                </a:solidFill>
                <a:latin typeface="HG創英角ｺﾞｼｯｸUB" panose="020B0909000000000000" pitchFamily="49" charset="-128"/>
                <a:ea typeface="HG創英角ｺﾞｼｯｸUB" panose="020B0909000000000000" pitchFamily="49" charset="-128"/>
              </a:rPr>
              <a:t>②有機農業の促進</a:t>
            </a:r>
            <a:endParaRPr lang="en-US" altLang="ja-JP" sz="2000" dirty="0">
              <a:solidFill>
                <a:srgbClr val="000066"/>
              </a:solidFill>
              <a:latin typeface="HG創英角ｺﾞｼｯｸUB" panose="020B0909000000000000" pitchFamily="49" charset="-128"/>
              <a:ea typeface="HG創英角ｺﾞｼｯｸUB" panose="020B0909000000000000" pitchFamily="49" charset="-128"/>
            </a:endParaRPr>
          </a:p>
          <a:p>
            <a:pPr marL="0" indent="0">
              <a:buNone/>
            </a:pPr>
            <a:r>
              <a:rPr lang="ja-JP" altLang="en-US" sz="2000" dirty="0">
                <a:solidFill>
                  <a:srgbClr val="000066"/>
                </a:solidFill>
                <a:latin typeface="HG創英角ｺﾞｼｯｸUB" panose="020B0909000000000000" pitchFamily="49" charset="-128"/>
                <a:ea typeface="HG創英角ｺﾞｼｯｸUB" panose="020B0909000000000000" pitchFamily="49" charset="-128"/>
              </a:rPr>
              <a:t>③学校給食への活用・・公共調達の促進</a:t>
            </a:r>
            <a:endParaRPr lang="en-US" altLang="ja-JP" sz="2000" dirty="0">
              <a:solidFill>
                <a:srgbClr val="000066"/>
              </a:solidFill>
              <a:latin typeface="HG創英角ｺﾞｼｯｸUB" panose="020B0909000000000000" pitchFamily="49" charset="-128"/>
              <a:ea typeface="HG創英角ｺﾞｼｯｸUB" panose="020B0909000000000000" pitchFamily="49" charset="-128"/>
            </a:endParaRPr>
          </a:p>
          <a:p>
            <a:pPr marL="0" indent="0">
              <a:buNone/>
            </a:pPr>
            <a:r>
              <a:rPr lang="ja-JP" altLang="en-US" sz="2000" b="1" dirty="0">
                <a:solidFill>
                  <a:srgbClr val="000066"/>
                </a:solidFill>
                <a:latin typeface="HG創英角ｺﾞｼｯｸUB" panose="020B0909000000000000" pitchFamily="49" charset="-128"/>
                <a:ea typeface="HG創英角ｺﾞｼｯｸUB" panose="020B0909000000000000" pitchFamily="49" charset="-128"/>
              </a:rPr>
              <a:t>４．食品安全の規制と表示。</a:t>
            </a:r>
            <a:endParaRPr lang="en-US" altLang="ja-JP" sz="2000" b="1" dirty="0">
              <a:solidFill>
                <a:srgbClr val="000066"/>
              </a:solidFill>
              <a:latin typeface="HG創英角ｺﾞｼｯｸUB" panose="020B0909000000000000" pitchFamily="49" charset="-128"/>
              <a:ea typeface="HG創英角ｺﾞｼｯｸUB" panose="020B0909000000000000" pitchFamily="49" charset="-128"/>
            </a:endParaRPr>
          </a:p>
          <a:p>
            <a:pPr marL="0" indent="0">
              <a:buNone/>
            </a:pPr>
            <a:r>
              <a:rPr lang="ja-JP" altLang="en-US" sz="2000" dirty="0">
                <a:solidFill>
                  <a:srgbClr val="000066"/>
                </a:solidFill>
                <a:latin typeface="HG創英角ｺﾞｼｯｸUB" panose="020B0909000000000000" pitchFamily="49" charset="-128"/>
                <a:ea typeface="HG創英角ｺﾞｼｯｸUB" panose="020B0909000000000000" pitchFamily="49" charset="-128"/>
              </a:rPr>
              <a:t>①加工食品の原料原産地表示制度の見直し</a:t>
            </a:r>
            <a:endParaRPr lang="en-US" altLang="ja-JP" sz="2000" dirty="0">
              <a:solidFill>
                <a:srgbClr val="000066"/>
              </a:solidFill>
              <a:latin typeface="HG創英角ｺﾞｼｯｸUB" panose="020B0909000000000000" pitchFamily="49" charset="-128"/>
              <a:ea typeface="HG創英角ｺﾞｼｯｸUB" panose="020B0909000000000000" pitchFamily="49" charset="-128"/>
            </a:endParaRPr>
          </a:p>
          <a:p>
            <a:pPr marL="0" indent="0">
              <a:buNone/>
            </a:pPr>
            <a:r>
              <a:rPr lang="ja-JP" altLang="en-US" sz="2000" dirty="0">
                <a:solidFill>
                  <a:srgbClr val="000066"/>
                </a:solidFill>
                <a:latin typeface="HG創英角ｺﾞｼｯｸUB" panose="020B0909000000000000" pitchFamily="49" charset="-128"/>
                <a:ea typeface="HG創英角ｺﾞｼｯｸUB" panose="020B0909000000000000" pitchFamily="49" charset="-128"/>
              </a:rPr>
              <a:t>②遺伝子操作食品の表示見直し</a:t>
            </a:r>
          </a:p>
        </p:txBody>
      </p:sp>
      <p:sp>
        <p:nvSpPr>
          <p:cNvPr id="6" name="テキスト ボックス 5">
            <a:extLst>
              <a:ext uri="{FF2B5EF4-FFF2-40B4-BE49-F238E27FC236}">
                <a16:creationId xmlns:a16="http://schemas.microsoft.com/office/drawing/2014/main" id="{8F8B6A07-04BB-B795-008D-B2266AEC59C1}"/>
              </a:ext>
            </a:extLst>
          </p:cNvPr>
          <p:cNvSpPr txBox="1"/>
          <p:nvPr/>
        </p:nvSpPr>
        <p:spPr>
          <a:xfrm>
            <a:off x="0" y="131929"/>
            <a:ext cx="9144000" cy="830997"/>
          </a:xfrm>
          <a:prstGeom prst="rect">
            <a:avLst/>
          </a:prstGeom>
          <a:solidFill>
            <a:schemeClr val="accent2">
              <a:lumMod val="40000"/>
              <a:lumOff val="60000"/>
            </a:schemeClr>
          </a:solidFill>
          <a:ln>
            <a:solidFill>
              <a:schemeClr val="tx1"/>
            </a:solidFill>
          </a:ln>
        </p:spPr>
        <p:txBody>
          <a:bodyPr wrap="square">
            <a:spAutoFit/>
          </a:bodyPr>
          <a:lstStyle/>
          <a:p>
            <a:r>
              <a:rPr lang="ja-JP" altLang="en-US" sz="2400" dirty="0">
                <a:solidFill>
                  <a:srgbClr val="000066"/>
                </a:solidFill>
                <a:latin typeface="HG創英角ｺﾞｼｯｸUB" panose="020B0909000000000000" pitchFamily="49" charset="-128"/>
                <a:ea typeface="HG創英角ｺﾞｼｯｸUB" panose="020B0909000000000000" pitchFamily="49" charset="-128"/>
              </a:rPr>
              <a:t>６生協（生活クラブ連合会、パルシステム、グリーンコープ、コープ自然派、生協アイチョイス、東都生協）の提言概要</a:t>
            </a:r>
          </a:p>
        </p:txBody>
      </p:sp>
      <p:sp>
        <p:nvSpPr>
          <p:cNvPr id="4" name="スライド番号プレースホルダー 1">
            <a:extLst>
              <a:ext uri="{FF2B5EF4-FFF2-40B4-BE49-F238E27FC236}">
                <a16:creationId xmlns:a16="http://schemas.microsoft.com/office/drawing/2014/main" id="{5ACCA0C0-67C8-F96F-7701-5301E9FD4C16}"/>
              </a:ext>
            </a:extLst>
          </p:cNvPr>
          <p:cNvSpPr>
            <a:spLocks noGrp="1"/>
          </p:cNvSpPr>
          <p:nvPr>
            <p:ph type="sldNum" sz="quarter" idx="12"/>
          </p:nvPr>
        </p:nvSpPr>
        <p:spPr>
          <a:xfrm>
            <a:off x="7086600" y="6492875"/>
            <a:ext cx="2057400" cy="365125"/>
          </a:xfrm>
        </p:spPr>
        <p:txBody>
          <a:bodyPr/>
          <a:lstStyle/>
          <a:p>
            <a:fld id="{34E1D86B-E9BD-4CB3-A90A-360085928B4F}" type="slidenum">
              <a:rPr kumimoji="1" lang="ja-JP" altLang="en-US" sz="1800" smtClean="0">
                <a:latin typeface="HG創英角ｺﾞｼｯｸUB" panose="020B0909000000000000" pitchFamily="49" charset="-128"/>
                <a:ea typeface="HG創英角ｺﾞｼｯｸUB" panose="020B0909000000000000" pitchFamily="49" charset="-128"/>
              </a:rPr>
              <a:t>40</a:t>
            </a:fld>
            <a:endParaRPr kumimoji="1" lang="ja-JP" altLang="en-US" sz="1800" dirty="0">
              <a:latin typeface="HG創英角ｺﾞｼｯｸUB" panose="020B0909000000000000" pitchFamily="49" charset="-128"/>
              <a:ea typeface="HG創英角ｺﾞｼｯｸUB" panose="020B0909000000000000" pitchFamily="49" charset="-128"/>
            </a:endParaRPr>
          </a:p>
        </p:txBody>
      </p:sp>
    </p:spTree>
    <p:extLst>
      <p:ext uri="{BB962C8B-B14F-4D97-AF65-F5344CB8AC3E}">
        <p14:creationId xmlns:p14="http://schemas.microsoft.com/office/powerpoint/2010/main" val="32001563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FED4CEB-132D-13E5-CB41-E0A4957881A9}"/>
              </a:ext>
            </a:extLst>
          </p:cNvPr>
          <p:cNvSpPr>
            <a:spLocks noGrp="1"/>
          </p:cNvSpPr>
          <p:nvPr>
            <p:ph type="sldNum" sz="quarter" idx="12"/>
          </p:nvPr>
        </p:nvSpPr>
        <p:spPr/>
        <p:txBody>
          <a:bodyPr/>
          <a:lstStyle/>
          <a:p>
            <a:fld id="{34E1D86B-E9BD-4CB3-A90A-360085928B4F}" type="slidenum">
              <a:rPr kumimoji="1" lang="ja-JP" altLang="en-US" sz="1800" smtClean="0">
                <a:latin typeface="HG創英角ｺﾞｼｯｸUB" panose="020B0909000000000000" pitchFamily="49" charset="-128"/>
                <a:ea typeface="HG創英角ｺﾞｼｯｸUB" panose="020B0909000000000000" pitchFamily="49" charset="-128"/>
              </a:rPr>
              <a:t>41</a:t>
            </a:fld>
            <a:endParaRPr kumimoji="1" lang="ja-JP" altLang="en-US" sz="1800" dirty="0">
              <a:latin typeface="HG創英角ｺﾞｼｯｸUB" panose="020B0909000000000000" pitchFamily="49" charset="-128"/>
              <a:ea typeface="HG創英角ｺﾞｼｯｸUB" panose="020B0909000000000000" pitchFamily="49" charset="-128"/>
            </a:endParaRPr>
          </a:p>
        </p:txBody>
      </p:sp>
      <p:sp>
        <p:nvSpPr>
          <p:cNvPr id="4" name="テキスト ボックス 3">
            <a:extLst>
              <a:ext uri="{FF2B5EF4-FFF2-40B4-BE49-F238E27FC236}">
                <a16:creationId xmlns:a16="http://schemas.microsoft.com/office/drawing/2014/main" id="{215FE2AB-BE28-D60D-57D5-12D17E6BE2C4}"/>
              </a:ext>
            </a:extLst>
          </p:cNvPr>
          <p:cNvSpPr txBox="1"/>
          <p:nvPr/>
        </p:nvSpPr>
        <p:spPr>
          <a:xfrm>
            <a:off x="330740" y="2305458"/>
            <a:ext cx="8482520" cy="3970318"/>
          </a:xfrm>
          <a:prstGeom prst="rect">
            <a:avLst/>
          </a:prstGeom>
          <a:noFill/>
        </p:spPr>
        <p:txBody>
          <a:bodyPr wrap="square">
            <a:spAutoFit/>
          </a:bodyPr>
          <a:lstStyle/>
          <a:p>
            <a:pPr algn="l"/>
            <a:r>
              <a:rPr lang="ja-JP" altLang="ja-JP" sz="1800" b="1" kern="0" dirty="0">
                <a:effectLst/>
                <a:latin typeface="游明朝" panose="02020400000000000000" pitchFamily="18" charset="-128"/>
                <a:ea typeface="ＭＳ 明朝" panose="02020609040205080304" pitchFamily="17" charset="-128"/>
                <a:cs typeface="ＭＳ Ｐゴシック" panose="020B0600070205080204" pitchFamily="50" charset="-128"/>
              </a:rPr>
              <a:t>＜</a:t>
            </a:r>
            <a:r>
              <a:rPr lang="en-US" altLang="ja-JP" sz="1800" b="1" kern="0" dirty="0">
                <a:effectLst/>
                <a:latin typeface="游明朝" panose="02020400000000000000" pitchFamily="18" charset="-128"/>
                <a:ea typeface="ＭＳ 明朝" panose="02020609040205080304" pitchFamily="17" charset="-128"/>
                <a:cs typeface="ＭＳ Ｐゴシック" panose="020B0600070205080204" pitchFamily="50" charset="-128"/>
              </a:rPr>
              <a:t>J-FRA</a:t>
            </a:r>
            <a:r>
              <a:rPr lang="ja-JP" altLang="ja-JP" sz="1800" b="1" kern="0" dirty="0">
                <a:effectLst/>
                <a:latin typeface="游明朝" panose="02020400000000000000" pitchFamily="18" charset="-128"/>
                <a:ea typeface="ＭＳ 明朝" panose="02020609040205080304" pitchFamily="17" charset="-128"/>
                <a:cs typeface="ＭＳ Ｐゴシック" panose="020B0600070205080204" pitchFamily="50" charset="-128"/>
              </a:rPr>
              <a:t>＞</a:t>
            </a:r>
            <a:r>
              <a:rPr lang="en-US" altLang="ja-JP" sz="1800" b="1" kern="0" dirty="0">
                <a:effectLst/>
                <a:latin typeface="游明朝" panose="02020400000000000000" pitchFamily="18" charset="-128"/>
                <a:ea typeface="ＭＳ 明朝" panose="02020609040205080304" pitchFamily="17" charset="-128"/>
                <a:cs typeface="ＭＳ Ｐゴシック" panose="020B0600070205080204" pitchFamily="50" charset="-128"/>
              </a:rPr>
              <a:t>*+*+*+*+*+*+*+*+*+*+*+*+*+*+*+*+*+*+*+*</a:t>
            </a:r>
            <a:endParaRPr lang="ja-JP" alt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l"/>
            <a:r>
              <a:rPr lang="ja-JP" altLang="ja-JP" sz="1800" b="1" kern="0" dirty="0">
                <a:effectLst/>
                <a:latin typeface="游明朝" panose="02020400000000000000" pitchFamily="18" charset="-128"/>
                <a:ea typeface="ＭＳ 明朝" panose="02020609040205080304" pitchFamily="17" charset="-128"/>
                <a:cs typeface="ＭＳ Ｐゴシック" panose="020B0600070205080204" pitchFamily="50" charset="-128"/>
              </a:rPr>
              <a:t>一般社団法人　日本飼料用米振興協会</a:t>
            </a:r>
            <a:endParaRPr lang="ja-JP" alt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l"/>
            <a:r>
              <a:rPr lang="ja-JP" altLang="ja-JP" sz="1800" b="1" kern="0" dirty="0">
                <a:effectLst/>
                <a:latin typeface="游明朝" panose="02020400000000000000" pitchFamily="18" charset="-128"/>
                <a:ea typeface="ＭＳ 明朝" panose="02020609040205080304" pitchFamily="17" charset="-128"/>
                <a:cs typeface="ＭＳ Ｐゴシック" panose="020B0600070205080204" pitchFamily="50" charset="-128"/>
              </a:rPr>
              <a:t>運営事務局</a:t>
            </a:r>
            <a:endParaRPr lang="ja-JP" alt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l"/>
            <a:r>
              <a:rPr lang="en-US" altLang="ja-JP" sz="1800" b="1" kern="0" dirty="0">
                <a:effectLst/>
                <a:latin typeface="ＭＳ 明朝" panose="02020609040205080304" pitchFamily="17" charset="-128"/>
                <a:ea typeface="游明朝" panose="02020400000000000000" pitchFamily="18" charset="-128"/>
                <a:cs typeface="ＭＳ Ｐゴシック" panose="020B0600070205080204" pitchFamily="50" charset="-128"/>
              </a:rPr>
              <a:t>Japan Feed Rice Association (j-</a:t>
            </a:r>
            <a:r>
              <a:rPr lang="en-US" altLang="ja-JP" sz="1800" b="1" kern="0" dirty="0" err="1">
                <a:effectLst/>
                <a:latin typeface="ＭＳ 明朝" panose="02020609040205080304" pitchFamily="17" charset="-128"/>
                <a:ea typeface="游明朝" panose="02020400000000000000" pitchFamily="18" charset="-128"/>
                <a:cs typeface="ＭＳ Ｐゴシック" panose="020B0600070205080204" pitchFamily="50" charset="-128"/>
              </a:rPr>
              <a:t>fra</a:t>
            </a:r>
            <a:r>
              <a:rPr lang="en-US" altLang="ja-JP" sz="1800" b="1" kern="0" dirty="0">
                <a:effectLst/>
                <a:latin typeface="ＭＳ 明朝" panose="02020609040205080304" pitchFamily="17" charset="-128"/>
                <a:ea typeface="游明朝" panose="02020400000000000000" pitchFamily="18" charset="-128"/>
                <a:cs typeface="ＭＳ Ｐゴシック" panose="020B0600070205080204" pitchFamily="50" charset="-128"/>
              </a:rPr>
              <a:t>)</a:t>
            </a:r>
            <a:endParaRPr lang="ja-JP" alt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l"/>
            <a:r>
              <a:rPr lang="en-US" altLang="ja-JP" sz="1800" b="1" kern="0" dirty="0">
                <a:effectLst/>
                <a:latin typeface="ＭＳ 明朝" panose="02020609040205080304" pitchFamily="17" charset="-128"/>
                <a:ea typeface="游明朝" panose="02020400000000000000" pitchFamily="18" charset="-128"/>
                <a:cs typeface="ＭＳ Ｐゴシック" panose="020B0600070205080204" pitchFamily="50" charset="-128"/>
              </a:rPr>
              <a:t>executive secretariat</a:t>
            </a:r>
            <a:endParaRPr lang="ja-JP" alt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l"/>
            <a:r>
              <a:rPr lang="en-US" altLang="ja-JP" sz="1800" b="1" kern="0" dirty="0">
                <a:effectLst/>
                <a:latin typeface="ＭＳ 明朝" panose="02020609040205080304" pitchFamily="17" charset="-128"/>
                <a:ea typeface="游明朝" panose="02020400000000000000" pitchFamily="18" charset="-128"/>
                <a:cs typeface="ＭＳ Ｐゴシック" panose="020B0600070205080204" pitchFamily="50" charset="-128"/>
              </a:rPr>
              <a:t>URL</a:t>
            </a:r>
            <a:r>
              <a:rPr lang="ja-JP" altLang="ja-JP" sz="1800" b="1" kern="0" dirty="0">
                <a:effectLst/>
                <a:latin typeface="游明朝" panose="02020400000000000000" pitchFamily="18" charset="-128"/>
                <a:ea typeface="ＭＳ 明朝" panose="02020609040205080304" pitchFamily="17" charset="-128"/>
                <a:cs typeface="ＭＳ Ｐゴシック" panose="020B0600070205080204" pitchFamily="50" charset="-128"/>
              </a:rPr>
              <a:t>：</a:t>
            </a:r>
            <a:r>
              <a:rPr lang="en-US" altLang="ja-JP" sz="1800" b="1" u="sng" kern="0" dirty="0">
                <a:solidFill>
                  <a:srgbClr val="0563C1"/>
                </a:solidFill>
                <a:effectLst/>
                <a:latin typeface="ＭＳ 明朝" panose="02020609040205080304" pitchFamily="17" charset="-128"/>
                <a:ea typeface="游明朝" panose="02020400000000000000" pitchFamily="18" charset="-128"/>
                <a:cs typeface="ＭＳ Ｐゴシック" panose="020B0600070205080204" pitchFamily="50" charset="-128"/>
                <a:hlinkClick r:id="rId2"/>
              </a:rPr>
              <a:t>https://www.j-fra.com</a:t>
            </a:r>
            <a:endParaRPr lang="ja-JP" alt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l"/>
            <a:r>
              <a:rPr lang="en-US" altLang="ja-JP" sz="1800" b="1" kern="0" dirty="0">
                <a:effectLst/>
                <a:latin typeface="ＭＳ 明朝" panose="02020609040205080304" pitchFamily="17" charset="-128"/>
                <a:ea typeface="游明朝" panose="02020400000000000000" pitchFamily="18" charset="-128"/>
                <a:cs typeface="ＭＳ Ｐゴシック" panose="020B0600070205080204" pitchFamily="50" charset="-128"/>
              </a:rPr>
              <a:t>URL</a:t>
            </a:r>
            <a:r>
              <a:rPr lang="ja-JP" altLang="ja-JP" sz="1800" b="1" kern="0" dirty="0">
                <a:effectLst/>
                <a:latin typeface="游明朝" panose="02020400000000000000" pitchFamily="18" charset="-128"/>
                <a:ea typeface="ＭＳ 明朝" panose="02020609040205080304" pitchFamily="17" charset="-128"/>
                <a:cs typeface="ＭＳ Ｐゴシック" panose="020B0600070205080204" pitchFamily="50" charset="-128"/>
              </a:rPr>
              <a:t>：</a:t>
            </a:r>
            <a:r>
              <a:rPr lang="en-US" altLang="ja-JP" sz="1800" b="1" u="sng" kern="0" dirty="0">
                <a:solidFill>
                  <a:srgbClr val="0563C1"/>
                </a:solidFill>
                <a:effectLst/>
                <a:latin typeface="ＭＳ 明朝" panose="02020609040205080304" pitchFamily="17" charset="-128"/>
                <a:ea typeface="游明朝" panose="02020400000000000000" pitchFamily="18" charset="-128"/>
                <a:cs typeface="ＭＳ Ｐゴシック" panose="020B0600070205080204" pitchFamily="50" charset="-128"/>
                <a:hlinkClick r:id="rId3"/>
              </a:rPr>
              <a:t>https://www.j-fra.or.jp/</a:t>
            </a:r>
            <a:endParaRPr lang="ja-JP" alt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l"/>
            <a:r>
              <a:rPr lang="en-US" altLang="ja-JP" sz="1800" b="1" kern="0" dirty="0">
                <a:effectLst/>
                <a:latin typeface="ＭＳ 明朝" panose="02020609040205080304" pitchFamily="17" charset="-128"/>
                <a:ea typeface="游明朝" panose="02020400000000000000" pitchFamily="18" charset="-128"/>
                <a:cs typeface="ＭＳ Ｐゴシック" panose="020B0600070205080204" pitchFamily="50" charset="-128"/>
              </a:rPr>
              <a:t>e-Mail</a:t>
            </a:r>
            <a:r>
              <a:rPr lang="ja-JP" altLang="ja-JP" sz="1800" b="1" kern="0" dirty="0">
                <a:effectLst/>
                <a:latin typeface="游明朝" panose="02020400000000000000" pitchFamily="18" charset="-128"/>
                <a:ea typeface="ＭＳ 明朝" panose="02020609040205080304" pitchFamily="17" charset="-128"/>
                <a:cs typeface="ＭＳ Ｐゴシック" panose="020B0600070205080204" pitchFamily="50" charset="-128"/>
              </a:rPr>
              <a:t>：</a:t>
            </a:r>
            <a:r>
              <a:rPr lang="en-US" altLang="ja-JP" sz="1800" b="1" u="sng" kern="0" dirty="0">
                <a:solidFill>
                  <a:srgbClr val="0563C1"/>
                </a:solidFill>
                <a:effectLst/>
                <a:latin typeface="ＭＳ 明朝" panose="02020609040205080304" pitchFamily="17" charset="-128"/>
                <a:ea typeface="游明朝" panose="02020400000000000000" pitchFamily="18" charset="-128"/>
                <a:cs typeface="ＭＳ Ｐゴシック" panose="020B0600070205080204" pitchFamily="50" charset="-128"/>
                <a:hlinkClick r:id="rId4"/>
              </a:rPr>
              <a:t>postmaster@j-fra.or.jp</a:t>
            </a:r>
            <a:endParaRPr lang="ja-JP" alt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l"/>
            <a:r>
              <a:rPr lang="zh-CN" altLang="ja-JP" sz="1800" b="1" kern="0" dirty="0">
                <a:effectLst/>
                <a:latin typeface="游明朝" panose="02020400000000000000" pitchFamily="18" charset="-128"/>
                <a:ea typeface="ＭＳ 明朝" panose="02020609040205080304" pitchFamily="17" charset="-128"/>
                <a:cs typeface="ＭＳ Ｐゴシック" panose="020B0600070205080204" pitchFamily="50" charset="-128"/>
              </a:rPr>
              <a:t>事務所：東京都中野区弥生町</a:t>
            </a:r>
            <a:r>
              <a:rPr lang="en-US" altLang="ja-JP" sz="1800" b="1" kern="0" dirty="0">
                <a:effectLst/>
                <a:latin typeface="ＭＳ 明朝" panose="02020609040205080304" pitchFamily="17" charset="-128"/>
                <a:ea typeface="游明朝" panose="02020400000000000000" pitchFamily="18" charset="-128"/>
                <a:cs typeface="ＭＳ Ｐゴシック" panose="020B0600070205080204" pitchFamily="50" charset="-128"/>
              </a:rPr>
              <a:t>1</a:t>
            </a:r>
            <a:r>
              <a:rPr lang="zh-CN" altLang="ja-JP" sz="1800" b="1" kern="0" dirty="0">
                <a:effectLst/>
                <a:latin typeface="游明朝" panose="02020400000000000000" pitchFamily="18" charset="-128"/>
                <a:ea typeface="ＭＳ 明朝" panose="02020609040205080304" pitchFamily="17" charset="-128"/>
                <a:cs typeface="ＭＳ Ｐゴシック" panose="020B0600070205080204" pitchFamily="50" charset="-128"/>
              </a:rPr>
              <a:t>丁目</a:t>
            </a:r>
            <a:r>
              <a:rPr lang="en-US" altLang="ja-JP" sz="1800" b="1" kern="0" dirty="0">
                <a:effectLst/>
                <a:latin typeface="ＭＳ 明朝" panose="02020609040205080304" pitchFamily="17" charset="-128"/>
                <a:ea typeface="游明朝" panose="02020400000000000000" pitchFamily="18" charset="-128"/>
                <a:cs typeface="ＭＳ Ｐゴシック" panose="020B0600070205080204" pitchFamily="50" charset="-128"/>
              </a:rPr>
              <a:t>17</a:t>
            </a:r>
            <a:r>
              <a:rPr lang="zh-CN" altLang="ja-JP" sz="1800" b="1" kern="0" dirty="0">
                <a:effectLst/>
                <a:latin typeface="游明朝" panose="02020400000000000000" pitchFamily="18" charset="-128"/>
                <a:ea typeface="ＭＳ 明朝" panose="02020609040205080304" pitchFamily="17" charset="-128"/>
                <a:cs typeface="ＭＳ Ｐゴシック" panose="020B0600070205080204" pitchFamily="50" charset="-128"/>
              </a:rPr>
              <a:t>番</a:t>
            </a:r>
            <a:r>
              <a:rPr lang="en-US" altLang="ja-JP" sz="1800" b="1" kern="0" dirty="0">
                <a:effectLst/>
                <a:latin typeface="ＭＳ 明朝" panose="02020609040205080304" pitchFamily="17" charset="-128"/>
                <a:ea typeface="游明朝" panose="02020400000000000000" pitchFamily="18" charset="-128"/>
                <a:cs typeface="ＭＳ Ｐゴシック" panose="020B0600070205080204" pitchFamily="50" charset="-128"/>
              </a:rPr>
              <a:t>3</a:t>
            </a:r>
            <a:r>
              <a:rPr lang="zh-CN" altLang="ja-JP" sz="1800" b="1" kern="0" dirty="0">
                <a:effectLst/>
                <a:latin typeface="游明朝" panose="02020400000000000000" pitchFamily="18" charset="-128"/>
                <a:ea typeface="ＭＳ 明朝" panose="02020609040205080304" pitchFamily="17" charset="-128"/>
                <a:cs typeface="ＭＳ Ｐゴシック" panose="020B0600070205080204" pitchFamily="50" charset="-128"/>
              </a:rPr>
              <a:t>号</a:t>
            </a:r>
            <a:endParaRPr lang="ja-JP" alt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l"/>
            <a:r>
              <a:rPr lang="en-US" altLang="ja-JP" sz="1800" b="1" kern="0" dirty="0">
                <a:effectLst/>
                <a:latin typeface="ＭＳ 明朝" panose="02020609040205080304" pitchFamily="17" charset="-128"/>
                <a:ea typeface="游明朝" panose="02020400000000000000" pitchFamily="18" charset="-128"/>
                <a:cs typeface="ＭＳ Ｐゴシック" panose="020B0600070205080204" pitchFamily="50" charset="-128"/>
              </a:rPr>
              <a:t>Phone</a:t>
            </a:r>
            <a:r>
              <a:rPr lang="ja-JP" altLang="ja-JP" sz="1800" b="1" kern="0" dirty="0">
                <a:effectLst/>
                <a:latin typeface="游明朝" panose="02020400000000000000" pitchFamily="18" charset="-128"/>
                <a:ea typeface="ＭＳ 明朝" panose="02020609040205080304" pitchFamily="17" charset="-128"/>
                <a:cs typeface="ＭＳ Ｐゴシック" panose="020B0600070205080204" pitchFamily="50" charset="-128"/>
              </a:rPr>
              <a:t>：</a:t>
            </a:r>
            <a:r>
              <a:rPr lang="en-US" altLang="ja-JP" sz="1800" b="1" kern="0" dirty="0">
                <a:effectLst/>
                <a:latin typeface="游明朝" panose="02020400000000000000" pitchFamily="18" charset="-128"/>
                <a:ea typeface="ＭＳ 明朝" panose="02020609040205080304" pitchFamily="17" charset="-128"/>
                <a:cs typeface="ＭＳ Ｐゴシック" panose="020B0600070205080204" pitchFamily="50" charset="-128"/>
              </a:rPr>
              <a:t>070-5543-1448</a:t>
            </a:r>
            <a:r>
              <a:rPr lang="ja-JP" altLang="ja-JP" sz="1800" b="1" kern="0" dirty="0">
                <a:effectLst/>
                <a:latin typeface="游明朝" panose="02020400000000000000" pitchFamily="18" charset="-128"/>
                <a:ea typeface="ＭＳ 明朝" panose="02020609040205080304" pitchFamily="17" charset="-128"/>
                <a:cs typeface="ＭＳ Ｐゴシック" panose="020B0600070205080204" pitchFamily="50" charset="-128"/>
              </a:rPr>
              <a:t>（代表理事 海老澤惠子）</a:t>
            </a:r>
            <a:endParaRPr lang="ja-JP" alt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l"/>
            <a:r>
              <a:rPr lang="en-US" altLang="ja-JP" sz="1800" b="1" kern="0" dirty="0">
                <a:effectLst/>
                <a:latin typeface="ＭＳ 明朝" panose="02020609040205080304" pitchFamily="17" charset="-128"/>
                <a:ea typeface="游明朝" panose="02020400000000000000" pitchFamily="18" charset="-128"/>
                <a:cs typeface="ＭＳ Ｐゴシック" panose="020B0600070205080204" pitchFamily="50" charset="-128"/>
              </a:rPr>
              <a:t>e-Mail</a:t>
            </a:r>
            <a:r>
              <a:rPr lang="ja-JP" altLang="ja-JP" sz="1800" b="1" kern="0" dirty="0">
                <a:effectLst/>
                <a:latin typeface="游明朝" panose="02020400000000000000" pitchFamily="18" charset="-128"/>
                <a:ea typeface="ＭＳ 明朝" panose="02020609040205080304" pitchFamily="17" charset="-128"/>
                <a:cs typeface="ＭＳ Ｐゴシック" panose="020B0600070205080204" pitchFamily="50" charset="-128"/>
              </a:rPr>
              <a:t>：</a:t>
            </a:r>
            <a:r>
              <a:rPr lang="en-US" altLang="ja-JP" sz="1800" b="1" u="sng" kern="0" dirty="0">
                <a:solidFill>
                  <a:srgbClr val="0563C1"/>
                </a:solidFill>
                <a:effectLst/>
                <a:latin typeface="ＭＳ 明朝" panose="02020609040205080304" pitchFamily="17" charset="-128"/>
                <a:ea typeface="游明朝" panose="02020400000000000000" pitchFamily="18" charset="-128"/>
                <a:cs typeface="ＭＳ Ｐゴシック" panose="020B0600070205080204" pitchFamily="50" charset="-128"/>
                <a:hlinkClick r:id="rId5"/>
              </a:rPr>
              <a:t>ebisawa_keiko@j-fra.or.jp</a:t>
            </a:r>
            <a:endParaRPr lang="ja-JP" alt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l"/>
            <a:r>
              <a:rPr lang="en-US" altLang="ja-JP" sz="1800" b="1" kern="0" dirty="0">
                <a:effectLst/>
                <a:latin typeface="ＭＳ 明朝" panose="02020609040205080304" pitchFamily="17" charset="-128"/>
                <a:ea typeface="游明朝" panose="02020400000000000000" pitchFamily="18" charset="-128"/>
                <a:cs typeface="ＭＳ Ｐゴシック" panose="020B0600070205080204" pitchFamily="50" charset="-128"/>
              </a:rPr>
              <a:t>*+*+*+*+*+*+*+*+*+*+*+*+*+*+*+*+*+*+*+*+*+*+*+*+*</a:t>
            </a:r>
            <a:endParaRPr lang="ja-JP" alt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l"/>
            <a:r>
              <a:rPr lang="en-US" altLang="ja-JP" sz="1800" b="1" kern="0" dirty="0">
                <a:effectLst/>
                <a:latin typeface="ＭＳ 明朝" panose="02020609040205080304" pitchFamily="17" charset="-128"/>
                <a:ea typeface="游明朝" panose="02020400000000000000" pitchFamily="18" charset="-128"/>
                <a:cs typeface="ＭＳ Ｐゴシック" panose="020B0600070205080204" pitchFamily="50" charset="-128"/>
              </a:rPr>
              <a:t>Phone</a:t>
            </a:r>
            <a:r>
              <a:rPr lang="ja-JP" altLang="ja-JP" sz="1800" b="1" kern="0" dirty="0">
                <a:effectLst/>
                <a:latin typeface="游明朝" panose="02020400000000000000" pitchFamily="18" charset="-128"/>
                <a:ea typeface="ＭＳ 明朝" panose="02020609040205080304" pitchFamily="17" charset="-128"/>
                <a:cs typeface="ＭＳ Ｐゴシック" panose="020B0600070205080204" pitchFamily="50" charset="-128"/>
              </a:rPr>
              <a:t>：</a:t>
            </a:r>
            <a:r>
              <a:rPr lang="en-US" altLang="ja-JP" sz="1800" b="1" kern="0" dirty="0">
                <a:effectLst/>
                <a:latin typeface="游明朝" panose="02020400000000000000" pitchFamily="18" charset="-128"/>
                <a:ea typeface="ＭＳ 明朝" panose="02020609040205080304" pitchFamily="17" charset="-128"/>
                <a:cs typeface="ＭＳ Ｐゴシック" panose="020B0600070205080204" pitchFamily="50" charset="-128"/>
              </a:rPr>
              <a:t>070-3522-3151</a:t>
            </a:r>
            <a:r>
              <a:rPr lang="ja-JP" altLang="ja-JP" sz="1800" b="1" kern="0" dirty="0">
                <a:effectLst/>
                <a:latin typeface="游明朝" panose="02020400000000000000" pitchFamily="18" charset="-128"/>
                <a:ea typeface="ＭＳ 明朝" panose="02020609040205080304" pitchFamily="17" charset="-128"/>
                <a:cs typeface="ＭＳ Ｐゴシック" panose="020B0600070205080204" pitchFamily="50" charset="-128"/>
              </a:rPr>
              <a:t>（理事・事務局長　若狹　良治）</a:t>
            </a:r>
            <a:endParaRPr lang="ja-JP" alt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l"/>
            <a:r>
              <a:rPr lang="en-US" altLang="ja-JP" sz="1800" b="1" kern="0" dirty="0">
                <a:effectLst/>
                <a:latin typeface="ＭＳ 明朝" panose="02020609040205080304" pitchFamily="17" charset="-128"/>
                <a:ea typeface="游明朝" panose="02020400000000000000" pitchFamily="18" charset="-128"/>
                <a:cs typeface="ＭＳ Ｐゴシック" panose="020B0600070205080204" pitchFamily="50" charset="-128"/>
              </a:rPr>
              <a:t>e-Mail</a:t>
            </a:r>
            <a:r>
              <a:rPr lang="ja-JP" altLang="ja-JP" sz="1800" b="1" kern="0" dirty="0">
                <a:effectLst/>
                <a:latin typeface="游明朝" panose="02020400000000000000" pitchFamily="18" charset="-128"/>
                <a:ea typeface="ＭＳ 明朝" panose="02020609040205080304" pitchFamily="17" charset="-128"/>
                <a:cs typeface="ＭＳ Ｐゴシック" panose="020B0600070205080204" pitchFamily="50" charset="-128"/>
              </a:rPr>
              <a:t>：</a:t>
            </a:r>
            <a:r>
              <a:rPr lang="en-US" altLang="ja-JP" sz="1800" b="1" u="sng" kern="0" dirty="0">
                <a:solidFill>
                  <a:srgbClr val="0563C1"/>
                </a:solidFill>
                <a:effectLst/>
                <a:latin typeface="ＭＳ 明朝" panose="02020609040205080304" pitchFamily="17" charset="-128"/>
                <a:ea typeface="游明朝" panose="02020400000000000000" pitchFamily="18" charset="-128"/>
                <a:cs typeface="ＭＳ Ｐゴシック" panose="020B0600070205080204" pitchFamily="50" charset="-128"/>
                <a:hlinkClick r:id="rId6"/>
              </a:rPr>
              <a:t>wakasa7777ryoji@gmail.com</a:t>
            </a:r>
            <a:r>
              <a:rPr lang="en-US" altLang="ja-JP" sz="1800" b="1" kern="0" dirty="0">
                <a:effectLst/>
                <a:latin typeface="ＭＳ 明朝" panose="02020609040205080304" pitchFamily="17" charset="-128"/>
                <a:ea typeface="游明朝" panose="02020400000000000000" pitchFamily="18" charset="-128"/>
                <a:cs typeface="ＭＳ Ｐゴシック" panose="020B0600070205080204" pitchFamily="50" charset="-128"/>
              </a:rPr>
              <a:t> </a:t>
            </a:r>
            <a:r>
              <a:rPr lang="ja-JP" altLang="ja-JP" sz="1800" b="1" kern="0" dirty="0">
                <a:effectLst/>
                <a:latin typeface="游明朝" panose="02020400000000000000" pitchFamily="18" charset="-128"/>
                <a:ea typeface="ＭＳ 明朝" panose="02020609040205080304" pitchFamily="17" charset="-128"/>
                <a:cs typeface="ＭＳ Ｐゴシック" panose="020B0600070205080204" pitchFamily="50" charset="-128"/>
              </a:rPr>
              <a:t>　</a:t>
            </a:r>
            <a:r>
              <a:rPr lang="en-US" altLang="ja-JP" sz="1800" b="1" u="sng" kern="0" dirty="0">
                <a:solidFill>
                  <a:srgbClr val="0563C1"/>
                </a:solidFill>
                <a:effectLst/>
                <a:latin typeface="ＭＳ 明朝" panose="02020609040205080304" pitchFamily="17" charset="-128"/>
                <a:ea typeface="游明朝" panose="02020400000000000000" pitchFamily="18" charset="-128"/>
                <a:cs typeface="ＭＳ Ｐゴシック" panose="020B0600070205080204" pitchFamily="50" charset="-128"/>
                <a:hlinkClick r:id="rId7"/>
              </a:rPr>
              <a:t>wakasa_ryoji@j-fra.or.jp</a:t>
            </a:r>
            <a:endParaRPr lang="ja-JP" alt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3636703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343EB40-84E8-78FE-AD48-24B2843F584E}"/>
              </a:ext>
            </a:extLst>
          </p:cNvPr>
          <p:cNvSpPr>
            <a:spLocks noGrp="1"/>
          </p:cNvSpPr>
          <p:nvPr>
            <p:ph type="sldNum" sz="quarter" idx="12"/>
          </p:nvPr>
        </p:nvSpPr>
        <p:spPr/>
        <p:txBody>
          <a:bodyPr/>
          <a:lstStyle/>
          <a:p>
            <a:fld id="{34E1D86B-E9BD-4CB3-A90A-360085928B4F}" type="slidenum">
              <a:rPr kumimoji="1" lang="ja-JP" altLang="en-US" sz="1800" smtClean="0">
                <a:latin typeface="HG創英角ｺﾞｼｯｸUB" panose="020B0909000000000000" pitchFamily="49" charset="-128"/>
                <a:ea typeface="HG創英角ｺﾞｼｯｸUB" panose="020B0909000000000000" pitchFamily="49" charset="-128"/>
              </a:rPr>
              <a:t>5</a:t>
            </a:fld>
            <a:endParaRPr kumimoji="1" lang="ja-JP" altLang="en-US" sz="1800" dirty="0">
              <a:latin typeface="HG創英角ｺﾞｼｯｸUB" panose="020B0909000000000000" pitchFamily="49" charset="-128"/>
              <a:ea typeface="HG創英角ｺﾞｼｯｸUB" panose="020B0909000000000000" pitchFamily="49" charset="-128"/>
            </a:endParaRPr>
          </a:p>
        </p:txBody>
      </p:sp>
      <p:sp>
        <p:nvSpPr>
          <p:cNvPr id="4" name="テキスト ボックス 3">
            <a:extLst>
              <a:ext uri="{FF2B5EF4-FFF2-40B4-BE49-F238E27FC236}">
                <a16:creationId xmlns:a16="http://schemas.microsoft.com/office/drawing/2014/main" id="{8018E452-42E3-5716-ECF5-ACD234EE6766}"/>
              </a:ext>
            </a:extLst>
          </p:cNvPr>
          <p:cNvSpPr txBox="1"/>
          <p:nvPr/>
        </p:nvSpPr>
        <p:spPr>
          <a:xfrm>
            <a:off x="0" y="0"/>
            <a:ext cx="8822987" cy="4832092"/>
          </a:xfrm>
          <a:prstGeom prst="rect">
            <a:avLst/>
          </a:prstGeom>
          <a:noFill/>
        </p:spPr>
        <p:txBody>
          <a:bodyPr wrap="square">
            <a:spAutoFit/>
          </a:bodyPr>
          <a:lstStyle/>
          <a:p>
            <a:r>
              <a:rPr lang="en-US" altLang="ja-JP" sz="2800" dirty="0">
                <a:solidFill>
                  <a:srgbClr val="0000CC"/>
                </a:solidFill>
                <a:latin typeface="HG創英角ｺﾞｼｯｸUB" panose="020B0909000000000000" pitchFamily="49" charset="-128"/>
                <a:ea typeface="HG創英角ｺﾞｼｯｸUB" panose="020B0909000000000000" pitchFamily="49" charset="-128"/>
              </a:rPr>
              <a:t>【</a:t>
            </a:r>
            <a:r>
              <a:rPr lang="ja-JP" altLang="en-US" sz="2800" dirty="0">
                <a:solidFill>
                  <a:srgbClr val="0000CC"/>
                </a:solidFill>
                <a:latin typeface="HG創英角ｺﾞｼｯｸUB" panose="020B0909000000000000" pitchFamily="49" charset="-128"/>
                <a:ea typeface="HG創英角ｺﾞｼｯｸUB" panose="020B0909000000000000" pitchFamily="49" charset="-128"/>
              </a:rPr>
              <a:t>賛助会員</a:t>
            </a:r>
            <a:r>
              <a:rPr lang="en-US" altLang="ja-JP" sz="2800" dirty="0">
                <a:solidFill>
                  <a:srgbClr val="0000CC"/>
                </a:solidFill>
                <a:latin typeface="HG創英角ｺﾞｼｯｸUB" panose="020B0909000000000000" pitchFamily="49" charset="-128"/>
                <a:ea typeface="HG創英角ｺﾞｼｯｸUB" panose="020B0909000000000000" pitchFamily="49" charset="-128"/>
              </a:rPr>
              <a:t>】</a:t>
            </a:r>
          </a:p>
          <a:p>
            <a:endParaRPr lang="en-US" altLang="ja-JP" sz="2800" dirty="0">
              <a:solidFill>
                <a:srgbClr val="0000CC"/>
              </a:solidFill>
              <a:latin typeface="HG創英角ｺﾞｼｯｸUB" panose="020B0909000000000000" pitchFamily="49" charset="-128"/>
              <a:ea typeface="HG創英角ｺﾞｼｯｸUB" panose="020B0909000000000000" pitchFamily="49" charset="-128"/>
            </a:endParaRPr>
          </a:p>
          <a:p>
            <a:r>
              <a:rPr lang="ja-JP" altLang="en-US" sz="2800" dirty="0">
                <a:solidFill>
                  <a:srgbClr val="0000CC"/>
                </a:solidFill>
                <a:latin typeface="HG創英角ｺﾞｼｯｸUB" panose="020B0909000000000000" pitchFamily="49" charset="-128"/>
                <a:ea typeface="HG創英角ｺﾞｼｯｸUB" panose="020B0909000000000000" pitchFamily="49" charset="-128"/>
              </a:rPr>
              <a:t>日本生活協協同組合連合会</a:t>
            </a:r>
          </a:p>
          <a:p>
            <a:r>
              <a:rPr lang="ja-JP" altLang="en-US" sz="2800" dirty="0">
                <a:solidFill>
                  <a:srgbClr val="0000CC"/>
                </a:solidFill>
                <a:latin typeface="HG創英角ｺﾞｼｯｸUB" panose="020B0909000000000000" pitchFamily="49" charset="-128"/>
                <a:ea typeface="HG創英角ｺﾞｼｯｸUB" panose="020B0909000000000000" pitchFamily="49" charset="-128"/>
              </a:rPr>
              <a:t>生活協同組合おかやまコープ</a:t>
            </a:r>
          </a:p>
          <a:p>
            <a:r>
              <a:rPr lang="ja-JP" altLang="en-US" sz="2800" dirty="0">
                <a:solidFill>
                  <a:srgbClr val="0000CC"/>
                </a:solidFill>
                <a:latin typeface="HG創英角ｺﾞｼｯｸUB" panose="020B0909000000000000" pitchFamily="49" charset="-128"/>
                <a:ea typeface="HG創英角ｺﾞｼｯｸUB" panose="020B0909000000000000" pitchFamily="49" charset="-128"/>
              </a:rPr>
              <a:t>庄内みどり農業協同組合</a:t>
            </a:r>
          </a:p>
          <a:p>
            <a:r>
              <a:rPr lang="ja-JP" altLang="en-US" sz="2800" dirty="0">
                <a:solidFill>
                  <a:srgbClr val="0000CC"/>
                </a:solidFill>
                <a:latin typeface="HG創英角ｺﾞｼｯｸUB" panose="020B0909000000000000" pitchFamily="49" charset="-128"/>
                <a:ea typeface="HG創英角ｺﾞｼｯｸUB" panose="020B0909000000000000" pitchFamily="49" charset="-128"/>
              </a:rPr>
              <a:t>栃木県開拓農業協同組合</a:t>
            </a:r>
          </a:p>
          <a:p>
            <a:r>
              <a:rPr lang="ja-JP" altLang="en-US" sz="2800" dirty="0">
                <a:solidFill>
                  <a:srgbClr val="0000CC"/>
                </a:solidFill>
                <a:latin typeface="HG創英角ｺﾞｼｯｸUB" panose="020B0909000000000000" pitchFamily="49" charset="-128"/>
                <a:ea typeface="HG創英角ｺﾞｼｯｸUB" panose="020B0909000000000000" pitchFamily="49" charset="-128"/>
              </a:rPr>
              <a:t>ＪＡ全農くみあい飼料株式会社北九州事業本部</a:t>
            </a:r>
          </a:p>
          <a:p>
            <a:r>
              <a:rPr lang="ja-JP" altLang="en-US" sz="2800" dirty="0">
                <a:solidFill>
                  <a:srgbClr val="0000CC"/>
                </a:solidFill>
                <a:latin typeface="HG創英角ｺﾞｼｯｸUB" panose="020B0909000000000000" pitchFamily="49" charset="-128"/>
                <a:ea typeface="HG創英角ｺﾞｼｯｸUB" panose="020B0909000000000000" pitchFamily="49" charset="-128"/>
              </a:rPr>
              <a:t>株式会社平田牧場</a:t>
            </a:r>
          </a:p>
          <a:p>
            <a:r>
              <a:rPr lang="ja-JP" altLang="en-US" sz="2800" dirty="0">
                <a:solidFill>
                  <a:srgbClr val="0000CC"/>
                </a:solidFill>
                <a:latin typeface="HG創英角ｺﾞｼｯｸUB" panose="020B0909000000000000" pitchFamily="49" charset="-128"/>
                <a:ea typeface="HG創英角ｺﾞｼｯｸUB" panose="020B0909000000000000" pitchFamily="49" charset="-128"/>
              </a:rPr>
              <a:t>ＪＡ加美よつば農業協同組合</a:t>
            </a:r>
          </a:p>
          <a:p>
            <a:r>
              <a:rPr lang="ja-JP" altLang="en-US" sz="2800" dirty="0">
                <a:solidFill>
                  <a:srgbClr val="0000CC"/>
                </a:solidFill>
                <a:latin typeface="HG創英角ｺﾞｼｯｸUB" panose="020B0909000000000000" pitchFamily="49" charset="-128"/>
                <a:ea typeface="HG創英角ｺﾞｼｯｸUB" panose="020B0909000000000000" pitchFamily="49" charset="-128"/>
              </a:rPr>
              <a:t>太陽工業株式会社</a:t>
            </a:r>
          </a:p>
          <a:p>
            <a:r>
              <a:rPr lang="ja-JP" altLang="en-US" sz="2800" dirty="0">
                <a:solidFill>
                  <a:srgbClr val="0000CC"/>
                </a:solidFill>
                <a:latin typeface="HG創英角ｺﾞｼｯｸUB" panose="020B0909000000000000" pitchFamily="49" charset="-128"/>
                <a:ea typeface="HG創英角ｺﾞｼｯｸUB" panose="020B0909000000000000" pitchFamily="49" charset="-128"/>
              </a:rPr>
              <a:t>滋賀県飼料米利活用推進協議会</a:t>
            </a:r>
          </a:p>
        </p:txBody>
      </p:sp>
    </p:spTree>
    <p:extLst>
      <p:ext uri="{BB962C8B-B14F-4D97-AF65-F5344CB8AC3E}">
        <p14:creationId xmlns:p14="http://schemas.microsoft.com/office/powerpoint/2010/main" val="3272866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60B8BFF-FAE1-28CB-0CA2-E678946C874F}"/>
              </a:ext>
            </a:extLst>
          </p:cNvPr>
          <p:cNvSpPr>
            <a:spLocks noGrp="1"/>
          </p:cNvSpPr>
          <p:nvPr>
            <p:ph type="sldNum" sz="quarter" idx="12"/>
          </p:nvPr>
        </p:nvSpPr>
        <p:spPr/>
        <p:txBody>
          <a:bodyPr/>
          <a:lstStyle/>
          <a:p>
            <a:fld id="{34E1D86B-E9BD-4CB3-A90A-360085928B4F}" type="slidenum">
              <a:rPr kumimoji="1" lang="ja-JP" altLang="en-US" sz="1800" smtClean="0">
                <a:latin typeface="HG創英角ｺﾞｼｯｸUB" panose="020B0909000000000000" pitchFamily="49" charset="-128"/>
                <a:ea typeface="HG創英角ｺﾞｼｯｸUB" panose="020B0909000000000000" pitchFamily="49" charset="-128"/>
              </a:rPr>
              <a:t>6</a:t>
            </a:fld>
            <a:endParaRPr kumimoji="1" lang="ja-JP" altLang="en-US" sz="1800">
              <a:latin typeface="HG創英角ｺﾞｼｯｸUB" panose="020B0909000000000000" pitchFamily="49" charset="-128"/>
              <a:ea typeface="HG創英角ｺﾞｼｯｸUB" panose="020B0909000000000000" pitchFamily="49" charset="-128"/>
            </a:endParaRPr>
          </a:p>
        </p:txBody>
      </p:sp>
      <p:sp>
        <p:nvSpPr>
          <p:cNvPr id="4" name="テキスト ボックス 3">
            <a:extLst>
              <a:ext uri="{FF2B5EF4-FFF2-40B4-BE49-F238E27FC236}">
                <a16:creationId xmlns:a16="http://schemas.microsoft.com/office/drawing/2014/main" id="{138F9DB1-7380-C921-6289-9C46CFB21552}"/>
              </a:ext>
            </a:extLst>
          </p:cNvPr>
          <p:cNvSpPr txBox="1"/>
          <p:nvPr/>
        </p:nvSpPr>
        <p:spPr>
          <a:xfrm>
            <a:off x="0" y="0"/>
            <a:ext cx="9144000" cy="523220"/>
          </a:xfrm>
          <a:prstGeom prst="rect">
            <a:avLst/>
          </a:prstGeom>
          <a:noFill/>
        </p:spPr>
        <p:txBody>
          <a:bodyPr wrap="square">
            <a:spAutoFit/>
          </a:bodyPr>
          <a:lstStyle/>
          <a:p>
            <a:r>
              <a:rPr kumimoji="1" lang="ja-JP" altLang="en-US" sz="2800" dirty="0">
                <a:solidFill>
                  <a:srgbClr val="000066"/>
                </a:solidFill>
                <a:latin typeface="HG創英角ｺﾞｼｯｸUB" panose="020B0909000000000000" pitchFamily="49" charset="-128"/>
                <a:ea typeface="HG創英角ｺﾞｼｯｸUB" panose="020B0909000000000000" pitchFamily="49" charset="-128"/>
              </a:rPr>
              <a:t>２．</a:t>
            </a:r>
            <a:r>
              <a:rPr lang="ja-JP" altLang="ja-JP" sz="2800" dirty="0">
                <a:solidFill>
                  <a:srgbClr val="000066"/>
                </a:solidFill>
                <a:latin typeface="HG創英角ｺﾞｼｯｸUB" panose="020B0909000000000000" pitchFamily="49" charset="-128"/>
                <a:ea typeface="HG創英角ｺﾞｼｯｸUB" panose="020B0909000000000000" pitchFamily="49" charset="-128"/>
                <a:cs typeface="Arial" panose="020B0604020202020204" pitchFamily="34" charset="0"/>
              </a:rPr>
              <a:t>令和</a:t>
            </a:r>
            <a:r>
              <a:rPr lang="ja-JP" altLang="en-US" sz="2800" dirty="0">
                <a:solidFill>
                  <a:srgbClr val="000066"/>
                </a:solidFill>
                <a:latin typeface="HG創英角ｺﾞｼｯｸUB" panose="020B0909000000000000" pitchFamily="49" charset="-128"/>
                <a:ea typeface="HG創英角ｺﾞｼｯｸUB" panose="020B0909000000000000" pitchFamily="49" charset="-128"/>
                <a:cs typeface="Arial" panose="020B0604020202020204" pitchFamily="34" charset="0"/>
              </a:rPr>
              <a:t>７</a:t>
            </a:r>
            <a:r>
              <a:rPr lang="ja-JP" altLang="ja-JP" sz="2800" dirty="0">
                <a:solidFill>
                  <a:srgbClr val="000066"/>
                </a:solidFill>
                <a:latin typeface="HG創英角ｺﾞｼｯｸUB" panose="020B0909000000000000" pitchFamily="49" charset="-128"/>
                <a:ea typeface="HG創英角ｺﾞｼｯｸUB" panose="020B0909000000000000" pitchFamily="49" charset="-128"/>
                <a:cs typeface="Arial" panose="020B0604020202020204" pitchFamily="34" charset="0"/>
              </a:rPr>
              <a:t>年度</a:t>
            </a:r>
            <a:r>
              <a:rPr lang="ja-JP" altLang="en-US" sz="2800" dirty="0">
                <a:solidFill>
                  <a:srgbClr val="000066"/>
                </a:solidFill>
                <a:latin typeface="HG創英角ｺﾞｼｯｸUB" panose="020B0909000000000000" pitchFamily="49" charset="-128"/>
                <a:ea typeface="HG創英角ｺﾞｼｯｸUB" panose="020B0909000000000000" pitchFamily="49" charset="-128"/>
                <a:cs typeface="Arial" panose="020B0604020202020204" pitchFamily="34" charset="0"/>
              </a:rPr>
              <a:t>　</a:t>
            </a:r>
            <a:r>
              <a:rPr lang="ja-JP" altLang="ja-JP" sz="2800" dirty="0">
                <a:solidFill>
                  <a:srgbClr val="000066"/>
                </a:solidFill>
                <a:latin typeface="HG創英角ｺﾞｼｯｸUB" panose="020B0909000000000000" pitchFamily="49" charset="-128"/>
                <a:ea typeface="HG創英角ｺﾞｼｯｸUB" panose="020B0909000000000000" pitchFamily="49" charset="-128"/>
                <a:cs typeface="Arial" panose="020B0604020202020204" pitchFamily="34" charset="0"/>
              </a:rPr>
              <a:t>飼料用</a:t>
            </a:r>
            <a:r>
              <a:rPr kumimoji="0" lang="ja-JP" altLang="ja-JP" sz="2800" b="0" i="0" u="none" strike="noStrike" cap="none" normalizeH="0" baseline="0" dirty="0">
                <a:ln>
                  <a:noFill/>
                </a:ln>
                <a:solidFill>
                  <a:srgbClr val="000066"/>
                </a:solidFill>
                <a:effectLst/>
                <a:latin typeface="HG創英角ｺﾞｼｯｸUB" panose="020B0909000000000000" pitchFamily="49" charset="-128"/>
                <a:ea typeface="HG創英角ｺﾞｼｯｸUB" panose="020B0909000000000000" pitchFamily="49" charset="-128"/>
                <a:cs typeface="Arial" panose="020B0604020202020204" pitchFamily="34" charset="0"/>
              </a:rPr>
              <a:t>米多収日本一事業</a:t>
            </a:r>
            <a:r>
              <a:rPr kumimoji="0" lang="ja-JP" altLang="en-US" sz="2800" b="0" i="0" u="none" strike="noStrike" cap="none" normalizeH="0" baseline="0" dirty="0">
                <a:ln>
                  <a:noFill/>
                </a:ln>
                <a:solidFill>
                  <a:srgbClr val="000066"/>
                </a:solidFill>
                <a:effectLst/>
                <a:latin typeface="HG創英角ｺﾞｼｯｸUB" panose="020B0909000000000000" pitchFamily="49" charset="-128"/>
                <a:ea typeface="HG創英角ｺﾞｼｯｸUB" panose="020B0909000000000000" pitchFamily="49" charset="-128"/>
                <a:cs typeface="Arial" panose="020B0604020202020204" pitchFamily="34" charset="0"/>
              </a:rPr>
              <a:t>について</a:t>
            </a:r>
            <a:endParaRPr lang="en-US" altLang="ja-JP" sz="2800" dirty="0">
              <a:solidFill>
                <a:srgbClr val="000066"/>
              </a:solidFill>
              <a:latin typeface="HG創英角ｺﾞｼｯｸUB" panose="020B0909000000000000" pitchFamily="49" charset="-128"/>
              <a:ea typeface="HG創英角ｺﾞｼｯｸUB" panose="020B0909000000000000" pitchFamily="49" charset="-128"/>
              <a:cs typeface="Arial" panose="020B0604020202020204" pitchFamily="34" charset="0"/>
            </a:endParaRPr>
          </a:p>
        </p:txBody>
      </p:sp>
      <p:sp>
        <p:nvSpPr>
          <p:cNvPr id="5" name="テキスト ボックス 4">
            <a:extLst>
              <a:ext uri="{FF2B5EF4-FFF2-40B4-BE49-F238E27FC236}">
                <a16:creationId xmlns:a16="http://schemas.microsoft.com/office/drawing/2014/main" id="{0768DBAD-3E59-B015-6F1D-181E811BD5AA}"/>
              </a:ext>
            </a:extLst>
          </p:cNvPr>
          <p:cNvSpPr txBox="1"/>
          <p:nvPr/>
        </p:nvSpPr>
        <p:spPr>
          <a:xfrm>
            <a:off x="53162" y="4935437"/>
            <a:ext cx="5475767" cy="156966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dirty="0">
                <a:ln>
                  <a:noFill/>
                </a:ln>
                <a:solidFill>
                  <a:srgbClr val="000066"/>
                </a:solidFill>
                <a:effectLst/>
                <a:latin typeface="Arial" panose="020B0604020202020204" pitchFamily="34" charset="0"/>
                <a:ea typeface="Google Sans"/>
              </a:rPr>
              <a:t>---------------------------------------------------------------------</a:t>
            </a:r>
            <a:endParaRPr kumimoji="0" lang="en-US" altLang="ja-JP" sz="1800" b="0" i="0" u="none" strike="noStrike" cap="none" normalizeH="0" baseline="0" dirty="0">
              <a:ln>
                <a:noFill/>
              </a:ln>
              <a:solidFill>
                <a:srgbClr val="000066"/>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2000" b="0" i="0" u="none" strike="noStrike" cap="none" normalizeH="0" baseline="0" dirty="0">
                <a:ln>
                  <a:noFill/>
                </a:ln>
                <a:solidFill>
                  <a:srgbClr val="000066"/>
                </a:solidFill>
                <a:effectLst/>
                <a:latin typeface="HG創英角ｺﾞｼｯｸUB" panose="020B0909000000000000" pitchFamily="49" charset="-128"/>
                <a:ea typeface="HG創英角ｺﾞｼｯｸUB" panose="020B0909000000000000" pitchFamily="49" charset="-128"/>
              </a:rPr>
              <a:t>農林水産省 農産局 穀物課　企画班</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2000" b="0" i="0" u="none" strike="noStrike" cap="none" normalizeH="0" baseline="0" dirty="0">
                <a:ln>
                  <a:noFill/>
                </a:ln>
                <a:solidFill>
                  <a:srgbClr val="000066"/>
                </a:solidFill>
                <a:effectLst/>
                <a:latin typeface="HG創英角ｺﾞｼｯｸUB" panose="020B0909000000000000" pitchFamily="49" charset="-128"/>
                <a:ea typeface="HG創英角ｺﾞｼｯｸUB" panose="020B0909000000000000" pitchFamily="49" charset="-128"/>
              </a:rPr>
              <a:t>電話番号： </a:t>
            </a:r>
            <a:r>
              <a:rPr kumimoji="0" lang="en-US" altLang="ja-JP" sz="2000" b="0" i="0" u="none" strike="noStrike" cap="none" normalizeH="0" baseline="0" dirty="0">
                <a:ln>
                  <a:noFill/>
                </a:ln>
                <a:solidFill>
                  <a:srgbClr val="000066"/>
                </a:solidFill>
                <a:effectLst/>
                <a:latin typeface="HG創英角ｺﾞｼｯｸUB" panose="020B0909000000000000" pitchFamily="49" charset="-128"/>
                <a:ea typeface="HG創英角ｺﾞｼｯｸUB" panose="020B0909000000000000" pitchFamily="49" charset="-128"/>
              </a:rPr>
              <a:t>03</a:t>
            </a:r>
            <a:r>
              <a:rPr kumimoji="0" lang="ja-JP" altLang="en-US" sz="2000" b="0" i="0" u="none" strike="noStrike" cap="none" normalizeH="0" baseline="0" dirty="0">
                <a:ln>
                  <a:noFill/>
                </a:ln>
                <a:solidFill>
                  <a:srgbClr val="000066"/>
                </a:solidFill>
                <a:effectLst/>
                <a:latin typeface="HG創英角ｺﾞｼｯｸUB" panose="020B0909000000000000" pitchFamily="49" charset="-128"/>
                <a:ea typeface="HG創英角ｺﾞｼｯｸUB" panose="020B0909000000000000" pitchFamily="49" charset="-128"/>
              </a:rPr>
              <a:t>－</a:t>
            </a:r>
            <a:r>
              <a:rPr kumimoji="0" lang="en-US" altLang="ja-JP" sz="2000" b="0" i="0" u="none" strike="noStrike" cap="none" normalizeH="0" baseline="0" dirty="0">
                <a:ln>
                  <a:noFill/>
                </a:ln>
                <a:solidFill>
                  <a:srgbClr val="000066"/>
                </a:solidFill>
                <a:effectLst/>
                <a:latin typeface="HG創英角ｺﾞｼｯｸUB" panose="020B0909000000000000" pitchFamily="49" charset="-128"/>
                <a:ea typeface="HG創英角ｺﾞｼｯｸUB" panose="020B0909000000000000" pitchFamily="49" charset="-128"/>
              </a:rPr>
              <a:t>3502</a:t>
            </a:r>
            <a:r>
              <a:rPr kumimoji="0" lang="ja-JP" altLang="en-US" sz="2000" b="0" i="0" u="none" strike="noStrike" cap="none" normalizeH="0" baseline="0" dirty="0">
                <a:ln>
                  <a:noFill/>
                </a:ln>
                <a:solidFill>
                  <a:srgbClr val="000066"/>
                </a:solidFill>
                <a:effectLst/>
                <a:latin typeface="HG創英角ｺﾞｼｯｸUB" panose="020B0909000000000000" pitchFamily="49" charset="-128"/>
                <a:ea typeface="HG創英角ｺﾞｼｯｸUB" panose="020B0909000000000000" pitchFamily="49" charset="-128"/>
              </a:rPr>
              <a:t>－</a:t>
            </a:r>
            <a:r>
              <a:rPr kumimoji="0" lang="en-US" altLang="ja-JP" sz="2000" b="0" i="0" u="none" strike="noStrike" cap="none" normalizeH="0" baseline="0" dirty="0">
                <a:ln>
                  <a:noFill/>
                </a:ln>
                <a:solidFill>
                  <a:srgbClr val="000066"/>
                </a:solidFill>
                <a:effectLst/>
                <a:latin typeface="HG創英角ｺﾞｼｯｸUB" panose="020B0909000000000000" pitchFamily="49" charset="-128"/>
                <a:ea typeface="HG創英角ｺﾞｼｯｸUB" panose="020B0909000000000000" pitchFamily="49" charset="-128"/>
              </a:rPr>
              <a:t>5965 </a:t>
            </a:r>
            <a:r>
              <a:rPr kumimoji="0" lang="ja-JP" altLang="en-US" sz="2000" b="0" i="0" u="none" strike="noStrike" cap="none" normalizeH="0" baseline="0" dirty="0">
                <a:ln>
                  <a:noFill/>
                </a:ln>
                <a:solidFill>
                  <a:srgbClr val="000066"/>
                </a:solidFill>
                <a:effectLst/>
                <a:latin typeface="HG創英角ｺﾞｼｯｸUB" panose="020B0909000000000000" pitchFamily="49" charset="-128"/>
                <a:ea typeface="HG創英角ｺﾞｼｯｸUB" panose="020B0909000000000000" pitchFamily="49" charset="-128"/>
              </a:rPr>
              <a:t>（</a:t>
            </a:r>
            <a:r>
              <a:rPr kumimoji="0" lang="en-US" altLang="ja-JP" sz="2000" b="0" i="0" u="none" strike="noStrike" cap="none" normalizeH="0" baseline="0" dirty="0">
                <a:ln>
                  <a:noFill/>
                </a:ln>
                <a:solidFill>
                  <a:srgbClr val="000066"/>
                </a:solidFill>
                <a:effectLst/>
                <a:latin typeface="HG創英角ｺﾞｼｯｸUB" panose="020B0909000000000000" pitchFamily="49" charset="-128"/>
                <a:ea typeface="HG創英角ｺﾞｼｯｸUB" panose="020B0909000000000000" pitchFamily="49" charset="-128"/>
              </a:rPr>
              <a:t>PHS 82099 </a:t>
            </a:r>
            <a:r>
              <a:rPr kumimoji="0" lang="ja-JP" altLang="en-US" sz="2000" b="0" i="0" u="none" strike="noStrike" cap="none" normalizeH="0" baseline="0" dirty="0">
                <a:ln>
                  <a:noFill/>
                </a:ln>
                <a:solidFill>
                  <a:srgbClr val="000066"/>
                </a:solidFill>
                <a:effectLst/>
                <a:latin typeface="HG創英角ｺﾞｼｯｸUB" panose="020B0909000000000000" pitchFamily="49" charset="-128"/>
                <a:ea typeface="HG創英角ｺﾞｼｯｸUB" panose="020B0909000000000000" pitchFamily="49" charset="-128"/>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2000" b="0" i="0" u="none" strike="noStrike" cap="none" normalizeH="0" baseline="0" dirty="0">
                <a:ln>
                  <a:noFill/>
                </a:ln>
                <a:solidFill>
                  <a:srgbClr val="000066"/>
                </a:solidFill>
                <a:effectLst/>
                <a:latin typeface="HG創英角ｺﾞｼｯｸUB" panose="020B0909000000000000" pitchFamily="49" charset="-128"/>
                <a:ea typeface="HG創英角ｺﾞｼｯｸUB" panose="020B0909000000000000" pitchFamily="49" charset="-128"/>
              </a:rPr>
              <a:t>〒100-8950</a:t>
            </a:r>
            <a:r>
              <a:rPr kumimoji="0" lang="ja-JP" altLang="en-US" sz="2000" b="0" i="0" u="none" strike="noStrike" cap="none" normalizeH="0" baseline="0" dirty="0">
                <a:ln>
                  <a:noFill/>
                </a:ln>
                <a:solidFill>
                  <a:srgbClr val="000066"/>
                </a:solidFill>
                <a:effectLst/>
                <a:latin typeface="HG創英角ｺﾞｼｯｸUB" panose="020B0909000000000000" pitchFamily="49" charset="-128"/>
                <a:ea typeface="HG創英角ｺﾞｼｯｸUB" panose="020B0909000000000000" pitchFamily="49" charset="-128"/>
              </a:rPr>
              <a:t>東京都千代田区霞が関</a:t>
            </a:r>
            <a:r>
              <a:rPr kumimoji="0" lang="en-US" altLang="ja-JP" sz="2000" b="0" i="0" u="none" strike="noStrike" cap="none" normalizeH="0" baseline="0" dirty="0">
                <a:ln>
                  <a:noFill/>
                </a:ln>
                <a:solidFill>
                  <a:srgbClr val="000066"/>
                </a:solidFill>
                <a:effectLst/>
                <a:latin typeface="HG創英角ｺﾞｼｯｸUB" panose="020B0909000000000000" pitchFamily="49" charset="-128"/>
                <a:ea typeface="HG創英角ｺﾞｼｯｸUB" panose="020B0909000000000000" pitchFamily="49" charset="-128"/>
              </a:rPr>
              <a:t>1-2-1</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dirty="0">
                <a:ln>
                  <a:noFill/>
                </a:ln>
                <a:solidFill>
                  <a:srgbClr val="000066"/>
                </a:solidFill>
                <a:effectLst/>
                <a:latin typeface="Arial" panose="020B0604020202020204" pitchFamily="34" charset="0"/>
                <a:ea typeface="Google Sans"/>
              </a:rPr>
              <a:t>---------------------------------------------------------------------</a:t>
            </a:r>
            <a:endParaRPr kumimoji="0" lang="en-US" altLang="ja-JP" sz="1800" b="0" i="0" u="none" strike="noStrike" cap="none" normalizeH="0" baseline="0" dirty="0">
              <a:ln>
                <a:noFill/>
              </a:ln>
              <a:solidFill>
                <a:srgbClr val="000066"/>
              </a:solidFill>
              <a:effectLst/>
              <a:latin typeface="Arial" panose="020B0604020202020204" pitchFamily="34" charset="0"/>
            </a:endParaRPr>
          </a:p>
        </p:txBody>
      </p:sp>
      <p:sp>
        <p:nvSpPr>
          <p:cNvPr id="7" name="テキスト ボックス 6">
            <a:extLst>
              <a:ext uri="{FF2B5EF4-FFF2-40B4-BE49-F238E27FC236}">
                <a16:creationId xmlns:a16="http://schemas.microsoft.com/office/drawing/2014/main" id="{C285C7EF-9940-9E0B-6CFF-E445AAC9C0A6}"/>
              </a:ext>
            </a:extLst>
          </p:cNvPr>
          <p:cNvSpPr txBox="1"/>
          <p:nvPr/>
        </p:nvSpPr>
        <p:spPr>
          <a:xfrm>
            <a:off x="0" y="631103"/>
            <a:ext cx="9144000" cy="363176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2300" b="0" i="0" u="none" strike="noStrike" cap="none" normalizeH="0" baseline="0" dirty="0">
                <a:ln>
                  <a:noFill/>
                </a:ln>
                <a:solidFill>
                  <a:srgbClr val="000066"/>
                </a:solidFill>
                <a:effectLst/>
                <a:latin typeface="HG創英角ｺﾞｼｯｸUB" panose="020B0909000000000000" pitchFamily="49" charset="-128"/>
                <a:ea typeface="HG創英角ｺﾞｼｯｸUB" panose="020B0909000000000000" pitchFamily="49" charset="-128"/>
              </a:rPr>
              <a:t>７年度飼料用米多収日本一の開催に向けて、後援申請書等の準備を進めていただき誠にありがとうございます。</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2300" b="0" i="0" u="none" strike="noStrike" cap="none" normalizeH="0" baseline="0" dirty="0">
                <a:ln>
                  <a:noFill/>
                </a:ln>
                <a:solidFill>
                  <a:srgbClr val="000066"/>
                </a:solidFill>
                <a:effectLst/>
                <a:latin typeface="HG創英角ｺﾞｼｯｸUB" panose="020B0909000000000000" pitchFamily="49" charset="-128"/>
                <a:ea typeface="HG創英角ｺﾞｼｯｸUB" panose="020B0909000000000000" pitchFamily="49" charset="-128"/>
              </a:rPr>
              <a:t>直前の御連絡となり大変恐縮ではございますが、大臣交代等の省内の体制変更に伴う各種手続きの影響により、</a:t>
            </a:r>
            <a:endParaRPr kumimoji="0" lang="en-US" altLang="ja-JP" sz="2300" b="0" i="0" u="none" strike="noStrike" cap="none" normalizeH="0" baseline="0" dirty="0">
              <a:ln>
                <a:noFill/>
              </a:ln>
              <a:solidFill>
                <a:srgbClr val="000066"/>
              </a:solidFill>
              <a:effectLst/>
              <a:latin typeface="HG創英角ｺﾞｼｯｸUB" panose="020B0909000000000000" pitchFamily="49" charset="-128"/>
              <a:ea typeface="HG創英角ｺﾞｼｯｸUB" panose="020B0909000000000000"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2300" b="0" i="0" u="sng" strike="noStrike" cap="none" normalizeH="0" baseline="0" dirty="0">
                <a:ln>
                  <a:noFill/>
                </a:ln>
                <a:solidFill>
                  <a:srgbClr val="FF0000"/>
                </a:solidFill>
                <a:effectLst/>
                <a:latin typeface="HG創英角ｺﾞｼｯｸUB" panose="020B0909000000000000" pitchFamily="49" charset="-128"/>
                <a:ea typeface="HG創英角ｺﾞｼｯｸUB" panose="020B0909000000000000" pitchFamily="49" charset="-128"/>
              </a:rPr>
              <a:t>募集開始日を７月１日（火）に延期</a:t>
            </a:r>
            <a:r>
              <a:rPr kumimoji="0" lang="ja-JP" altLang="en-US" sz="2300" b="0" i="0" u="sng" strike="noStrike" cap="none" normalizeH="0" baseline="0" dirty="0">
                <a:ln>
                  <a:noFill/>
                </a:ln>
                <a:solidFill>
                  <a:srgbClr val="000066"/>
                </a:solidFill>
                <a:effectLst/>
                <a:latin typeface="HG創英角ｺﾞｼｯｸUB" panose="020B0909000000000000" pitchFamily="49" charset="-128"/>
                <a:ea typeface="HG創英角ｺﾞｼｯｸUB" panose="020B0909000000000000" pitchFamily="49" charset="-128"/>
              </a:rPr>
              <a:t>させ</a:t>
            </a:r>
            <a:r>
              <a:rPr kumimoji="0" lang="ja-JP" altLang="en-US" sz="2300" b="0" i="0" u="none" strike="noStrike" cap="none" normalizeH="0" baseline="0" dirty="0">
                <a:ln>
                  <a:noFill/>
                </a:ln>
                <a:solidFill>
                  <a:srgbClr val="000066"/>
                </a:solidFill>
                <a:effectLst/>
                <a:latin typeface="HG創英角ｺﾞｼｯｸUB" panose="020B0909000000000000" pitchFamily="49" charset="-128"/>
                <a:ea typeface="HG創英角ｺﾞｼｯｸUB" panose="020B0909000000000000" pitchFamily="49" charset="-128"/>
              </a:rPr>
              <a:t>て頂くこととなりました。</a:t>
            </a:r>
            <a:endParaRPr kumimoji="0" lang="en-US" altLang="ja-JP" sz="2300" b="0" i="0" u="none" strike="noStrike" cap="none" normalizeH="0" baseline="0" dirty="0">
              <a:ln>
                <a:noFill/>
              </a:ln>
              <a:solidFill>
                <a:srgbClr val="000066"/>
              </a:solidFill>
              <a:effectLst/>
              <a:latin typeface="HG創英角ｺﾞｼｯｸUB" panose="020B0909000000000000" pitchFamily="49" charset="-128"/>
              <a:ea typeface="HG創英角ｺﾞｼｯｸUB" panose="020B0909000000000000"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2300" b="0" i="0" u="none" strike="noStrike" cap="none" normalizeH="0" baseline="0" dirty="0">
              <a:ln>
                <a:noFill/>
              </a:ln>
              <a:solidFill>
                <a:schemeClr val="tx1"/>
              </a:solidFill>
              <a:effectLst/>
              <a:latin typeface="HG創英角ｺﾞｼｯｸUB" panose="020B0909000000000000" pitchFamily="49" charset="-128"/>
              <a:ea typeface="HG創英角ｺﾞｼｯｸUB" panose="020B0909000000000000"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2300" b="0" i="0" u="none" strike="noStrike" cap="none" normalizeH="0" baseline="0" dirty="0">
                <a:ln>
                  <a:noFill/>
                </a:ln>
                <a:solidFill>
                  <a:srgbClr val="000066"/>
                </a:solidFill>
                <a:effectLst/>
                <a:latin typeface="HG創英角ｺﾞｼｯｸUB" panose="020B0909000000000000" pitchFamily="49" charset="-128"/>
                <a:ea typeface="HG創英角ｺﾞｼｯｸUB" panose="020B0909000000000000" pitchFamily="49" charset="-128"/>
              </a:rPr>
              <a:t>募集開始日の変更に伴い、その後の日程も添付のとおり１か月遅れになる予定です（令和５年度に近い日程での開催を予定）。</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2300" b="0" i="0" u="none" strike="noStrike" cap="none" normalizeH="0" baseline="0" dirty="0">
                <a:ln>
                  <a:noFill/>
                </a:ln>
                <a:solidFill>
                  <a:srgbClr val="000066"/>
                </a:solidFill>
                <a:effectLst/>
                <a:latin typeface="HG創英角ｺﾞｼｯｸUB" panose="020B0909000000000000" pitchFamily="49" charset="-128"/>
                <a:ea typeface="HG創英角ｺﾞｼｯｸUB" panose="020B0909000000000000" pitchFamily="49" charset="-128"/>
              </a:rPr>
              <a:t>ご迷惑ポイント等ございましたら当方までご連絡ください。</a:t>
            </a:r>
            <a:endParaRPr kumimoji="0" lang="en-US" altLang="ja-JP" sz="2300" b="0" i="0" u="none" strike="noStrike" cap="none" normalizeH="0" baseline="0" dirty="0">
              <a:ln>
                <a:noFill/>
              </a:ln>
              <a:solidFill>
                <a:srgbClr val="000066"/>
              </a:solidFill>
              <a:effectLst/>
              <a:latin typeface="HG創英角ｺﾞｼｯｸUB" panose="020B0909000000000000" pitchFamily="49" charset="-128"/>
              <a:ea typeface="HG創英角ｺﾞｼｯｸUB" panose="020B0909000000000000"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2300" b="0" i="0" u="none" strike="noStrike" cap="none" normalizeH="0" baseline="0" dirty="0">
                <a:ln>
                  <a:noFill/>
                </a:ln>
                <a:solidFill>
                  <a:srgbClr val="000066"/>
                </a:solidFill>
                <a:effectLst/>
                <a:latin typeface="HG創英角ｺﾞｼｯｸUB" panose="020B0909000000000000" pitchFamily="49" charset="-128"/>
                <a:ea typeface="HG創英角ｺﾞｼｯｸUB" panose="020B0909000000000000" pitchFamily="49" charset="-128"/>
              </a:rPr>
              <a:t>もし必要であれば再度打ち合いの場を設けさせて頂きます。</a:t>
            </a:r>
          </a:p>
        </p:txBody>
      </p:sp>
    </p:spTree>
    <p:extLst>
      <p:ext uri="{BB962C8B-B14F-4D97-AF65-F5344CB8AC3E}">
        <p14:creationId xmlns:p14="http://schemas.microsoft.com/office/powerpoint/2010/main" val="1603334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AEA5F3C-42E7-255D-7BF9-7194BA403E81}"/>
              </a:ext>
            </a:extLst>
          </p:cNvPr>
          <p:cNvSpPr>
            <a:spLocks noGrp="1"/>
          </p:cNvSpPr>
          <p:nvPr>
            <p:ph type="sldNum" sz="quarter" idx="12"/>
          </p:nvPr>
        </p:nvSpPr>
        <p:spPr/>
        <p:txBody>
          <a:bodyPr/>
          <a:lstStyle/>
          <a:p>
            <a:fld id="{34E1D86B-E9BD-4CB3-A90A-360085928B4F}" type="slidenum">
              <a:rPr kumimoji="1" lang="ja-JP" altLang="en-US" sz="1800" smtClean="0">
                <a:latin typeface="HG創英角ｺﾞｼｯｸUB" panose="020B0909000000000000" pitchFamily="49" charset="-128"/>
                <a:ea typeface="HG創英角ｺﾞｼｯｸUB" panose="020B0909000000000000" pitchFamily="49" charset="-128"/>
              </a:rPr>
              <a:t>7</a:t>
            </a:fld>
            <a:endParaRPr kumimoji="1" lang="ja-JP" altLang="en-US" sz="1800" dirty="0">
              <a:latin typeface="HG創英角ｺﾞｼｯｸUB" panose="020B0909000000000000" pitchFamily="49" charset="-128"/>
              <a:ea typeface="HG創英角ｺﾞｼｯｸUB" panose="020B0909000000000000" pitchFamily="49" charset="-128"/>
            </a:endParaRPr>
          </a:p>
        </p:txBody>
      </p:sp>
      <p:sp>
        <p:nvSpPr>
          <p:cNvPr id="6" name="テキスト ボックス 5">
            <a:extLst>
              <a:ext uri="{FF2B5EF4-FFF2-40B4-BE49-F238E27FC236}">
                <a16:creationId xmlns:a16="http://schemas.microsoft.com/office/drawing/2014/main" id="{B488FE2F-7C4F-9CC2-11EA-C21B9DC65679}"/>
              </a:ext>
            </a:extLst>
          </p:cNvPr>
          <p:cNvSpPr txBox="1"/>
          <p:nvPr/>
        </p:nvSpPr>
        <p:spPr>
          <a:xfrm>
            <a:off x="0" y="0"/>
            <a:ext cx="9027268" cy="6463308"/>
          </a:xfrm>
          <a:prstGeom prst="rect">
            <a:avLst/>
          </a:prstGeom>
          <a:noFill/>
        </p:spPr>
        <p:txBody>
          <a:bodyPr wrap="square">
            <a:spAutoFit/>
          </a:bodyPr>
          <a:lstStyle/>
          <a:p>
            <a:r>
              <a:rPr lang="ja-JP" altLang="en-US" dirty="0">
                <a:solidFill>
                  <a:srgbClr val="000066"/>
                </a:solidFill>
                <a:latin typeface="HG創英角ｺﾞｼｯｸUB" panose="020B0909000000000000" pitchFamily="49" charset="-128"/>
                <a:ea typeface="HG創英角ｺﾞｼｯｸUB" panose="020B0909000000000000" pitchFamily="49" charset="-128"/>
              </a:rPr>
              <a:t>日本飼料用米振興協会と農林水産省農政局穀物課と共同で、飼料用米の普及を図る目的で、「飼料用米多収日本一表彰事業」を平成２８年より毎年実施しており、本年は、令和７年度の全国の飼料用米の収量を対象にして、その多収量等を競うもので、その多収量等に応じて表彰するものです。</a:t>
            </a:r>
          </a:p>
          <a:p>
            <a:r>
              <a:rPr lang="ja-JP" altLang="en-US" dirty="0">
                <a:solidFill>
                  <a:srgbClr val="000066"/>
                </a:solidFill>
                <a:latin typeface="HG創英角ｺﾞｼｯｸUB" panose="020B0909000000000000" pitchFamily="49" charset="-128"/>
                <a:ea typeface="HG創英角ｺﾞｼｯｸUB" panose="020B0909000000000000" pitchFamily="49" charset="-128"/>
              </a:rPr>
              <a:t>応募期間：令和７年７月１日～令和７年８月３１日</a:t>
            </a:r>
          </a:p>
          <a:p>
            <a:r>
              <a:rPr lang="ja-JP" altLang="en-US" dirty="0">
                <a:solidFill>
                  <a:srgbClr val="000066"/>
                </a:solidFill>
                <a:latin typeface="HG創英角ｺﾞｼｯｸUB" panose="020B0909000000000000" pitchFamily="49" charset="-128"/>
                <a:ea typeface="HG創英角ｺﾞｼｯｸUB" panose="020B0909000000000000" pitchFamily="49" charset="-128"/>
              </a:rPr>
              <a:t>応募者数：６５経営体。</a:t>
            </a:r>
          </a:p>
          <a:p>
            <a:r>
              <a:rPr lang="ja-JP" altLang="en-US" dirty="0">
                <a:solidFill>
                  <a:srgbClr val="000066"/>
                </a:solidFill>
                <a:latin typeface="HG創英角ｺﾞｼｯｸUB" panose="020B0909000000000000" pitchFamily="49" charset="-128"/>
                <a:ea typeface="HG創英角ｺﾞｼｯｸUB" panose="020B0909000000000000" pitchFamily="49" charset="-128"/>
              </a:rPr>
              <a:t>実績を基に、飼料用米の生産について十分な学識又は評価能力を有し、</a:t>
            </a:r>
          </a:p>
          <a:p>
            <a:r>
              <a:rPr lang="ja-JP" altLang="en-US" dirty="0">
                <a:solidFill>
                  <a:srgbClr val="000066"/>
                </a:solidFill>
                <a:latin typeface="HG創英角ｺﾞｼｯｸUB" panose="020B0909000000000000" pitchFamily="49" charset="-128"/>
                <a:ea typeface="HG創英角ｺﾞｼｯｸUB" panose="020B0909000000000000" pitchFamily="49" charset="-128"/>
              </a:rPr>
              <a:t>飼料用米の生産に直接関与していない公正な立場の審査委員による評価を行います　　令和８年２月２０日（金）</a:t>
            </a:r>
            <a:r>
              <a:rPr lang="en-US" altLang="ja-JP" dirty="0">
                <a:solidFill>
                  <a:srgbClr val="000066"/>
                </a:solidFill>
                <a:latin typeface="HG創英角ｺﾞｼｯｸUB" panose="020B0909000000000000" pitchFamily="49" charset="-128"/>
                <a:ea typeface="HG創英角ｺﾞｼｯｸUB" panose="020B0909000000000000" pitchFamily="49" charset="-128"/>
              </a:rPr>
              <a:t>14</a:t>
            </a:r>
            <a:r>
              <a:rPr lang="ja-JP" altLang="en-US" dirty="0">
                <a:solidFill>
                  <a:srgbClr val="000066"/>
                </a:solidFill>
                <a:latin typeface="HG創英角ｺﾞｼｯｸUB" panose="020B0909000000000000" pitchFamily="49" charset="-128"/>
                <a:ea typeface="HG創英角ｺﾞｼｯｸUB" panose="020B0909000000000000" pitchFamily="49" charset="-128"/>
              </a:rPr>
              <a:t>時～</a:t>
            </a:r>
            <a:r>
              <a:rPr lang="en-US" altLang="ja-JP" dirty="0">
                <a:solidFill>
                  <a:srgbClr val="000066"/>
                </a:solidFill>
                <a:latin typeface="HG創英角ｺﾞｼｯｸUB" panose="020B0909000000000000" pitchFamily="49" charset="-128"/>
                <a:ea typeface="HG創英角ｺﾞｼｯｸUB" panose="020B0909000000000000" pitchFamily="49" charset="-128"/>
              </a:rPr>
              <a:t>16</a:t>
            </a:r>
            <a:r>
              <a:rPr lang="ja-JP" altLang="en-US" dirty="0">
                <a:solidFill>
                  <a:srgbClr val="000066"/>
                </a:solidFill>
                <a:latin typeface="HG創英角ｺﾞｼｯｸUB" panose="020B0909000000000000" pitchFamily="49" charset="-128"/>
                <a:ea typeface="HG創英角ｺﾞｼｯｸUB" panose="020B0909000000000000" pitchFamily="49" charset="-128"/>
              </a:rPr>
              <a:t>時</a:t>
            </a:r>
          </a:p>
          <a:p>
            <a:r>
              <a:rPr lang="ja-JP" altLang="en-US" dirty="0">
                <a:solidFill>
                  <a:srgbClr val="000066"/>
                </a:solidFill>
                <a:latin typeface="HG創英角ｺﾞｼｯｸUB" panose="020B0909000000000000" pitchFamily="49" charset="-128"/>
                <a:ea typeface="HG創英角ｺﾞｼｯｸUB" panose="020B0909000000000000" pitchFamily="49" charset="-128"/>
              </a:rPr>
              <a:t>会場：農林水産省農産局第５会議室　東京都千代田区霞ケ関一丁目２番１号</a:t>
            </a:r>
          </a:p>
          <a:p>
            <a:endParaRPr lang="en-US" altLang="ja-JP" dirty="0">
              <a:solidFill>
                <a:srgbClr val="000066"/>
              </a:solidFill>
              <a:latin typeface="HG創英角ｺﾞｼｯｸUB" panose="020B0909000000000000" pitchFamily="49" charset="-128"/>
              <a:ea typeface="HG創英角ｺﾞｼｯｸUB" panose="020B0909000000000000" pitchFamily="49" charset="-128"/>
            </a:endParaRPr>
          </a:p>
          <a:p>
            <a:r>
              <a:rPr lang="ja-JP" altLang="en-US" dirty="0">
                <a:solidFill>
                  <a:srgbClr val="000066"/>
                </a:solidFill>
                <a:latin typeface="HG創英角ｺﾞｼｯｸUB" panose="020B0909000000000000" pitchFamily="49" charset="-128"/>
                <a:ea typeface="HG創英角ｺﾞｼｯｸUB" panose="020B0909000000000000" pitchFamily="49" charset="-128"/>
              </a:rPr>
              <a:t>審査委員氏名	所属	　　　　　　　　　　　　　　　　　　役職</a:t>
            </a:r>
          </a:p>
          <a:p>
            <a:r>
              <a:rPr lang="ja-JP" altLang="en-US" dirty="0">
                <a:solidFill>
                  <a:srgbClr val="000066"/>
                </a:solidFill>
                <a:latin typeface="HG創英角ｺﾞｼｯｸUB" panose="020B0909000000000000" pitchFamily="49" charset="-128"/>
                <a:ea typeface="HG創英角ｺﾞｼｯｸUB" panose="020B0909000000000000" pitchFamily="49" charset="-128"/>
              </a:rPr>
              <a:t>谷口　信和	　　東京大学	　　　　　　　　　　　　　　　　名誉教授</a:t>
            </a:r>
          </a:p>
          <a:p>
            <a:r>
              <a:rPr lang="ja-JP" altLang="en-US" dirty="0">
                <a:solidFill>
                  <a:srgbClr val="000066"/>
                </a:solidFill>
                <a:latin typeface="HG創英角ｺﾞｼｯｸUB" panose="020B0909000000000000" pitchFamily="49" charset="-128"/>
                <a:ea typeface="HG創英角ｺﾞｼｯｸUB" panose="020B0909000000000000" pitchFamily="49" charset="-128"/>
              </a:rPr>
              <a:t>中野　　洋	　　農研機構　中日本農業研究センター</a:t>
            </a:r>
          </a:p>
          <a:p>
            <a:r>
              <a:rPr lang="ja-JP" altLang="en-US" dirty="0">
                <a:solidFill>
                  <a:srgbClr val="000066"/>
                </a:solidFill>
                <a:latin typeface="HG創英角ｺﾞｼｯｸUB" panose="020B0909000000000000" pitchFamily="49" charset="-128"/>
                <a:ea typeface="HG創英角ｺﾞｼｯｸUB" panose="020B0909000000000000" pitchFamily="49" charset="-128"/>
              </a:rPr>
              <a:t>　　　　　　　　研究推進部　技術適用研究チーム</a:t>
            </a:r>
          </a:p>
          <a:p>
            <a:r>
              <a:rPr lang="ja-JP" altLang="en-US" dirty="0">
                <a:solidFill>
                  <a:srgbClr val="000066"/>
                </a:solidFill>
                <a:latin typeface="HG創英角ｺﾞｼｯｸUB" panose="020B0909000000000000" pitchFamily="49" charset="-128"/>
                <a:ea typeface="HG創英角ｺﾞｼｯｸUB" panose="020B0909000000000000" pitchFamily="49" charset="-128"/>
              </a:rPr>
              <a:t>　　　　　　　　兼　転換畑研究領域　畑輪作システムグループ	主席研究員</a:t>
            </a:r>
          </a:p>
          <a:p>
            <a:r>
              <a:rPr lang="ja-JP" altLang="en-US" dirty="0">
                <a:solidFill>
                  <a:srgbClr val="000066"/>
                </a:solidFill>
                <a:latin typeface="HG創英角ｺﾞｼｯｸUB" panose="020B0909000000000000" pitchFamily="49" charset="-128"/>
                <a:ea typeface="HG創英角ｺﾞｼｯｸUB" panose="020B0909000000000000" pitchFamily="49" charset="-128"/>
              </a:rPr>
              <a:t>櫻井　康生	　　株式会社トマル	常務執行役員</a:t>
            </a:r>
          </a:p>
          <a:p>
            <a:r>
              <a:rPr lang="ja-JP" altLang="en-US" dirty="0">
                <a:solidFill>
                  <a:srgbClr val="000066"/>
                </a:solidFill>
                <a:latin typeface="HG創英角ｺﾞｼｯｸUB" panose="020B0909000000000000" pitchFamily="49" charset="-128"/>
                <a:ea typeface="HG創英角ｺﾞｼｯｸUB" panose="020B0909000000000000" pitchFamily="49" charset="-128"/>
              </a:rPr>
              <a:t>籠嶋　雅代	　　生活クラブ生活協同組合・神奈川　　　　　	副理事長</a:t>
            </a:r>
          </a:p>
          <a:p>
            <a:r>
              <a:rPr lang="ja-JP" altLang="en-US" dirty="0">
                <a:solidFill>
                  <a:srgbClr val="000066"/>
                </a:solidFill>
                <a:latin typeface="HG創英角ｺﾞｼｯｸUB" panose="020B0909000000000000" pitchFamily="49" charset="-128"/>
                <a:ea typeface="HG創英角ｺﾞｼｯｸUB" panose="020B0909000000000000" pitchFamily="49" charset="-128"/>
              </a:rPr>
              <a:t>杉山　隆之	　　全国農業協同組合中央会　農政部　　　　　	部長</a:t>
            </a:r>
          </a:p>
          <a:p>
            <a:r>
              <a:rPr lang="ja-JP" altLang="en-US" dirty="0">
                <a:solidFill>
                  <a:srgbClr val="000066"/>
                </a:solidFill>
                <a:latin typeface="HG創英角ｺﾞｼｯｸUB" panose="020B0909000000000000" pitchFamily="49" charset="-128"/>
                <a:ea typeface="HG創英角ｺﾞｼｯｸUB" panose="020B0909000000000000" pitchFamily="49" charset="-128"/>
              </a:rPr>
              <a:t>藤井　　暁	　　全国農業協同組合連合会　米穀部　　　　　	部長</a:t>
            </a:r>
          </a:p>
          <a:p>
            <a:r>
              <a:rPr lang="ja-JP" altLang="en-US" dirty="0">
                <a:solidFill>
                  <a:srgbClr val="000066"/>
                </a:solidFill>
                <a:latin typeface="HG創英角ｺﾞｼｯｸUB" panose="020B0909000000000000" pitchFamily="49" charset="-128"/>
                <a:ea typeface="HG創英角ｺﾞｼｯｸUB" panose="020B0909000000000000" pitchFamily="49" charset="-128"/>
              </a:rPr>
              <a:t>髙橋　　洋	　　協同組合日本飼料工業会　　　　　　　　　	専務理事</a:t>
            </a:r>
          </a:p>
          <a:p>
            <a:r>
              <a:rPr lang="ja-JP" altLang="en-US" dirty="0">
                <a:solidFill>
                  <a:srgbClr val="000066"/>
                </a:solidFill>
                <a:latin typeface="HG創英角ｺﾞｼｯｸUB" panose="020B0909000000000000" pitchFamily="49" charset="-128"/>
                <a:ea typeface="HG創英角ｺﾞｼｯｸUB" panose="020B0909000000000000" pitchFamily="49" charset="-128"/>
              </a:rPr>
              <a:t>岡田　健治	　　日本農業新聞　編集局	　　　　　　　　　　副局長・報道部長</a:t>
            </a:r>
          </a:p>
          <a:p>
            <a:r>
              <a:rPr lang="ja-JP" altLang="en-US" dirty="0">
                <a:solidFill>
                  <a:srgbClr val="000066"/>
                </a:solidFill>
                <a:latin typeface="HG創英角ｺﾞｼｯｸUB" panose="020B0909000000000000" pitchFamily="49" charset="-128"/>
                <a:ea typeface="HG創英角ｺﾞｼｯｸUB" panose="020B0909000000000000" pitchFamily="49" charset="-128"/>
              </a:rPr>
              <a:t>中西　健介	　　農林水産省　農産局　穀物課	　　　　　　　　課長補佐</a:t>
            </a:r>
            <a:r>
              <a:rPr lang="en-US" altLang="ja-JP" dirty="0">
                <a:solidFill>
                  <a:srgbClr val="000066"/>
                </a:solidFill>
                <a:latin typeface="HG創英角ｺﾞｼｯｸUB" panose="020B0909000000000000" pitchFamily="49" charset="-128"/>
                <a:ea typeface="HG創英角ｺﾞｼｯｸUB" panose="020B0909000000000000" pitchFamily="49" charset="-128"/>
              </a:rPr>
              <a:t>/</a:t>
            </a:r>
            <a:r>
              <a:rPr lang="ja-JP" altLang="en-US" dirty="0">
                <a:solidFill>
                  <a:srgbClr val="000066"/>
                </a:solidFill>
                <a:latin typeface="HG創英角ｺﾞｼｯｸUB" panose="020B0909000000000000" pitchFamily="49" charset="-128"/>
                <a:ea typeface="HG創英角ｺﾞｼｯｸUB" panose="020B0909000000000000" pitchFamily="49" charset="-128"/>
              </a:rPr>
              <a:t>企画班</a:t>
            </a:r>
          </a:p>
        </p:txBody>
      </p:sp>
    </p:spTree>
    <p:extLst>
      <p:ext uri="{BB962C8B-B14F-4D97-AF65-F5344CB8AC3E}">
        <p14:creationId xmlns:p14="http://schemas.microsoft.com/office/powerpoint/2010/main" val="1331524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D3A7E32C-DDA4-9C3E-094E-1E9D022038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60" y="0"/>
            <a:ext cx="4503940" cy="6858000"/>
          </a:xfrm>
          <a:prstGeom prst="rect">
            <a:avLst/>
          </a:prstGeom>
        </p:spPr>
      </p:pic>
      <p:pic>
        <p:nvPicPr>
          <p:cNvPr id="15" name="図 14">
            <a:extLst>
              <a:ext uri="{FF2B5EF4-FFF2-40B4-BE49-F238E27FC236}">
                <a16:creationId xmlns:a16="http://schemas.microsoft.com/office/drawing/2014/main" id="{03CFBBF2-51CC-4AB7-F875-E52AE36A31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4820" y="0"/>
            <a:ext cx="4503940" cy="6858000"/>
          </a:xfrm>
          <a:prstGeom prst="rect">
            <a:avLst/>
          </a:prstGeom>
        </p:spPr>
      </p:pic>
      <p:sp>
        <p:nvSpPr>
          <p:cNvPr id="2" name="スライド番号プレースホルダー 1">
            <a:extLst>
              <a:ext uri="{FF2B5EF4-FFF2-40B4-BE49-F238E27FC236}">
                <a16:creationId xmlns:a16="http://schemas.microsoft.com/office/drawing/2014/main" id="{DF8BD63D-F073-FDFA-3DA3-007193C2D763}"/>
              </a:ext>
            </a:extLst>
          </p:cNvPr>
          <p:cNvSpPr>
            <a:spLocks noGrp="1"/>
          </p:cNvSpPr>
          <p:nvPr>
            <p:ph type="sldNum" sz="quarter" idx="12"/>
          </p:nvPr>
        </p:nvSpPr>
        <p:spPr/>
        <p:txBody>
          <a:bodyPr/>
          <a:lstStyle/>
          <a:p>
            <a:fld id="{34E1D86B-E9BD-4CB3-A90A-360085928B4F}" type="slidenum">
              <a:rPr kumimoji="1" lang="ja-JP" altLang="en-US" smtClean="0"/>
              <a:t>8</a:t>
            </a:fld>
            <a:endParaRPr kumimoji="1" lang="ja-JP" altLang="en-US"/>
          </a:p>
        </p:txBody>
      </p:sp>
    </p:spTree>
    <p:extLst>
      <p:ext uri="{BB962C8B-B14F-4D97-AF65-F5344CB8AC3E}">
        <p14:creationId xmlns:p14="http://schemas.microsoft.com/office/powerpoint/2010/main" val="1454898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F3B4842-B68F-E0E1-4143-23E37AC13203}"/>
              </a:ext>
            </a:extLst>
          </p:cNvPr>
          <p:cNvSpPr>
            <a:spLocks noGrp="1"/>
          </p:cNvSpPr>
          <p:nvPr>
            <p:ph type="sldNum" sz="quarter" idx="12"/>
          </p:nvPr>
        </p:nvSpPr>
        <p:spPr/>
        <p:txBody>
          <a:bodyPr/>
          <a:lstStyle/>
          <a:p>
            <a:fld id="{34E1D86B-E9BD-4CB3-A90A-360085928B4F}" type="slidenum">
              <a:rPr kumimoji="1" lang="ja-JP" altLang="en-US" sz="1800" smtClean="0">
                <a:latin typeface="HG創英角ｺﾞｼｯｸUB" panose="020B0909000000000000" pitchFamily="49" charset="-128"/>
                <a:ea typeface="HG創英角ｺﾞｼｯｸUB" panose="020B0909000000000000" pitchFamily="49" charset="-128"/>
              </a:rPr>
              <a:t>9</a:t>
            </a:fld>
            <a:endParaRPr kumimoji="1" lang="ja-JP" altLang="en-US" sz="1800">
              <a:latin typeface="HG創英角ｺﾞｼｯｸUB" panose="020B0909000000000000" pitchFamily="49" charset="-128"/>
              <a:ea typeface="HG創英角ｺﾞｼｯｸUB" panose="020B0909000000000000" pitchFamily="49" charset="-128"/>
            </a:endParaRPr>
          </a:p>
        </p:txBody>
      </p:sp>
      <p:graphicFrame>
        <p:nvGraphicFramePr>
          <p:cNvPr id="3" name="オブジェクト 2">
            <a:extLst>
              <a:ext uri="{FF2B5EF4-FFF2-40B4-BE49-F238E27FC236}">
                <a16:creationId xmlns:a16="http://schemas.microsoft.com/office/drawing/2014/main" id="{5AAD50F7-D1A8-CDAE-7A0A-1C8B9CCC0272}"/>
              </a:ext>
            </a:extLst>
          </p:cNvPr>
          <p:cNvGraphicFramePr>
            <a:graphicFrameLocks noChangeAspect="1"/>
          </p:cNvGraphicFramePr>
          <p:nvPr>
            <p:extLst>
              <p:ext uri="{D42A27DB-BD31-4B8C-83A1-F6EECF244321}">
                <p14:modId xmlns:p14="http://schemas.microsoft.com/office/powerpoint/2010/main" val="76271345"/>
              </p:ext>
            </p:extLst>
          </p:nvPr>
        </p:nvGraphicFramePr>
        <p:xfrm>
          <a:off x="-37701" y="894945"/>
          <a:ext cx="9200981" cy="4902740"/>
        </p:xfrm>
        <a:graphic>
          <a:graphicData uri="http://schemas.openxmlformats.org/presentationml/2006/ole">
            <mc:AlternateContent xmlns:mc="http://schemas.openxmlformats.org/markup-compatibility/2006">
              <mc:Choice xmlns:v="urn:schemas-microsoft-com:vml" Requires="v">
                <p:oleObj r:id="rId2" imgW="9756360" imgH="4311360" progId="">
                  <p:embed/>
                </p:oleObj>
              </mc:Choice>
              <mc:Fallback>
                <p:oleObj r:id="rId2" imgW="9756360" imgH="4311360" progId="">
                  <p:embed/>
                  <p:pic>
                    <p:nvPicPr>
                      <p:cNvPr id="0" name=""/>
                      <p:cNvPicPr/>
                      <p:nvPr/>
                    </p:nvPicPr>
                    <p:blipFill>
                      <a:blip r:embed="rId3"/>
                      <a:stretch>
                        <a:fillRect/>
                      </a:stretch>
                    </p:blipFill>
                    <p:spPr>
                      <a:xfrm>
                        <a:off x="-37701" y="894945"/>
                        <a:ext cx="9200981" cy="4902740"/>
                      </a:xfrm>
                      <a:prstGeom prst="rect">
                        <a:avLst/>
                      </a:prstGeom>
                    </p:spPr>
                  </p:pic>
                </p:oleObj>
              </mc:Fallback>
            </mc:AlternateContent>
          </a:graphicData>
        </a:graphic>
      </p:graphicFrame>
    </p:spTree>
    <p:extLst>
      <p:ext uri="{BB962C8B-B14F-4D97-AF65-F5344CB8AC3E}">
        <p14:creationId xmlns:p14="http://schemas.microsoft.com/office/powerpoint/2010/main" val="784375857"/>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46502</TotalTime>
  <Words>8250</Words>
  <Application>Microsoft Office PowerPoint</Application>
  <PresentationFormat>画面に合わせる (4:3)</PresentationFormat>
  <Paragraphs>554</Paragraphs>
  <Slides>41</Slides>
  <Notes>1</Notes>
  <HiddenSlides>0</HiddenSlides>
  <MMClips>0</MMClips>
  <ScaleCrop>false</ScaleCrop>
  <HeadingPairs>
    <vt:vector size="8" baseType="variant">
      <vt:variant>
        <vt:lpstr>使用されているフォント</vt:lpstr>
      </vt:variant>
      <vt:variant>
        <vt:i4>13</vt:i4>
      </vt:variant>
      <vt:variant>
        <vt:lpstr>テーマ</vt:lpstr>
      </vt:variant>
      <vt:variant>
        <vt:i4>1</vt:i4>
      </vt:variant>
      <vt:variant>
        <vt:lpstr>埋め込まれた OLE サーバー</vt:lpstr>
      </vt:variant>
      <vt:variant>
        <vt:i4>0</vt:i4>
      </vt:variant>
      <vt:variant>
        <vt:lpstr>スライド タイトル</vt:lpstr>
      </vt:variant>
      <vt:variant>
        <vt:i4>41</vt:i4>
      </vt:variant>
    </vt:vector>
  </HeadingPairs>
  <TitlesOfParts>
    <vt:vector size="55" baseType="lpstr">
      <vt:lpstr>-apple-system</vt:lpstr>
      <vt:lpstr>Google Sans</vt:lpstr>
      <vt:lpstr>HGS創英角ｺﾞｼｯｸUB</vt:lpstr>
      <vt:lpstr>HG創英角ｺﾞｼｯｸUB</vt:lpstr>
      <vt:lpstr>ＭＳ 明朝</vt:lpstr>
      <vt:lpstr>游ゴシック</vt:lpstr>
      <vt:lpstr>游明朝</vt:lpstr>
      <vt:lpstr>Arial</vt:lpstr>
      <vt:lpstr>Arial Black</vt:lpstr>
      <vt:lpstr>Calibri</vt:lpstr>
      <vt:lpstr>Calibri Light</vt:lpstr>
      <vt:lpstr>Century</vt:lpstr>
      <vt:lpstr>Times New Roman</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２０２３年　定時社員総会　議事次第（提案書）</dc:title>
  <dc:creator>若狹 良治</dc:creator>
  <cp:lastModifiedBy>若狹 良治</cp:lastModifiedBy>
  <cp:revision>50</cp:revision>
  <cp:lastPrinted>2026-02-27T01:50:23Z</cp:lastPrinted>
  <dcterms:created xsi:type="dcterms:W3CDTF">2023-06-29T00:19:20Z</dcterms:created>
  <dcterms:modified xsi:type="dcterms:W3CDTF">2026-02-28T01:14:48Z</dcterms:modified>
</cp:coreProperties>
</file>