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Lst>
  <p:notesMasterIdLst>
    <p:notesMasterId r:id="rId20"/>
  </p:notesMasterIdLst>
  <p:handoutMasterIdLst>
    <p:handoutMasterId r:id="rId21"/>
  </p:handoutMasterIdLst>
  <p:sldIdLst>
    <p:sldId id="293" r:id="rId2"/>
    <p:sldId id="256" r:id="rId3"/>
    <p:sldId id="434" r:id="rId4"/>
    <p:sldId id="435" r:id="rId5"/>
    <p:sldId id="436" r:id="rId6"/>
    <p:sldId id="439" r:id="rId7"/>
    <p:sldId id="437" r:id="rId8"/>
    <p:sldId id="438" r:id="rId9"/>
    <p:sldId id="440" r:id="rId10"/>
    <p:sldId id="441" r:id="rId11"/>
    <p:sldId id="442" r:id="rId12"/>
    <p:sldId id="443" r:id="rId13"/>
    <p:sldId id="444" r:id="rId14"/>
    <p:sldId id="445" r:id="rId15"/>
    <p:sldId id="430" r:id="rId16"/>
    <p:sldId id="431" r:id="rId17"/>
    <p:sldId id="432" r:id="rId18"/>
    <p:sldId id="433" r:id="rId19"/>
  </p:sldIdLst>
  <p:sldSz cx="9144000" cy="6858000" type="screen4x3"/>
  <p:notesSz cx="6889750"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CC"/>
    <a:srgbClr val="FFCCCC"/>
    <a:srgbClr val="CCFFCC"/>
    <a:srgbClr val="FFFFFF"/>
    <a:srgbClr val="FFCC99"/>
    <a:srgbClr val="CCFF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152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176162AC-0845-E9F6-7BE1-0A824C50BFF1}"/>
              </a:ext>
            </a:extLst>
          </p:cNvPr>
          <p:cNvSpPr>
            <a:spLocks noGrp="1"/>
          </p:cNvSpPr>
          <p:nvPr>
            <p:ph type="hdr" sz="quarter"/>
          </p:nvPr>
        </p:nvSpPr>
        <p:spPr>
          <a:xfrm>
            <a:off x="0" y="0"/>
            <a:ext cx="2985764" cy="502026"/>
          </a:xfrm>
          <a:prstGeom prst="rect">
            <a:avLst/>
          </a:prstGeom>
        </p:spPr>
        <p:txBody>
          <a:bodyPr vert="horz" lIns="89200" tIns="44600" rIns="89200" bIns="4460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F61388D4-0D85-7E2A-4B8F-E437FF7B52E6}"/>
              </a:ext>
            </a:extLst>
          </p:cNvPr>
          <p:cNvSpPr>
            <a:spLocks noGrp="1"/>
          </p:cNvSpPr>
          <p:nvPr>
            <p:ph type="dt" sz="quarter" idx="1"/>
          </p:nvPr>
        </p:nvSpPr>
        <p:spPr>
          <a:xfrm>
            <a:off x="3902446" y="0"/>
            <a:ext cx="2985764" cy="502026"/>
          </a:xfrm>
          <a:prstGeom prst="rect">
            <a:avLst/>
          </a:prstGeom>
        </p:spPr>
        <p:txBody>
          <a:bodyPr vert="horz" lIns="89200" tIns="44600" rIns="89200" bIns="44600" rtlCol="0"/>
          <a:lstStyle>
            <a:lvl1pPr algn="r">
              <a:defRPr sz="1200"/>
            </a:lvl1pPr>
          </a:lstStyle>
          <a:p>
            <a:fld id="{E94515B9-9A5D-4593-BB95-0134BB249889}" type="datetimeFigureOut">
              <a:rPr kumimoji="1" lang="ja-JP" altLang="en-US" smtClean="0"/>
              <a:t>2026/1/20</a:t>
            </a:fld>
            <a:endParaRPr kumimoji="1" lang="ja-JP" altLang="en-US"/>
          </a:p>
        </p:txBody>
      </p:sp>
      <p:sp>
        <p:nvSpPr>
          <p:cNvPr id="4" name="フッター プレースホルダー 3">
            <a:extLst>
              <a:ext uri="{FF2B5EF4-FFF2-40B4-BE49-F238E27FC236}">
                <a16:creationId xmlns:a16="http://schemas.microsoft.com/office/drawing/2014/main" id="{8F202410-6033-C01E-7986-F00966043A86}"/>
              </a:ext>
            </a:extLst>
          </p:cNvPr>
          <p:cNvSpPr>
            <a:spLocks noGrp="1"/>
          </p:cNvSpPr>
          <p:nvPr>
            <p:ph type="ftr" sz="quarter" idx="2"/>
          </p:nvPr>
        </p:nvSpPr>
        <p:spPr>
          <a:xfrm>
            <a:off x="0" y="9518275"/>
            <a:ext cx="2985764" cy="502026"/>
          </a:xfrm>
          <a:prstGeom prst="rect">
            <a:avLst/>
          </a:prstGeom>
        </p:spPr>
        <p:txBody>
          <a:bodyPr vert="horz" lIns="89200" tIns="44600" rIns="89200" bIns="4460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18A8ED0F-5047-1065-78A9-167203C94E1A}"/>
              </a:ext>
            </a:extLst>
          </p:cNvPr>
          <p:cNvSpPr>
            <a:spLocks noGrp="1"/>
          </p:cNvSpPr>
          <p:nvPr>
            <p:ph type="sldNum" sz="quarter" idx="3"/>
          </p:nvPr>
        </p:nvSpPr>
        <p:spPr>
          <a:xfrm>
            <a:off x="3902446" y="9518275"/>
            <a:ext cx="2985764" cy="502026"/>
          </a:xfrm>
          <a:prstGeom prst="rect">
            <a:avLst/>
          </a:prstGeom>
        </p:spPr>
        <p:txBody>
          <a:bodyPr vert="horz" lIns="89200" tIns="44600" rIns="89200" bIns="44600" rtlCol="0" anchor="b"/>
          <a:lstStyle>
            <a:lvl1pPr algn="r">
              <a:defRPr sz="1200"/>
            </a:lvl1pPr>
          </a:lstStyle>
          <a:p>
            <a:fld id="{30C25490-113A-48CD-96F8-773EC44B0E63}" type="slidenum">
              <a:rPr kumimoji="1" lang="ja-JP" altLang="en-US" smtClean="0"/>
              <a:t>‹#›</a:t>
            </a:fld>
            <a:endParaRPr kumimoji="1" lang="ja-JP" altLang="en-US"/>
          </a:p>
        </p:txBody>
      </p:sp>
    </p:spTree>
    <p:extLst>
      <p:ext uri="{BB962C8B-B14F-4D97-AF65-F5344CB8AC3E}">
        <p14:creationId xmlns:p14="http://schemas.microsoft.com/office/powerpoint/2010/main" val="37074711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5764" cy="502026"/>
          </a:xfrm>
          <a:prstGeom prst="rect">
            <a:avLst/>
          </a:prstGeom>
        </p:spPr>
        <p:txBody>
          <a:bodyPr vert="horz" lIns="89200" tIns="44600" rIns="89200" bIns="44600"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2446" y="0"/>
            <a:ext cx="2985764" cy="502026"/>
          </a:xfrm>
          <a:prstGeom prst="rect">
            <a:avLst/>
          </a:prstGeom>
        </p:spPr>
        <p:txBody>
          <a:bodyPr vert="horz" lIns="89200" tIns="44600" rIns="89200" bIns="44600" rtlCol="0"/>
          <a:lstStyle>
            <a:lvl1pPr algn="r">
              <a:defRPr sz="1200"/>
            </a:lvl1pPr>
          </a:lstStyle>
          <a:p>
            <a:fld id="{6E957838-44B6-450D-8A1B-528B1BDACF72}" type="datetimeFigureOut">
              <a:rPr kumimoji="1" lang="ja-JP" altLang="en-US" smtClean="0"/>
              <a:t>2026/1/20</a:t>
            </a:fld>
            <a:endParaRPr kumimoji="1" lang="ja-JP" altLang="en-US"/>
          </a:p>
        </p:txBody>
      </p:sp>
      <p:sp>
        <p:nvSpPr>
          <p:cNvPr id="4" name="スライド イメージ プレースホルダー 3"/>
          <p:cNvSpPr>
            <a:spLocks noGrp="1" noRot="1" noChangeAspect="1"/>
          </p:cNvSpPr>
          <p:nvPr>
            <p:ph type="sldImg" idx="2"/>
          </p:nvPr>
        </p:nvSpPr>
        <p:spPr>
          <a:xfrm>
            <a:off x="1190625" y="1252538"/>
            <a:ext cx="4508500" cy="3382962"/>
          </a:xfrm>
          <a:prstGeom prst="rect">
            <a:avLst/>
          </a:prstGeom>
          <a:noFill/>
          <a:ln w="12700">
            <a:solidFill>
              <a:prstClr val="black"/>
            </a:solidFill>
          </a:ln>
        </p:spPr>
        <p:txBody>
          <a:bodyPr vert="horz" lIns="89200" tIns="44600" rIns="89200" bIns="44600" rtlCol="0" anchor="ctr"/>
          <a:lstStyle/>
          <a:p>
            <a:endParaRPr lang="ja-JP" altLang="en-US"/>
          </a:p>
        </p:txBody>
      </p:sp>
      <p:sp>
        <p:nvSpPr>
          <p:cNvPr id="5" name="ノート プレースホルダー 4"/>
          <p:cNvSpPr>
            <a:spLocks noGrp="1"/>
          </p:cNvSpPr>
          <p:nvPr>
            <p:ph type="body" sz="quarter" idx="3"/>
          </p:nvPr>
        </p:nvSpPr>
        <p:spPr>
          <a:xfrm>
            <a:off x="688668" y="4822863"/>
            <a:ext cx="5512416" cy="3944706"/>
          </a:xfrm>
          <a:prstGeom prst="rect">
            <a:avLst/>
          </a:prstGeom>
        </p:spPr>
        <p:txBody>
          <a:bodyPr vert="horz" lIns="89200" tIns="44600" rIns="89200" bIns="4460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8275"/>
            <a:ext cx="2985764" cy="502026"/>
          </a:xfrm>
          <a:prstGeom prst="rect">
            <a:avLst/>
          </a:prstGeom>
        </p:spPr>
        <p:txBody>
          <a:bodyPr vert="horz" lIns="89200" tIns="44600" rIns="89200" bIns="4460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2446" y="9518275"/>
            <a:ext cx="2985764" cy="502026"/>
          </a:xfrm>
          <a:prstGeom prst="rect">
            <a:avLst/>
          </a:prstGeom>
        </p:spPr>
        <p:txBody>
          <a:bodyPr vert="horz" lIns="89200" tIns="44600" rIns="89200" bIns="44600" rtlCol="0" anchor="b"/>
          <a:lstStyle>
            <a:lvl1pPr algn="r">
              <a:defRPr sz="1200"/>
            </a:lvl1pPr>
          </a:lstStyle>
          <a:p>
            <a:fld id="{AC2D2C39-6BBE-484F-8076-A09C10257983}" type="slidenum">
              <a:rPr kumimoji="1" lang="ja-JP" altLang="en-US" smtClean="0"/>
              <a:t>‹#›</a:t>
            </a:fld>
            <a:endParaRPr kumimoji="1" lang="ja-JP" altLang="en-US"/>
          </a:p>
        </p:txBody>
      </p:sp>
    </p:spTree>
    <p:extLst>
      <p:ext uri="{BB962C8B-B14F-4D97-AF65-F5344CB8AC3E}">
        <p14:creationId xmlns:p14="http://schemas.microsoft.com/office/powerpoint/2010/main" val="126846007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E9826D3-1B96-4EF1-9E48-772684CDA07C}" type="datetime1">
              <a:rPr kumimoji="1" lang="ja-JP" altLang="en-US" smtClean="0"/>
              <a:t>2026/1/20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4E1D86B-E9BD-4CB3-A90A-360085928B4F}" type="slidenum">
              <a:rPr kumimoji="1" lang="ja-JP" altLang="en-US" smtClean="0"/>
              <a:t>‹#›</a:t>
            </a:fld>
            <a:endParaRPr kumimoji="1" lang="ja-JP" altLang="en-US"/>
          </a:p>
        </p:txBody>
      </p:sp>
    </p:spTree>
    <p:extLst>
      <p:ext uri="{BB962C8B-B14F-4D97-AF65-F5344CB8AC3E}">
        <p14:creationId xmlns:p14="http://schemas.microsoft.com/office/powerpoint/2010/main" val="1124629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80370E-6A10-470F-A3E6-0F6FCD84D110}" type="datetime1">
              <a:rPr kumimoji="1" lang="ja-JP" altLang="en-US" smtClean="0"/>
              <a:t>2026/1/20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4E1D86B-E9BD-4CB3-A90A-360085928B4F}" type="slidenum">
              <a:rPr kumimoji="1" lang="ja-JP" altLang="en-US" smtClean="0"/>
              <a:t>‹#›</a:t>
            </a:fld>
            <a:endParaRPr kumimoji="1" lang="ja-JP" altLang="en-US"/>
          </a:p>
        </p:txBody>
      </p:sp>
    </p:spTree>
    <p:extLst>
      <p:ext uri="{BB962C8B-B14F-4D97-AF65-F5344CB8AC3E}">
        <p14:creationId xmlns:p14="http://schemas.microsoft.com/office/powerpoint/2010/main" val="2471836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BAE65E6-5897-47A4-9717-6ECD70F10A57}" type="datetime1">
              <a:rPr kumimoji="1" lang="ja-JP" altLang="en-US" smtClean="0"/>
              <a:t>2026/1/20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4E1D86B-E9BD-4CB3-A90A-360085928B4F}" type="slidenum">
              <a:rPr kumimoji="1" lang="ja-JP" altLang="en-US" smtClean="0"/>
              <a:t>‹#›</a:t>
            </a:fld>
            <a:endParaRPr kumimoji="1" lang="ja-JP" altLang="en-US"/>
          </a:p>
        </p:txBody>
      </p:sp>
    </p:spTree>
    <p:extLst>
      <p:ext uri="{BB962C8B-B14F-4D97-AF65-F5344CB8AC3E}">
        <p14:creationId xmlns:p14="http://schemas.microsoft.com/office/powerpoint/2010/main" val="2201592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18F674F-4740-49FE-9930-1BA41D3BBFBC}" type="datetime1">
              <a:rPr kumimoji="1" lang="ja-JP" altLang="en-US" smtClean="0"/>
              <a:t>2026/1/20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4E1D86B-E9BD-4CB3-A90A-360085928B4F}" type="slidenum">
              <a:rPr kumimoji="1" lang="ja-JP" altLang="en-US" smtClean="0"/>
              <a:t>‹#›</a:t>
            </a:fld>
            <a:endParaRPr kumimoji="1" lang="ja-JP" altLang="en-US"/>
          </a:p>
        </p:txBody>
      </p:sp>
    </p:spTree>
    <p:extLst>
      <p:ext uri="{BB962C8B-B14F-4D97-AF65-F5344CB8AC3E}">
        <p14:creationId xmlns:p14="http://schemas.microsoft.com/office/powerpoint/2010/main" val="2877046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89B5458-A6DE-449E-BD58-5DD393E0938C}" type="datetime1">
              <a:rPr kumimoji="1" lang="ja-JP" altLang="en-US" smtClean="0"/>
              <a:t>2026/1/20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4E1D86B-E9BD-4CB3-A90A-360085928B4F}" type="slidenum">
              <a:rPr kumimoji="1" lang="ja-JP" altLang="en-US" smtClean="0"/>
              <a:t>‹#›</a:t>
            </a:fld>
            <a:endParaRPr kumimoji="1" lang="ja-JP" altLang="en-US"/>
          </a:p>
        </p:txBody>
      </p:sp>
    </p:spTree>
    <p:extLst>
      <p:ext uri="{BB962C8B-B14F-4D97-AF65-F5344CB8AC3E}">
        <p14:creationId xmlns:p14="http://schemas.microsoft.com/office/powerpoint/2010/main" val="866337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D780287-9583-4DA7-8EFD-CDE6D192E329}" type="datetime1">
              <a:rPr kumimoji="1" lang="ja-JP" altLang="en-US" smtClean="0"/>
              <a:t>2026/1/20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4E1D86B-E9BD-4CB3-A90A-360085928B4F}" type="slidenum">
              <a:rPr kumimoji="1" lang="ja-JP" altLang="en-US" smtClean="0"/>
              <a:t>‹#›</a:t>
            </a:fld>
            <a:endParaRPr kumimoji="1" lang="ja-JP" altLang="en-US"/>
          </a:p>
        </p:txBody>
      </p:sp>
    </p:spTree>
    <p:extLst>
      <p:ext uri="{BB962C8B-B14F-4D97-AF65-F5344CB8AC3E}">
        <p14:creationId xmlns:p14="http://schemas.microsoft.com/office/powerpoint/2010/main" val="2485429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860FFE9-82AF-47C4-B46B-1FFDBE9FFCD3}" type="datetime1">
              <a:rPr kumimoji="1" lang="ja-JP" altLang="en-US" smtClean="0"/>
              <a:t>2026/1/20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4E1D86B-E9BD-4CB3-A90A-360085928B4F}" type="slidenum">
              <a:rPr kumimoji="1" lang="ja-JP" altLang="en-US" smtClean="0"/>
              <a:t>‹#›</a:t>
            </a:fld>
            <a:endParaRPr kumimoji="1" lang="ja-JP" altLang="en-US"/>
          </a:p>
        </p:txBody>
      </p:sp>
    </p:spTree>
    <p:extLst>
      <p:ext uri="{BB962C8B-B14F-4D97-AF65-F5344CB8AC3E}">
        <p14:creationId xmlns:p14="http://schemas.microsoft.com/office/powerpoint/2010/main" val="594411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ADE10CE-6C52-46B8-81C8-CF6FD8FA4930}" type="datetime1">
              <a:rPr kumimoji="1" lang="ja-JP" altLang="en-US" smtClean="0"/>
              <a:t>2026/1/20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4E1D86B-E9BD-4CB3-A90A-360085928B4F}" type="slidenum">
              <a:rPr kumimoji="1" lang="ja-JP" altLang="en-US" smtClean="0"/>
              <a:t>‹#›</a:t>
            </a:fld>
            <a:endParaRPr kumimoji="1" lang="ja-JP" altLang="en-US"/>
          </a:p>
        </p:txBody>
      </p:sp>
    </p:spTree>
    <p:extLst>
      <p:ext uri="{BB962C8B-B14F-4D97-AF65-F5344CB8AC3E}">
        <p14:creationId xmlns:p14="http://schemas.microsoft.com/office/powerpoint/2010/main" val="2828622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78BA63-204F-4842-8ACF-49D7E635E91D}" type="datetime1">
              <a:rPr kumimoji="1" lang="ja-JP" altLang="en-US" smtClean="0"/>
              <a:t>2026/1/20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4E1D86B-E9BD-4CB3-A90A-360085928B4F}" type="slidenum">
              <a:rPr kumimoji="1" lang="ja-JP" altLang="en-US" smtClean="0"/>
              <a:t>‹#›</a:t>
            </a:fld>
            <a:endParaRPr kumimoji="1" lang="ja-JP" altLang="en-US"/>
          </a:p>
        </p:txBody>
      </p:sp>
    </p:spTree>
    <p:extLst>
      <p:ext uri="{BB962C8B-B14F-4D97-AF65-F5344CB8AC3E}">
        <p14:creationId xmlns:p14="http://schemas.microsoft.com/office/powerpoint/2010/main" val="1320768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81960CF-6348-4DA9-A079-1DFE59A6C5F7}" type="datetime1">
              <a:rPr kumimoji="1" lang="ja-JP" altLang="en-US" smtClean="0"/>
              <a:t>2026/1/20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4E1D86B-E9BD-4CB3-A90A-360085928B4F}" type="slidenum">
              <a:rPr kumimoji="1" lang="ja-JP" altLang="en-US" smtClean="0"/>
              <a:t>‹#›</a:t>
            </a:fld>
            <a:endParaRPr kumimoji="1" lang="ja-JP" altLang="en-US"/>
          </a:p>
        </p:txBody>
      </p:sp>
    </p:spTree>
    <p:extLst>
      <p:ext uri="{BB962C8B-B14F-4D97-AF65-F5344CB8AC3E}">
        <p14:creationId xmlns:p14="http://schemas.microsoft.com/office/powerpoint/2010/main" val="1455048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D6BFDD2-863C-4B41-B7FC-FA9FA82F5E53}" type="datetime1">
              <a:rPr kumimoji="1" lang="ja-JP" altLang="en-US" smtClean="0"/>
              <a:t>2026/1/20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4E1D86B-E9BD-4CB3-A90A-360085928B4F}" type="slidenum">
              <a:rPr kumimoji="1" lang="ja-JP" altLang="en-US" smtClean="0"/>
              <a:t>‹#›</a:t>
            </a:fld>
            <a:endParaRPr kumimoji="1" lang="ja-JP" altLang="en-US"/>
          </a:p>
        </p:txBody>
      </p:sp>
    </p:spTree>
    <p:extLst>
      <p:ext uri="{BB962C8B-B14F-4D97-AF65-F5344CB8AC3E}">
        <p14:creationId xmlns:p14="http://schemas.microsoft.com/office/powerpoint/2010/main" val="218810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0E5D5-0A2B-48F4-8358-8FE937114CF0}" type="datetime1">
              <a:rPr kumimoji="1" lang="ja-JP" altLang="en-US" smtClean="0"/>
              <a:t>2026/1/20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E1D86B-E9BD-4CB3-A90A-360085928B4F}" type="slidenum">
              <a:rPr kumimoji="1" lang="ja-JP" altLang="en-US" smtClean="0"/>
              <a:t>‹#›</a:t>
            </a:fld>
            <a:endParaRPr kumimoji="1" lang="ja-JP" altLang="en-US"/>
          </a:p>
        </p:txBody>
      </p:sp>
    </p:spTree>
    <p:extLst>
      <p:ext uri="{BB962C8B-B14F-4D97-AF65-F5344CB8AC3E}">
        <p14:creationId xmlns:p14="http://schemas.microsoft.com/office/powerpoint/2010/main" val="4265067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us02web.zoom.us/j/88503957535?pwd=nZf69ZEI9oGNMPMC5awfTkhGAZDaMy.1" TargetMode="External"/><Relationship Id="rId2" Type="http://schemas.openxmlformats.org/officeDocument/2006/relationships/hyperlink" Target="https://j-fra.com/%e9%a3%bc%e6%96%99%e7%94%a8%e7%b1%b3%e3%80%81%e8%be%b2%e6%a5%ad%e6%94%bf%e7%ad%96%e3%81%ab%e9%96%a2%e3%81%99%e3%82%8b%e5%a0%b1%e9%81%93%e8%a8%98%e4%ba%8b%e3%82%92%e8%aa%ad%e3%82%80/"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youtu.be/cuScu2Ug0X4?si=lLmOTKuPEAP-NF36"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青空の下の稲">
            <a:extLst>
              <a:ext uri="{FF2B5EF4-FFF2-40B4-BE49-F238E27FC236}">
                <a16:creationId xmlns:a16="http://schemas.microsoft.com/office/drawing/2014/main" id="{C19D1778-B7A4-A980-C2DA-DDAE3BAB4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30" y="1"/>
            <a:ext cx="916942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4D78957F-5C21-591F-9FCA-9215876DC811}"/>
              </a:ext>
            </a:extLst>
          </p:cNvPr>
          <p:cNvSpPr txBox="1"/>
          <p:nvPr/>
        </p:nvSpPr>
        <p:spPr>
          <a:xfrm>
            <a:off x="0" y="0"/>
            <a:ext cx="9144000" cy="461665"/>
          </a:xfrm>
          <a:prstGeom prst="rect">
            <a:avLst/>
          </a:prstGeom>
          <a:noFill/>
        </p:spPr>
        <p:txBody>
          <a:bodyPr wrap="square" rtlCol="0">
            <a:spAutoFit/>
          </a:bodyPr>
          <a:lstStyle/>
          <a:p>
            <a:pPr algn="ctr"/>
            <a:r>
              <a:rPr kumimoji="1" lang="ja-JP" altLang="en-US" sz="2400" dirty="0">
                <a:solidFill>
                  <a:srgbClr val="0000CC"/>
                </a:solidFill>
                <a:latin typeface="HG創英角ｺﾞｼｯｸUB" panose="020B0909000000000000" pitchFamily="49" charset="-128"/>
                <a:ea typeface="HG創英角ｺﾞｼｯｸUB" panose="020B0909000000000000" pitchFamily="49" charset="-128"/>
              </a:rPr>
              <a:t>２０２６年　内部意見交換会</a:t>
            </a:r>
          </a:p>
        </p:txBody>
      </p:sp>
      <p:sp>
        <p:nvSpPr>
          <p:cNvPr id="4" name="タイトル 1">
            <a:extLst>
              <a:ext uri="{FF2B5EF4-FFF2-40B4-BE49-F238E27FC236}">
                <a16:creationId xmlns:a16="http://schemas.microsoft.com/office/drawing/2014/main" id="{877C3E84-04D0-36E9-8C55-00ACD8C92BA7}"/>
              </a:ext>
            </a:extLst>
          </p:cNvPr>
          <p:cNvSpPr txBox="1">
            <a:spLocks/>
          </p:cNvSpPr>
          <p:nvPr/>
        </p:nvSpPr>
        <p:spPr>
          <a:xfrm>
            <a:off x="20320" y="1122363"/>
            <a:ext cx="9123680" cy="614997"/>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zh-TW" altLang="en-US" sz="2800" dirty="0">
                <a:latin typeface="HG創英角ｺﾞｼｯｸUB" panose="020B0909000000000000" pitchFamily="49" charset="-128"/>
                <a:ea typeface="HG創英角ｺﾞｼｯｸUB" panose="020B0909000000000000" pitchFamily="49" charset="-128"/>
              </a:rPr>
              <a:t>２０２</a:t>
            </a:r>
            <a:r>
              <a:rPr lang="ja-JP" altLang="en-US" sz="2800" dirty="0">
                <a:latin typeface="HG創英角ｺﾞｼｯｸUB" panose="020B0909000000000000" pitchFamily="49" charset="-128"/>
                <a:ea typeface="HG創英角ｺﾞｼｯｸUB" panose="020B0909000000000000" pitchFamily="49" charset="-128"/>
              </a:rPr>
              <a:t>６</a:t>
            </a:r>
            <a:r>
              <a:rPr lang="zh-TW" altLang="en-US" sz="2800" dirty="0">
                <a:latin typeface="HG創英角ｺﾞｼｯｸUB" panose="020B0909000000000000" pitchFamily="49" charset="-128"/>
                <a:ea typeface="HG創英角ｺﾞｼｯｸUB" panose="020B0909000000000000" pitchFamily="49" charset="-128"/>
              </a:rPr>
              <a:t>年　内部意見交換会　次第</a:t>
            </a:r>
          </a:p>
        </p:txBody>
      </p:sp>
      <p:sp>
        <p:nvSpPr>
          <p:cNvPr id="5" name="字幕 2">
            <a:extLst>
              <a:ext uri="{FF2B5EF4-FFF2-40B4-BE49-F238E27FC236}">
                <a16:creationId xmlns:a16="http://schemas.microsoft.com/office/drawing/2014/main" id="{7EF97475-922F-46CC-E73D-AEB60C3B7D53}"/>
              </a:ext>
            </a:extLst>
          </p:cNvPr>
          <p:cNvSpPr txBox="1">
            <a:spLocks/>
          </p:cNvSpPr>
          <p:nvPr/>
        </p:nvSpPr>
        <p:spPr>
          <a:xfrm>
            <a:off x="491679" y="2057330"/>
            <a:ext cx="8180961" cy="1158081"/>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indent="0">
              <a:buNone/>
            </a:pPr>
            <a:r>
              <a:rPr lang="ja-JP" altLang="ja-JP" sz="2000" b="1" kern="0" dirty="0">
                <a:latin typeface="游明朝" panose="02020400000000000000" pitchFamily="18" charset="-128"/>
                <a:ea typeface="ＭＳ ゴシック" panose="020B0609070205080204" pitchFamily="49" charset="-128"/>
                <a:cs typeface="ＭＳ Ｐゴシック" panose="020B0600070205080204" pitchFamily="50" charset="-128"/>
              </a:rPr>
              <a:t>開催日時：２０２</a:t>
            </a:r>
            <a:r>
              <a:rPr lang="ja-JP" altLang="en-US" sz="2000" b="1" kern="0" dirty="0">
                <a:latin typeface="游明朝" panose="02020400000000000000" pitchFamily="18" charset="-128"/>
                <a:ea typeface="ＭＳ ゴシック" panose="020B0609070205080204" pitchFamily="49" charset="-128"/>
                <a:cs typeface="ＭＳ Ｐゴシック" panose="020B0600070205080204" pitchFamily="50" charset="-128"/>
              </a:rPr>
              <a:t>６</a:t>
            </a:r>
            <a:r>
              <a:rPr lang="ja-JP" altLang="ja-JP" sz="2000" b="1" kern="0" dirty="0">
                <a:latin typeface="游明朝" panose="02020400000000000000" pitchFamily="18" charset="-128"/>
                <a:ea typeface="ＭＳ ゴシック" panose="020B0609070205080204" pitchFamily="49" charset="-128"/>
                <a:cs typeface="ＭＳ Ｐゴシック" panose="020B0600070205080204" pitchFamily="50" charset="-128"/>
              </a:rPr>
              <a:t>年（令和</a:t>
            </a:r>
            <a:r>
              <a:rPr lang="ja-JP" altLang="en-US" sz="2000" b="1" kern="0" dirty="0">
                <a:latin typeface="游明朝" panose="02020400000000000000" pitchFamily="18" charset="-128"/>
                <a:ea typeface="ＭＳ ゴシック" panose="020B0609070205080204" pitchFamily="49" charset="-128"/>
                <a:cs typeface="ＭＳ Ｐゴシック" panose="020B0600070205080204" pitchFamily="50" charset="-128"/>
              </a:rPr>
              <a:t>８年）１</a:t>
            </a:r>
            <a:r>
              <a:rPr lang="ja-JP" altLang="ja-JP" sz="2000" b="1" kern="0" dirty="0">
                <a:latin typeface="游明朝" panose="02020400000000000000" pitchFamily="18" charset="-128"/>
                <a:ea typeface="ＭＳ ゴシック" panose="020B0609070205080204" pitchFamily="49" charset="-128"/>
                <a:cs typeface="ＭＳ Ｐゴシック" panose="020B0600070205080204" pitchFamily="50" charset="-128"/>
              </a:rPr>
              <a:t>月</a:t>
            </a:r>
            <a:r>
              <a:rPr lang="ja-JP" altLang="en-US" sz="2000" b="1" kern="0" dirty="0">
                <a:latin typeface="游明朝" panose="02020400000000000000" pitchFamily="18" charset="-128"/>
                <a:ea typeface="ＭＳ ゴシック" panose="020B0609070205080204" pitchFamily="49" charset="-128"/>
                <a:cs typeface="ＭＳ Ｐゴシック" panose="020B0600070205080204" pitchFamily="50" charset="-128"/>
              </a:rPr>
              <a:t>２１</a:t>
            </a:r>
            <a:r>
              <a:rPr lang="ja-JP" altLang="ja-JP" sz="2000" b="1" kern="0" dirty="0">
                <a:latin typeface="游明朝" panose="02020400000000000000" pitchFamily="18" charset="-128"/>
                <a:ea typeface="ＭＳ ゴシック" panose="020B0609070205080204" pitchFamily="49" charset="-128"/>
                <a:cs typeface="ＭＳ Ｐゴシック" panose="020B0600070205080204" pitchFamily="50" charset="-128"/>
              </a:rPr>
              <a:t>日（</a:t>
            </a:r>
            <a:r>
              <a:rPr lang="ja-JP" altLang="en-US" sz="2000" b="1" kern="0" dirty="0">
                <a:solidFill>
                  <a:srgbClr val="000000"/>
                </a:solidFill>
                <a:latin typeface="游明朝" panose="02020400000000000000" pitchFamily="18" charset="-128"/>
                <a:ea typeface="ＭＳ ゴシック" panose="020B0609070205080204" pitchFamily="49" charset="-128"/>
                <a:cs typeface="ＭＳ Ｐゴシック" panose="020B0600070205080204" pitchFamily="50" charset="-128"/>
              </a:rPr>
              <a:t>水</a:t>
            </a:r>
            <a:r>
              <a:rPr lang="ja-JP" altLang="ja-JP" sz="2000" b="1" kern="0" dirty="0">
                <a:latin typeface="游明朝" panose="02020400000000000000" pitchFamily="18" charset="-128"/>
                <a:ea typeface="ＭＳ ゴシック" panose="020B0609070205080204" pitchFamily="49" charset="-128"/>
                <a:cs typeface="ＭＳ Ｐゴシック" panose="020B0600070205080204" pitchFamily="50" charset="-128"/>
              </a:rPr>
              <a:t>）１</a:t>
            </a:r>
            <a:r>
              <a:rPr lang="ja-JP" altLang="en-US" sz="2000" b="1" kern="0" dirty="0">
                <a:latin typeface="游明朝" panose="02020400000000000000" pitchFamily="18" charset="-128"/>
                <a:ea typeface="ＭＳ ゴシック" panose="020B0609070205080204" pitchFamily="49" charset="-128"/>
                <a:cs typeface="ＭＳ Ｐゴシック" panose="020B0600070205080204" pitchFamily="50" charset="-128"/>
              </a:rPr>
              <a:t>５</a:t>
            </a:r>
            <a:r>
              <a:rPr lang="ja-JP" altLang="ja-JP" sz="2000" b="1" kern="0" dirty="0">
                <a:latin typeface="游明朝" panose="02020400000000000000" pitchFamily="18" charset="-128"/>
                <a:ea typeface="ＭＳ ゴシック" panose="020B0609070205080204" pitchFamily="49" charset="-128"/>
                <a:cs typeface="ＭＳ Ｐゴシック" panose="020B0600070205080204" pitchFamily="50" charset="-128"/>
              </a:rPr>
              <a:t>時～１</a:t>
            </a:r>
            <a:r>
              <a:rPr lang="ja-JP" altLang="en-US" sz="2000" b="1" kern="0" dirty="0">
                <a:latin typeface="游明朝" panose="02020400000000000000" pitchFamily="18" charset="-128"/>
                <a:ea typeface="ＭＳ ゴシック" panose="020B0609070205080204" pitchFamily="49" charset="-128"/>
                <a:cs typeface="ＭＳ Ｐゴシック" panose="020B0600070205080204" pitchFamily="50" charset="-128"/>
              </a:rPr>
              <a:t>７</a:t>
            </a:r>
            <a:r>
              <a:rPr lang="ja-JP" altLang="ja-JP" sz="2000" b="1" kern="0" dirty="0">
                <a:latin typeface="游明朝" panose="02020400000000000000" pitchFamily="18" charset="-128"/>
                <a:ea typeface="ＭＳ ゴシック" panose="020B0609070205080204" pitchFamily="49" charset="-128"/>
                <a:cs typeface="ＭＳ Ｐゴシック" panose="020B0600070205080204" pitchFamily="50" charset="-128"/>
              </a:rPr>
              <a:t>時</a:t>
            </a:r>
            <a:endParaRPr lang="ja-JP" altLang="ja-JP" sz="2000" kern="100" dirty="0">
              <a:latin typeface="游明朝" panose="02020400000000000000" pitchFamily="18" charset="-128"/>
              <a:ea typeface="游明朝" panose="02020400000000000000" pitchFamily="18" charset="-128"/>
              <a:cs typeface="Times New Roman" panose="02020603050405020304" pitchFamily="18" charset="0"/>
            </a:endParaRPr>
          </a:p>
          <a:p>
            <a:pPr indent="0">
              <a:buNone/>
            </a:pPr>
            <a:r>
              <a:rPr lang="ja-JP" altLang="ja-JP" sz="2000" b="1" kern="0" dirty="0">
                <a:latin typeface="游明朝" panose="02020400000000000000" pitchFamily="18" charset="-128"/>
                <a:ea typeface="ＭＳ ゴシック" panose="020B0609070205080204" pitchFamily="49" charset="-128"/>
                <a:cs typeface="ＭＳ Ｐゴシック" panose="020B0600070205080204" pitchFamily="50" charset="-128"/>
              </a:rPr>
              <a:t>会　　場：実会議　</a:t>
            </a:r>
            <a:r>
              <a:rPr lang="ja-JP" altLang="en-US" sz="2000" b="1" kern="0" dirty="0">
                <a:latin typeface="游明朝" panose="02020400000000000000" pitchFamily="18" charset="-128"/>
                <a:ea typeface="ＭＳ ゴシック" panose="020B0609070205080204" pitchFamily="49" charset="-128"/>
                <a:cs typeface="ＭＳ Ｐゴシック" panose="020B0600070205080204" pitchFamily="50" charset="-128"/>
              </a:rPr>
              <a:t>ルノアール新宿区役所横店</a:t>
            </a:r>
            <a:r>
              <a:rPr lang="ja-JP" altLang="ja-JP" sz="2000" b="1" kern="0" dirty="0">
                <a:latin typeface="游明朝" panose="02020400000000000000" pitchFamily="18" charset="-128"/>
                <a:ea typeface="ＭＳ ゴシック" panose="020B0609070205080204" pitchFamily="49" charset="-128"/>
                <a:cs typeface="ＭＳ Ｐゴシック" panose="020B0600070205080204" pitchFamily="50" charset="-128"/>
              </a:rPr>
              <a:t>　</a:t>
            </a:r>
            <a:r>
              <a:rPr lang="ja-JP" altLang="en-US" sz="2000" b="1" kern="0" dirty="0">
                <a:latin typeface="游明朝" panose="02020400000000000000" pitchFamily="18" charset="-128"/>
                <a:ea typeface="ＭＳ ゴシック" panose="020B0609070205080204" pitchFamily="49" charset="-128"/>
                <a:cs typeface="ＭＳ Ｐゴシック" panose="020B0600070205080204" pitchFamily="50" charset="-128"/>
              </a:rPr>
              <a:t>２階４</a:t>
            </a:r>
            <a:r>
              <a:rPr lang="ja-JP" altLang="ja-JP" sz="2000" b="1" kern="0" dirty="0">
                <a:latin typeface="游明朝" panose="02020400000000000000" pitchFamily="18" charset="-128"/>
                <a:ea typeface="ＭＳ ゴシック" panose="020B0609070205080204" pitchFamily="49" charset="-128"/>
                <a:cs typeface="ＭＳ Ｐゴシック" panose="020B0600070205080204" pitchFamily="50" charset="-128"/>
              </a:rPr>
              <a:t>会室</a:t>
            </a:r>
            <a:endParaRPr lang="ja-JP" altLang="ja-JP" sz="2000" kern="100" dirty="0">
              <a:latin typeface="游明朝" panose="02020400000000000000" pitchFamily="18" charset="-128"/>
              <a:ea typeface="游明朝" panose="02020400000000000000" pitchFamily="18" charset="-128"/>
              <a:cs typeface="Times New Roman" panose="02020603050405020304" pitchFamily="18" charset="0"/>
            </a:endParaRPr>
          </a:p>
          <a:p>
            <a:pPr indent="0">
              <a:buNone/>
            </a:pPr>
            <a:r>
              <a:rPr lang="ja-JP" altLang="ja-JP" sz="2000" b="1" kern="0" dirty="0">
                <a:latin typeface="游明朝" panose="02020400000000000000" pitchFamily="18" charset="-128"/>
                <a:ea typeface="ＭＳ ゴシック" panose="020B0609070205080204" pitchFamily="49" charset="-128"/>
                <a:cs typeface="ＭＳ Ｐゴシック" panose="020B0600070205080204" pitchFamily="50" charset="-128"/>
              </a:rPr>
              <a:t>リモート（会場から発信ＺＯＯＭ発信</a:t>
            </a:r>
            <a:r>
              <a:rPr lang="ja-JP" altLang="en-US" sz="2000" b="1" kern="0" dirty="0">
                <a:latin typeface="游明朝" panose="02020400000000000000" pitchFamily="18" charset="-128"/>
                <a:ea typeface="ＭＳ ゴシック" panose="020B0609070205080204" pitchFamily="49" charset="-128"/>
                <a:cs typeface="ＭＳ Ｐゴシック" panose="020B0600070205080204" pitchFamily="50" charset="-128"/>
              </a:rPr>
              <a:t>（１４：００～）</a:t>
            </a:r>
            <a:r>
              <a:rPr lang="ja-JP" altLang="ja-JP" sz="2000" b="1" kern="0" dirty="0">
                <a:latin typeface="游明朝" panose="02020400000000000000" pitchFamily="18" charset="-128"/>
                <a:ea typeface="ＭＳ ゴシック" panose="020B0609070205080204" pitchFamily="49" charset="-128"/>
                <a:cs typeface="ＭＳ Ｐゴシック" panose="020B0600070205080204" pitchFamily="50" charset="-128"/>
              </a:rPr>
              <a:t>をしま</a:t>
            </a:r>
            <a:r>
              <a:rPr lang="ja-JP" altLang="en-US" sz="2000" b="1" kern="0" dirty="0">
                <a:latin typeface="游明朝" panose="02020400000000000000" pitchFamily="18" charset="-128"/>
                <a:ea typeface="ＭＳ ゴシック" panose="020B0609070205080204" pitchFamily="49" charset="-128"/>
                <a:cs typeface="ＭＳ Ｐゴシック" panose="020B0600070205080204" pitchFamily="50" charset="-128"/>
              </a:rPr>
              <a:t>す</a:t>
            </a:r>
            <a:r>
              <a:rPr lang="ja-JP" altLang="ja-JP" sz="2000" b="1" kern="0" dirty="0">
                <a:latin typeface="游明朝" panose="02020400000000000000" pitchFamily="18" charset="-128"/>
                <a:ea typeface="ＭＳ ゴシック" panose="020B0609070205080204" pitchFamily="49" charset="-128"/>
                <a:cs typeface="ＭＳ Ｐゴシック" panose="020B0600070205080204" pitchFamily="50" charset="-128"/>
              </a:rPr>
              <a:t>。）</a:t>
            </a:r>
            <a:endParaRPr lang="ja-JP" altLang="ja-JP" sz="2000" kern="100" dirty="0">
              <a:latin typeface="游明朝" panose="02020400000000000000" pitchFamily="18" charset="-128"/>
              <a:ea typeface="游明朝" panose="02020400000000000000" pitchFamily="18" charset="-128"/>
              <a:cs typeface="Times New Roman" panose="02020603050405020304" pitchFamily="18" charset="0"/>
            </a:endParaRPr>
          </a:p>
          <a:p>
            <a:endParaRPr lang="ja-JP" altLang="en-US" dirty="0"/>
          </a:p>
        </p:txBody>
      </p:sp>
      <p:sp>
        <p:nvSpPr>
          <p:cNvPr id="6" name="テキスト ボックス 5">
            <a:extLst>
              <a:ext uri="{FF2B5EF4-FFF2-40B4-BE49-F238E27FC236}">
                <a16:creationId xmlns:a16="http://schemas.microsoft.com/office/drawing/2014/main" id="{AEAF98F3-35ED-2180-04B7-7359A44CB7CA}"/>
              </a:ext>
            </a:extLst>
          </p:cNvPr>
          <p:cNvSpPr txBox="1"/>
          <p:nvPr/>
        </p:nvSpPr>
        <p:spPr>
          <a:xfrm>
            <a:off x="1095152" y="4945866"/>
            <a:ext cx="7262039" cy="584775"/>
          </a:xfrm>
          <a:prstGeom prst="rect">
            <a:avLst/>
          </a:prstGeom>
          <a:solidFill>
            <a:srgbClr val="CCFFCC">
              <a:alpha val="40000"/>
            </a:srgbClr>
          </a:solidFill>
          <a:ln>
            <a:noFill/>
          </a:ln>
        </p:spPr>
        <p:txBody>
          <a:bodyPr wrap="square">
            <a:spAutoFit/>
          </a:bodyPr>
          <a:lstStyle/>
          <a:p>
            <a:pPr algn="ctr"/>
            <a:r>
              <a:rPr lang="ja-JP" altLang="ja-JP" sz="3200" dirty="0">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一般社団法人　日本飼料用米振興協会</a:t>
            </a:r>
            <a:endParaRPr lang="ja-JP" altLang="en-US" sz="3200" dirty="0">
              <a:latin typeface="HG創英角ｺﾞｼｯｸUB" panose="020B0909000000000000" pitchFamily="49" charset="-128"/>
              <a:ea typeface="HG創英角ｺﾞｼｯｸUB" panose="020B0909000000000000" pitchFamily="49" charset="-128"/>
            </a:endParaRPr>
          </a:p>
        </p:txBody>
      </p:sp>
      <p:sp>
        <p:nvSpPr>
          <p:cNvPr id="3" name="スライド番号プレースホルダー 2">
            <a:extLst>
              <a:ext uri="{FF2B5EF4-FFF2-40B4-BE49-F238E27FC236}">
                <a16:creationId xmlns:a16="http://schemas.microsoft.com/office/drawing/2014/main" id="{73585424-8E93-D59F-9805-3EA7C11D0008}"/>
              </a:ext>
            </a:extLst>
          </p:cNvPr>
          <p:cNvSpPr>
            <a:spLocks noGrp="1"/>
          </p:cNvSpPr>
          <p:nvPr>
            <p:ph type="sldNum" sz="quarter" idx="12"/>
          </p:nvPr>
        </p:nvSpPr>
        <p:spPr/>
        <p:txBody>
          <a:bodyPr/>
          <a:lstStyle/>
          <a:p>
            <a:fld id="{34E1D86B-E9BD-4CB3-A90A-360085928B4F}" type="slidenum">
              <a:rPr kumimoji="1" lang="ja-JP" altLang="en-US" smtClean="0"/>
              <a:t>1</a:t>
            </a:fld>
            <a:endParaRPr kumimoji="1" lang="ja-JP" altLang="en-US"/>
          </a:p>
        </p:txBody>
      </p:sp>
    </p:spTree>
    <p:extLst>
      <p:ext uri="{BB962C8B-B14F-4D97-AF65-F5344CB8AC3E}">
        <p14:creationId xmlns:p14="http://schemas.microsoft.com/office/powerpoint/2010/main" val="2030613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94DDED4-8A54-CB3E-24AC-17AE5E961E98}"/>
              </a:ext>
            </a:extLst>
          </p:cNvPr>
          <p:cNvSpPr>
            <a:spLocks noGrp="1"/>
          </p:cNvSpPr>
          <p:nvPr>
            <p:ph type="sldNum" sz="quarter" idx="12"/>
          </p:nvPr>
        </p:nvSpPr>
        <p:spPr/>
        <p:txBody>
          <a:bodyPr/>
          <a:lstStyle/>
          <a:p>
            <a:fld id="{34E1D86B-E9BD-4CB3-A90A-360085928B4F}" type="slidenum">
              <a:rPr kumimoji="1" lang="ja-JP" altLang="en-US" smtClean="0"/>
              <a:t>10</a:t>
            </a:fld>
            <a:endParaRPr kumimoji="1" lang="ja-JP" altLang="en-US"/>
          </a:p>
        </p:txBody>
      </p:sp>
      <p:pic>
        <p:nvPicPr>
          <p:cNvPr id="4" name="図 3">
            <a:extLst>
              <a:ext uri="{FF2B5EF4-FFF2-40B4-BE49-F238E27FC236}">
                <a16:creationId xmlns:a16="http://schemas.microsoft.com/office/drawing/2014/main" id="{E85A8988-FA0A-F82B-E510-076D3C294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69" y="0"/>
            <a:ext cx="8950862" cy="6858000"/>
          </a:xfrm>
          <a:prstGeom prst="rect">
            <a:avLst/>
          </a:prstGeom>
        </p:spPr>
      </p:pic>
    </p:spTree>
    <p:extLst>
      <p:ext uri="{BB962C8B-B14F-4D97-AF65-F5344CB8AC3E}">
        <p14:creationId xmlns:p14="http://schemas.microsoft.com/office/powerpoint/2010/main" val="3568127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3B03C50-A50F-D4B7-5B89-082BFD482AC7}"/>
              </a:ext>
            </a:extLst>
          </p:cNvPr>
          <p:cNvSpPr>
            <a:spLocks noGrp="1"/>
          </p:cNvSpPr>
          <p:nvPr>
            <p:ph type="sldNum" sz="quarter" idx="12"/>
          </p:nvPr>
        </p:nvSpPr>
        <p:spPr/>
        <p:txBody>
          <a:bodyPr/>
          <a:lstStyle/>
          <a:p>
            <a:fld id="{34E1D86B-E9BD-4CB3-A90A-360085928B4F}" type="slidenum">
              <a:rPr kumimoji="1" lang="ja-JP" altLang="en-US" smtClean="0"/>
              <a:t>11</a:t>
            </a:fld>
            <a:endParaRPr kumimoji="1" lang="ja-JP" altLang="en-US"/>
          </a:p>
        </p:txBody>
      </p:sp>
      <p:pic>
        <p:nvPicPr>
          <p:cNvPr id="4" name="図 3">
            <a:extLst>
              <a:ext uri="{FF2B5EF4-FFF2-40B4-BE49-F238E27FC236}">
                <a16:creationId xmlns:a16="http://schemas.microsoft.com/office/drawing/2014/main" id="{AF2E4CEA-C2F5-CE46-FD86-4F36F43224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5957"/>
            <a:ext cx="9144000" cy="6466086"/>
          </a:xfrm>
          <a:prstGeom prst="rect">
            <a:avLst/>
          </a:prstGeom>
        </p:spPr>
      </p:pic>
    </p:spTree>
    <p:extLst>
      <p:ext uri="{BB962C8B-B14F-4D97-AF65-F5344CB8AC3E}">
        <p14:creationId xmlns:p14="http://schemas.microsoft.com/office/powerpoint/2010/main" val="4251443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0760201-6C76-D540-2B04-4286BD512AD4}"/>
              </a:ext>
            </a:extLst>
          </p:cNvPr>
          <p:cNvSpPr>
            <a:spLocks noGrp="1"/>
          </p:cNvSpPr>
          <p:nvPr>
            <p:ph type="sldNum" sz="quarter" idx="12"/>
          </p:nvPr>
        </p:nvSpPr>
        <p:spPr/>
        <p:txBody>
          <a:bodyPr/>
          <a:lstStyle/>
          <a:p>
            <a:fld id="{34E1D86B-E9BD-4CB3-A90A-360085928B4F}" type="slidenum">
              <a:rPr kumimoji="1" lang="ja-JP" altLang="en-US" smtClean="0"/>
              <a:t>12</a:t>
            </a:fld>
            <a:endParaRPr kumimoji="1" lang="ja-JP" altLang="en-US"/>
          </a:p>
        </p:txBody>
      </p:sp>
      <p:pic>
        <p:nvPicPr>
          <p:cNvPr id="4" name="図 3">
            <a:extLst>
              <a:ext uri="{FF2B5EF4-FFF2-40B4-BE49-F238E27FC236}">
                <a16:creationId xmlns:a16="http://schemas.microsoft.com/office/drawing/2014/main" id="{07EC3049-384C-0F84-E61E-B03839FFCF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5957"/>
            <a:ext cx="9144000" cy="6466086"/>
          </a:xfrm>
          <a:prstGeom prst="rect">
            <a:avLst/>
          </a:prstGeom>
        </p:spPr>
      </p:pic>
    </p:spTree>
    <p:extLst>
      <p:ext uri="{BB962C8B-B14F-4D97-AF65-F5344CB8AC3E}">
        <p14:creationId xmlns:p14="http://schemas.microsoft.com/office/powerpoint/2010/main" val="3131819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B16FDB2-985B-DC33-C9F9-068FBE87307A}"/>
              </a:ext>
            </a:extLst>
          </p:cNvPr>
          <p:cNvSpPr>
            <a:spLocks noGrp="1"/>
          </p:cNvSpPr>
          <p:nvPr>
            <p:ph type="sldNum" sz="quarter" idx="12"/>
          </p:nvPr>
        </p:nvSpPr>
        <p:spPr/>
        <p:txBody>
          <a:bodyPr/>
          <a:lstStyle/>
          <a:p>
            <a:fld id="{34E1D86B-E9BD-4CB3-A90A-360085928B4F}" type="slidenum">
              <a:rPr kumimoji="1" lang="ja-JP" altLang="en-US" smtClean="0"/>
              <a:t>13</a:t>
            </a:fld>
            <a:endParaRPr kumimoji="1" lang="ja-JP" altLang="en-US"/>
          </a:p>
        </p:txBody>
      </p:sp>
      <p:pic>
        <p:nvPicPr>
          <p:cNvPr id="4" name="図 3">
            <a:extLst>
              <a:ext uri="{FF2B5EF4-FFF2-40B4-BE49-F238E27FC236}">
                <a16:creationId xmlns:a16="http://schemas.microsoft.com/office/drawing/2014/main" id="{E0DC2482-D59D-0003-1BF8-13B74D3A37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5957"/>
            <a:ext cx="9144000" cy="6466086"/>
          </a:xfrm>
          <a:prstGeom prst="rect">
            <a:avLst/>
          </a:prstGeom>
        </p:spPr>
      </p:pic>
    </p:spTree>
    <p:extLst>
      <p:ext uri="{BB962C8B-B14F-4D97-AF65-F5344CB8AC3E}">
        <p14:creationId xmlns:p14="http://schemas.microsoft.com/office/powerpoint/2010/main" val="84306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48E7E61-FD48-31F2-9047-90D6711F1F2B}"/>
              </a:ext>
            </a:extLst>
          </p:cNvPr>
          <p:cNvSpPr>
            <a:spLocks noGrp="1"/>
          </p:cNvSpPr>
          <p:nvPr>
            <p:ph type="sldNum" sz="quarter" idx="12"/>
          </p:nvPr>
        </p:nvSpPr>
        <p:spPr/>
        <p:txBody>
          <a:bodyPr/>
          <a:lstStyle/>
          <a:p>
            <a:fld id="{34E1D86B-E9BD-4CB3-A90A-360085928B4F}" type="slidenum">
              <a:rPr kumimoji="1" lang="ja-JP" altLang="en-US" smtClean="0"/>
              <a:t>14</a:t>
            </a:fld>
            <a:endParaRPr kumimoji="1" lang="ja-JP" altLang="en-US"/>
          </a:p>
        </p:txBody>
      </p:sp>
      <p:pic>
        <p:nvPicPr>
          <p:cNvPr id="4" name="図 3">
            <a:extLst>
              <a:ext uri="{FF2B5EF4-FFF2-40B4-BE49-F238E27FC236}">
                <a16:creationId xmlns:a16="http://schemas.microsoft.com/office/drawing/2014/main" id="{9DECCF98-7ABC-0BDE-DD88-5065941754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5957"/>
            <a:ext cx="9144000" cy="6466086"/>
          </a:xfrm>
          <a:prstGeom prst="rect">
            <a:avLst/>
          </a:prstGeom>
        </p:spPr>
      </p:pic>
    </p:spTree>
    <p:extLst>
      <p:ext uri="{BB962C8B-B14F-4D97-AF65-F5344CB8AC3E}">
        <p14:creationId xmlns:p14="http://schemas.microsoft.com/office/powerpoint/2010/main" val="2200495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0154E31-A581-E0A4-0945-BBA8554C56BD}"/>
              </a:ext>
            </a:extLst>
          </p:cNvPr>
          <p:cNvSpPr>
            <a:spLocks noGrp="1"/>
          </p:cNvSpPr>
          <p:nvPr>
            <p:ph type="sldNum" sz="quarter" idx="12"/>
          </p:nvPr>
        </p:nvSpPr>
        <p:spPr/>
        <p:txBody>
          <a:bodyPr/>
          <a:lstStyle/>
          <a:p>
            <a:fld id="{34E1D86B-E9BD-4CB3-A90A-360085928B4F}" type="slidenum">
              <a:rPr kumimoji="1" lang="ja-JP" altLang="en-US" smtClean="0"/>
              <a:t>15</a:t>
            </a:fld>
            <a:endParaRPr kumimoji="1" lang="ja-JP" altLang="en-US"/>
          </a:p>
        </p:txBody>
      </p:sp>
      <p:sp>
        <p:nvSpPr>
          <p:cNvPr id="4" name="テキスト ボックス 3">
            <a:extLst>
              <a:ext uri="{FF2B5EF4-FFF2-40B4-BE49-F238E27FC236}">
                <a16:creationId xmlns:a16="http://schemas.microsoft.com/office/drawing/2014/main" id="{65D54A54-F51C-242E-C48E-860C4C3B970E}"/>
              </a:ext>
            </a:extLst>
          </p:cNvPr>
          <p:cNvSpPr txBox="1"/>
          <p:nvPr/>
        </p:nvSpPr>
        <p:spPr>
          <a:xfrm>
            <a:off x="0" y="0"/>
            <a:ext cx="9144000" cy="1200329"/>
          </a:xfrm>
          <a:prstGeom prst="rect">
            <a:avLst/>
          </a:prstGeom>
          <a:noFill/>
        </p:spPr>
        <p:txBody>
          <a:bodyPr wrap="square">
            <a:spAutoFit/>
          </a:bodyPr>
          <a:lstStyle/>
          <a:p>
            <a:pPr algn="l"/>
            <a:r>
              <a:rPr lang="ja-JP" altLang="en-US" sz="2400" b="0" i="0" dirty="0">
                <a:solidFill>
                  <a:srgbClr val="000066"/>
                </a:solidFill>
                <a:effectLst/>
                <a:latin typeface="HG創英角ｺﾞｼｯｸUB" panose="020B0909000000000000" pitchFamily="49" charset="-128"/>
                <a:ea typeface="HG創英角ｺﾞｼｯｸUB" panose="020B0909000000000000" pitchFamily="49" charset="-128"/>
              </a:rPr>
              <a:t>日本農業新聞　</a:t>
            </a:r>
            <a:r>
              <a:rPr lang="en-US" altLang="ja-JP" sz="2400" b="0" i="0" dirty="0">
                <a:solidFill>
                  <a:srgbClr val="000066"/>
                </a:solidFill>
                <a:effectLst/>
                <a:latin typeface="HG創英角ｺﾞｼｯｸUB" panose="020B0909000000000000" pitchFamily="49" charset="-128"/>
                <a:ea typeface="HG創英角ｺﾞｼｯｸUB" panose="020B0909000000000000" pitchFamily="49" charset="-128"/>
              </a:rPr>
              <a:t>2024</a:t>
            </a:r>
            <a:r>
              <a:rPr lang="ja-JP" altLang="en-US" sz="2400" b="0" i="0" dirty="0">
                <a:solidFill>
                  <a:srgbClr val="000066"/>
                </a:solidFill>
                <a:effectLst/>
                <a:latin typeface="HG創英角ｺﾞｼｯｸUB" panose="020B0909000000000000" pitchFamily="49" charset="-128"/>
                <a:ea typeface="HG創英角ｺﾞｼｯｸUB" panose="020B0909000000000000" pitchFamily="49" charset="-128"/>
              </a:rPr>
              <a:t>年</a:t>
            </a:r>
            <a:r>
              <a:rPr lang="en-US" altLang="ja-JP" sz="2400" b="0" i="0" dirty="0">
                <a:solidFill>
                  <a:srgbClr val="000066"/>
                </a:solidFill>
                <a:effectLst/>
                <a:latin typeface="HG創英角ｺﾞｼｯｸUB" panose="020B0909000000000000" pitchFamily="49" charset="-128"/>
                <a:ea typeface="HG創英角ｺﾞｼｯｸUB" panose="020B0909000000000000" pitchFamily="49" charset="-128"/>
              </a:rPr>
              <a:t>9</a:t>
            </a:r>
            <a:r>
              <a:rPr lang="ja-JP" altLang="en-US" sz="2400" b="0" i="0" dirty="0">
                <a:solidFill>
                  <a:srgbClr val="000066"/>
                </a:solidFill>
                <a:effectLst/>
                <a:latin typeface="HG創英角ｺﾞｼｯｸUB" panose="020B0909000000000000" pitchFamily="49" charset="-128"/>
                <a:ea typeface="HG創英角ｺﾞｼｯｸUB" panose="020B0909000000000000" pitchFamily="49" charset="-128"/>
              </a:rPr>
              <a:t>月</a:t>
            </a:r>
            <a:r>
              <a:rPr lang="en-US" altLang="ja-JP" sz="2400" b="0" i="0" dirty="0">
                <a:solidFill>
                  <a:srgbClr val="000066"/>
                </a:solidFill>
                <a:effectLst/>
                <a:latin typeface="HG創英角ｺﾞｼｯｸUB" panose="020B0909000000000000" pitchFamily="49" charset="-128"/>
                <a:ea typeface="HG創英角ｺﾞｼｯｸUB" panose="020B0909000000000000" pitchFamily="49" charset="-128"/>
              </a:rPr>
              <a:t>10</a:t>
            </a:r>
            <a:r>
              <a:rPr lang="ja-JP" altLang="en-US" sz="2400" b="0" i="0" dirty="0">
                <a:solidFill>
                  <a:srgbClr val="000066"/>
                </a:solidFill>
                <a:effectLst/>
                <a:latin typeface="HG創英角ｺﾞｼｯｸUB" panose="020B0909000000000000" pitchFamily="49" charset="-128"/>
                <a:ea typeface="HG創英角ｺﾞｼｯｸUB" panose="020B0909000000000000" pitchFamily="49" charset="-128"/>
              </a:rPr>
              <a:t>日</a:t>
            </a:r>
          </a:p>
          <a:p>
            <a:pPr algn="just"/>
            <a:r>
              <a:rPr lang="ja-JP" altLang="en-US" sz="2400" b="1" i="0" dirty="0">
                <a:solidFill>
                  <a:srgbClr val="000066"/>
                </a:solidFill>
                <a:effectLst/>
                <a:latin typeface="HG創英角ｺﾞｼｯｸUB" panose="020B0909000000000000" pitchFamily="49" charset="-128"/>
                <a:ea typeface="HG創英角ｺﾞｼｯｸUB" panose="020B0909000000000000" pitchFamily="49" charset="-128"/>
              </a:rPr>
              <a:t>［今よみ］米不足の深層　水田は安全保障の要</a:t>
            </a:r>
            <a:endParaRPr lang="en-US" altLang="ja-JP" sz="2400" b="1" i="0" dirty="0">
              <a:solidFill>
                <a:srgbClr val="000066"/>
              </a:solidFill>
              <a:effectLst/>
              <a:latin typeface="HG創英角ｺﾞｼｯｸUB" panose="020B0909000000000000" pitchFamily="49" charset="-128"/>
              <a:ea typeface="HG創英角ｺﾞｼｯｸUB" panose="020B0909000000000000" pitchFamily="49" charset="-128"/>
            </a:endParaRPr>
          </a:p>
          <a:p>
            <a:pPr algn="just"/>
            <a:r>
              <a:rPr lang="ja-JP" altLang="en-US" sz="2400" b="1" i="0" dirty="0">
                <a:solidFill>
                  <a:srgbClr val="000066"/>
                </a:solidFill>
                <a:effectLst/>
                <a:latin typeface="HG創英角ｺﾞｼｯｸUB" panose="020B0909000000000000" pitchFamily="49" charset="-128"/>
                <a:ea typeface="HG創英角ｺﾞｼｯｸUB" panose="020B0909000000000000" pitchFamily="49" charset="-128"/>
              </a:rPr>
              <a:t>東京大学大学院特任教授・鈴木宣弘氏</a:t>
            </a:r>
          </a:p>
        </p:txBody>
      </p:sp>
      <p:sp>
        <p:nvSpPr>
          <p:cNvPr id="6" name="テキスト ボックス 5">
            <a:extLst>
              <a:ext uri="{FF2B5EF4-FFF2-40B4-BE49-F238E27FC236}">
                <a16:creationId xmlns:a16="http://schemas.microsoft.com/office/drawing/2014/main" id="{EA04FCAB-064C-D6C9-1386-25395D3B9888}"/>
              </a:ext>
            </a:extLst>
          </p:cNvPr>
          <p:cNvSpPr txBox="1"/>
          <p:nvPr/>
        </p:nvSpPr>
        <p:spPr>
          <a:xfrm>
            <a:off x="0" y="1502688"/>
            <a:ext cx="9144000" cy="5078313"/>
          </a:xfrm>
          <a:prstGeom prst="rect">
            <a:avLst/>
          </a:prstGeom>
          <a:noFill/>
        </p:spPr>
        <p:txBody>
          <a:bodyPr wrap="square">
            <a:spAutoFit/>
          </a:bodyPr>
          <a:lstStyle/>
          <a:p>
            <a:r>
              <a:rPr lang="ja-JP" altLang="en-US" b="0" i="0" dirty="0">
                <a:solidFill>
                  <a:srgbClr val="000066"/>
                </a:solidFill>
                <a:effectLst/>
                <a:latin typeface="HG創英角ｺﾞｼｯｸUB" panose="020B0909000000000000" pitchFamily="49" charset="-128"/>
                <a:ea typeface="HG創英角ｺﾞｼｯｸUB" panose="020B0909000000000000" pitchFamily="49" charset="-128"/>
              </a:rPr>
              <a:t>　過剰だ過剰だと言われ続けてきた米が、突如不足に陥っている。</a:t>
            </a:r>
            <a:endParaRPr lang="en-US" altLang="ja-JP" b="0" i="0" dirty="0">
              <a:solidFill>
                <a:srgbClr val="000066"/>
              </a:solidFill>
              <a:effectLst/>
              <a:latin typeface="HG創英角ｺﾞｼｯｸUB" panose="020B0909000000000000" pitchFamily="49" charset="-128"/>
              <a:ea typeface="HG創英角ｺﾞｼｯｸUB" panose="020B0909000000000000" pitchFamily="49" charset="-128"/>
            </a:endParaRPr>
          </a:p>
          <a:p>
            <a:r>
              <a:rPr lang="ja-JP" altLang="en-US" dirty="0">
                <a:solidFill>
                  <a:srgbClr val="000066"/>
                </a:solidFill>
                <a:latin typeface="HG創英角ｺﾞｼｯｸUB" panose="020B0909000000000000" pitchFamily="49" charset="-128"/>
                <a:ea typeface="HG創英角ｺﾞｼｯｸUB" panose="020B0909000000000000" pitchFamily="49" charset="-128"/>
              </a:rPr>
              <a:t>　</a:t>
            </a:r>
            <a:r>
              <a:rPr lang="ja-JP" altLang="en-US" b="0" i="0" dirty="0">
                <a:solidFill>
                  <a:srgbClr val="000066"/>
                </a:solidFill>
                <a:effectLst/>
                <a:latin typeface="HG創英角ｺﾞｼｯｸUB" panose="020B0909000000000000" pitchFamily="49" charset="-128"/>
                <a:ea typeface="HG創英角ｺﾞｼｯｸUB" panose="020B0909000000000000" pitchFamily="49" charset="-128"/>
              </a:rPr>
              <a:t>昨年の猛暑やインバウンド（訪日外国人）需要などの要因が指摘されているが、少しの需給変動で不足が顕在化してしまう根本原因は別にある。</a:t>
            </a:r>
            <a:br>
              <a:rPr lang="ja-JP" altLang="en-US" b="0" i="0" dirty="0">
                <a:solidFill>
                  <a:srgbClr val="000066"/>
                </a:solidFill>
                <a:effectLst/>
                <a:latin typeface="HG創英角ｺﾞｼｯｸUB" panose="020B0909000000000000" pitchFamily="49" charset="-128"/>
                <a:ea typeface="HG創英角ｺﾞｼｯｸUB" panose="020B0909000000000000" pitchFamily="49" charset="-128"/>
              </a:rPr>
            </a:br>
            <a:r>
              <a:rPr lang="ja-JP" altLang="en-US" b="0" i="0" dirty="0">
                <a:solidFill>
                  <a:srgbClr val="000066"/>
                </a:solidFill>
                <a:effectLst/>
                <a:latin typeface="HG創英角ｺﾞｼｯｸUB" panose="020B0909000000000000" pitchFamily="49" charset="-128"/>
                <a:ea typeface="HG創英角ｺﾞｼｯｸUB" panose="020B0909000000000000" pitchFamily="49" charset="-128"/>
              </a:rPr>
              <a:t>　　　　　　　　　　　　　　　　◁　　　　▷</a:t>
            </a:r>
            <a:br>
              <a:rPr lang="ja-JP" altLang="en-US" b="0" i="0" dirty="0">
                <a:solidFill>
                  <a:srgbClr val="000066"/>
                </a:solidFill>
                <a:effectLst/>
                <a:latin typeface="HG創英角ｺﾞｼｯｸUB" panose="020B0909000000000000" pitchFamily="49" charset="-128"/>
                <a:ea typeface="HG創英角ｺﾞｼｯｸUB" panose="020B0909000000000000" pitchFamily="49" charset="-128"/>
              </a:rPr>
            </a:br>
            <a:r>
              <a:rPr lang="ja-JP" altLang="en-US" b="0" i="0" dirty="0">
                <a:solidFill>
                  <a:srgbClr val="000066"/>
                </a:solidFill>
                <a:effectLst/>
                <a:latin typeface="HG創英角ｺﾞｼｯｸUB" panose="020B0909000000000000" pitchFamily="49" charset="-128"/>
                <a:ea typeface="HG創英角ｺﾞｼｯｸUB" panose="020B0909000000000000" pitchFamily="49" charset="-128"/>
              </a:rPr>
              <a:t>　過剰を理由に、</a:t>
            </a:r>
            <a:endParaRPr lang="en-US" altLang="ja-JP" b="0" i="0" dirty="0">
              <a:solidFill>
                <a:srgbClr val="000066"/>
              </a:solidFill>
              <a:effectLst/>
              <a:latin typeface="HG創英角ｺﾞｼｯｸUB" panose="020B0909000000000000" pitchFamily="49" charset="-128"/>
              <a:ea typeface="HG創英角ｺﾞｼｯｸUB" panose="020B0909000000000000" pitchFamily="49" charset="-128"/>
            </a:endParaRPr>
          </a:p>
          <a:p>
            <a:r>
              <a:rPr lang="ja-JP" altLang="en-US" b="0" i="0" dirty="0">
                <a:solidFill>
                  <a:srgbClr val="000066"/>
                </a:solidFill>
                <a:effectLst/>
                <a:latin typeface="HG創英角ｺﾞｼｯｸUB" panose="020B0909000000000000" pitchFamily="49" charset="-128"/>
                <a:ea typeface="HG創英角ｺﾞｼｯｸUB" panose="020B0909000000000000" pitchFamily="49" charset="-128"/>
              </a:rPr>
              <a:t>（１）生産者には生産調整強化を要請し</a:t>
            </a:r>
            <a:endParaRPr lang="en-US" altLang="ja-JP" b="0" i="0" dirty="0">
              <a:solidFill>
                <a:srgbClr val="000066"/>
              </a:solidFill>
              <a:effectLst/>
              <a:latin typeface="HG創英角ｺﾞｼｯｸUB" panose="020B0909000000000000" pitchFamily="49" charset="-128"/>
              <a:ea typeface="HG創英角ｺﾞｼｯｸUB" panose="020B0909000000000000" pitchFamily="49" charset="-128"/>
            </a:endParaRPr>
          </a:p>
          <a:p>
            <a:r>
              <a:rPr lang="ja-JP" altLang="en-US" b="0" i="0" dirty="0">
                <a:solidFill>
                  <a:srgbClr val="000066"/>
                </a:solidFill>
                <a:effectLst/>
                <a:latin typeface="HG創英角ｺﾞｼｯｸUB" panose="020B0909000000000000" pitchFamily="49" charset="-128"/>
                <a:ea typeface="HG創英角ｺﾞｼｯｸUB" panose="020B0909000000000000" pitchFamily="49" charset="-128"/>
              </a:rPr>
              <a:t>（２）水田を畑にしたら１回限りの「手切れ金」を支給するとして田んぼつぶしを始め</a:t>
            </a:r>
            <a:endParaRPr lang="en-US" altLang="ja-JP" b="0" i="0" dirty="0">
              <a:solidFill>
                <a:srgbClr val="000066"/>
              </a:solidFill>
              <a:effectLst/>
              <a:latin typeface="HG創英角ｺﾞｼｯｸUB" panose="020B0909000000000000" pitchFamily="49" charset="-128"/>
              <a:ea typeface="HG創英角ｺﾞｼｯｸUB" panose="020B0909000000000000" pitchFamily="49" charset="-128"/>
            </a:endParaRPr>
          </a:p>
          <a:p>
            <a:r>
              <a:rPr lang="ja-JP" altLang="en-US" b="0" i="0" dirty="0">
                <a:solidFill>
                  <a:srgbClr val="000066"/>
                </a:solidFill>
                <a:effectLst/>
                <a:latin typeface="HG創英角ｺﾞｼｯｸUB" panose="020B0909000000000000" pitchFamily="49" charset="-128"/>
                <a:ea typeface="HG創英角ｺﾞｼｯｸUB" panose="020B0909000000000000" pitchFamily="49" charset="-128"/>
              </a:rPr>
              <a:t>（３）コスト高でも小売・流通業界は安値でしか買わず</a:t>
            </a:r>
            <a:endParaRPr lang="en-US" altLang="ja-JP" b="0" i="0" dirty="0">
              <a:solidFill>
                <a:srgbClr val="000066"/>
              </a:solidFill>
              <a:effectLst/>
              <a:latin typeface="HG創英角ｺﾞｼｯｸUB" panose="020B0909000000000000" pitchFamily="49" charset="-128"/>
              <a:ea typeface="HG創英角ｺﾞｼｯｸUB" panose="020B0909000000000000" pitchFamily="49" charset="-128"/>
            </a:endParaRPr>
          </a:p>
          <a:p>
            <a:r>
              <a:rPr lang="ja-JP" altLang="en-US" b="0" i="0" dirty="0">
                <a:solidFill>
                  <a:srgbClr val="000066"/>
                </a:solidFill>
                <a:effectLst/>
                <a:latin typeface="HG創英角ｺﾞｼｯｸUB" panose="020B0909000000000000" pitchFamily="49" charset="-128"/>
                <a:ea typeface="HG創英角ｺﾞｼｯｸUB" panose="020B0909000000000000" pitchFamily="49" charset="-128"/>
              </a:rPr>
              <a:t>（４）政府は農家の赤字補填（ほてん）はせず、稲作農家の平均所得が１万円に落ち込むほどに農家が苦しみ、米生産が減ってきていることが根底にある。</a:t>
            </a:r>
            <a:br>
              <a:rPr lang="ja-JP" altLang="en-US" dirty="0">
                <a:solidFill>
                  <a:srgbClr val="000066"/>
                </a:solidFill>
                <a:latin typeface="HG創英角ｺﾞｼｯｸUB" panose="020B0909000000000000" pitchFamily="49" charset="-128"/>
                <a:ea typeface="HG創英角ｺﾞｼｯｸUB" panose="020B0909000000000000" pitchFamily="49" charset="-128"/>
              </a:rPr>
            </a:br>
            <a:br>
              <a:rPr lang="ja-JP" altLang="en-US" dirty="0">
                <a:solidFill>
                  <a:srgbClr val="000066"/>
                </a:solidFill>
                <a:latin typeface="HG創英角ｺﾞｼｯｸUB" panose="020B0909000000000000" pitchFamily="49" charset="-128"/>
                <a:ea typeface="HG創英角ｺﾞｼｯｸUB" panose="020B0909000000000000" pitchFamily="49" charset="-128"/>
              </a:rPr>
            </a:br>
            <a:r>
              <a:rPr lang="ja-JP" altLang="en-US" b="0" i="0" dirty="0">
                <a:solidFill>
                  <a:srgbClr val="000066"/>
                </a:solidFill>
                <a:effectLst/>
                <a:latin typeface="HG創英角ｺﾞｼｯｸUB" panose="020B0909000000000000" pitchFamily="49" charset="-128"/>
                <a:ea typeface="HG創英角ｺﾞｼｯｸUB" panose="020B0909000000000000" pitchFamily="49" charset="-128"/>
              </a:rPr>
              <a:t>　さらに、</a:t>
            </a:r>
            <a:endParaRPr lang="en-US" altLang="ja-JP" b="0" i="0" dirty="0">
              <a:solidFill>
                <a:srgbClr val="000066"/>
              </a:solidFill>
              <a:effectLst/>
              <a:latin typeface="HG創英角ｺﾞｼｯｸUB" panose="020B0909000000000000" pitchFamily="49" charset="-128"/>
              <a:ea typeface="HG創英角ｺﾞｼｯｸUB" panose="020B0909000000000000" pitchFamily="49" charset="-128"/>
            </a:endParaRPr>
          </a:p>
          <a:p>
            <a:r>
              <a:rPr lang="ja-JP" altLang="en-US" b="0" i="0" dirty="0">
                <a:solidFill>
                  <a:srgbClr val="000066"/>
                </a:solidFill>
                <a:effectLst/>
                <a:latin typeface="HG創英角ｺﾞｼｯｸUB" panose="020B0909000000000000" pitchFamily="49" charset="-128"/>
                <a:ea typeface="HG創英角ｺﾞｼｯｸUB" panose="020B0909000000000000" pitchFamily="49" charset="-128"/>
              </a:rPr>
              <a:t>（５）米の政府備蓄を増やすことをしなかった。</a:t>
            </a:r>
            <a:endParaRPr lang="en-US" altLang="ja-JP" b="0" i="0" dirty="0">
              <a:solidFill>
                <a:srgbClr val="000066"/>
              </a:solidFill>
              <a:effectLst/>
              <a:latin typeface="HG創英角ｺﾞｼｯｸUB" panose="020B0909000000000000" pitchFamily="49" charset="-128"/>
              <a:ea typeface="HG創英角ｺﾞｼｯｸUB" panose="020B0909000000000000" pitchFamily="49" charset="-128"/>
            </a:endParaRPr>
          </a:p>
          <a:p>
            <a:r>
              <a:rPr lang="ja-JP" altLang="en-US" dirty="0">
                <a:solidFill>
                  <a:srgbClr val="000066"/>
                </a:solidFill>
                <a:latin typeface="HG創英角ｺﾞｼｯｸUB" panose="020B0909000000000000" pitchFamily="49" charset="-128"/>
                <a:ea typeface="HG創英角ｺﾞｼｯｸUB" panose="020B0909000000000000" pitchFamily="49" charset="-128"/>
              </a:rPr>
              <a:t>　</a:t>
            </a:r>
            <a:r>
              <a:rPr lang="ja-JP" altLang="en-US" b="0" i="0" dirty="0">
                <a:solidFill>
                  <a:srgbClr val="000066"/>
                </a:solidFill>
                <a:effectLst/>
                <a:latin typeface="HG創英角ｺﾞｼｯｸUB" panose="020B0909000000000000" pitchFamily="49" charset="-128"/>
                <a:ea typeface="HG創英角ｺﾞｼｯｸUB" panose="020B0909000000000000" pitchFamily="49" charset="-128"/>
              </a:rPr>
              <a:t>しかも、１００万トン程度の政府備蓄はあるが、その放出を否定している。</a:t>
            </a:r>
            <a:endParaRPr lang="en-US" altLang="ja-JP" b="0" i="0" dirty="0">
              <a:solidFill>
                <a:srgbClr val="000066"/>
              </a:solidFill>
              <a:effectLst/>
              <a:latin typeface="HG創英角ｺﾞｼｯｸUB" panose="020B0909000000000000" pitchFamily="49" charset="-128"/>
              <a:ea typeface="HG創英角ｺﾞｼｯｸUB" panose="020B0909000000000000" pitchFamily="49" charset="-128"/>
            </a:endParaRPr>
          </a:p>
          <a:p>
            <a:r>
              <a:rPr lang="ja-JP" altLang="en-US" dirty="0">
                <a:solidFill>
                  <a:srgbClr val="000066"/>
                </a:solidFill>
                <a:latin typeface="HG創英角ｺﾞｼｯｸUB" panose="020B0909000000000000" pitchFamily="49" charset="-128"/>
                <a:ea typeface="HG創英角ｺﾞｼｯｸUB" panose="020B0909000000000000" pitchFamily="49" charset="-128"/>
              </a:rPr>
              <a:t>　</a:t>
            </a:r>
            <a:r>
              <a:rPr lang="ja-JP" altLang="en-US" b="0" i="0" dirty="0">
                <a:solidFill>
                  <a:srgbClr val="000066"/>
                </a:solidFill>
                <a:effectLst/>
                <a:latin typeface="HG創英角ｺﾞｼｯｸUB" panose="020B0909000000000000" pitchFamily="49" charset="-128"/>
                <a:ea typeface="HG創英角ｺﾞｼｯｸUB" panose="020B0909000000000000" pitchFamily="49" charset="-128"/>
              </a:rPr>
              <a:t>需給調整は市場に委ねるべきもので、よほどの事態でないと放出は行わない方針なので、「この程度」ではできないと言う。</a:t>
            </a:r>
            <a:br>
              <a:rPr lang="ja-JP" altLang="en-US" dirty="0">
                <a:solidFill>
                  <a:srgbClr val="000066"/>
                </a:solidFill>
                <a:latin typeface="HG創英角ｺﾞｼｯｸUB" panose="020B0909000000000000" pitchFamily="49" charset="-128"/>
                <a:ea typeface="HG創英角ｺﾞｼｯｸUB" panose="020B0909000000000000" pitchFamily="49" charset="-128"/>
              </a:rPr>
            </a:br>
            <a:br>
              <a:rPr lang="ja-JP" altLang="en-US" dirty="0">
                <a:solidFill>
                  <a:srgbClr val="000066"/>
                </a:solidFill>
                <a:latin typeface="HG創英角ｺﾞｼｯｸUB" panose="020B0909000000000000" pitchFamily="49" charset="-128"/>
                <a:ea typeface="HG創英角ｺﾞｼｯｸUB" panose="020B0909000000000000" pitchFamily="49" charset="-128"/>
              </a:rPr>
            </a:br>
            <a:endParaRPr lang="ja-JP" altLang="en-US" dirty="0">
              <a:solidFill>
                <a:srgbClr val="000066"/>
              </a:solidFill>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2869132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4883DD2-7E86-91E5-D89E-81044D7BA3E3}"/>
              </a:ext>
            </a:extLst>
          </p:cNvPr>
          <p:cNvSpPr>
            <a:spLocks noGrp="1"/>
          </p:cNvSpPr>
          <p:nvPr>
            <p:ph type="sldNum" sz="quarter" idx="12"/>
          </p:nvPr>
        </p:nvSpPr>
        <p:spPr/>
        <p:txBody>
          <a:bodyPr/>
          <a:lstStyle/>
          <a:p>
            <a:fld id="{34E1D86B-E9BD-4CB3-A90A-360085928B4F}" type="slidenum">
              <a:rPr kumimoji="1" lang="ja-JP" altLang="en-US" smtClean="0"/>
              <a:t>16</a:t>
            </a:fld>
            <a:endParaRPr kumimoji="1" lang="ja-JP" altLang="en-US"/>
          </a:p>
        </p:txBody>
      </p:sp>
      <p:sp>
        <p:nvSpPr>
          <p:cNvPr id="4" name="テキスト ボックス 3">
            <a:extLst>
              <a:ext uri="{FF2B5EF4-FFF2-40B4-BE49-F238E27FC236}">
                <a16:creationId xmlns:a16="http://schemas.microsoft.com/office/drawing/2014/main" id="{5EE52675-4BC9-0989-4A89-66841B739D5C}"/>
              </a:ext>
            </a:extLst>
          </p:cNvPr>
          <p:cNvSpPr txBox="1"/>
          <p:nvPr/>
        </p:nvSpPr>
        <p:spPr>
          <a:xfrm>
            <a:off x="0" y="0"/>
            <a:ext cx="9144000" cy="6186309"/>
          </a:xfrm>
          <a:prstGeom prst="rect">
            <a:avLst/>
          </a:prstGeom>
          <a:noFill/>
        </p:spPr>
        <p:txBody>
          <a:bodyPr wrap="square">
            <a:spAutoFit/>
          </a:bodyPr>
          <a:lstStyle/>
          <a:p>
            <a:r>
              <a:rPr lang="ja-JP" altLang="en-US" b="0" i="0" dirty="0">
                <a:solidFill>
                  <a:srgbClr val="000066"/>
                </a:solidFill>
                <a:effectLst/>
                <a:latin typeface="HG創英角ｺﾞｼｯｸUB" panose="020B0909000000000000" pitchFamily="49" charset="-128"/>
                <a:ea typeface="HG創英角ｺﾞｼｯｸUB" panose="020B0909000000000000" pitchFamily="49" charset="-128"/>
              </a:rPr>
              <a:t>　確かに、場当たり的な放出は市場を混乱させる。</a:t>
            </a:r>
            <a:endParaRPr lang="en-US" altLang="ja-JP" b="0" i="0" dirty="0">
              <a:solidFill>
                <a:srgbClr val="000066"/>
              </a:solidFill>
              <a:effectLst/>
              <a:latin typeface="HG創英角ｺﾞｼｯｸUB" panose="020B0909000000000000" pitchFamily="49" charset="-128"/>
              <a:ea typeface="HG創英角ｺﾞｼｯｸUB" panose="020B0909000000000000" pitchFamily="49" charset="-128"/>
            </a:endParaRPr>
          </a:p>
          <a:p>
            <a:r>
              <a:rPr lang="ja-JP" altLang="en-US" dirty="0">
                <a:solidFill>
                  <a:srgbClr val="000066"/>
                </a:solidFill>
                <a:latin typeface="HG創英角ｺﾞｼｯｸUB" panose="020B0909000000000000" pitchFamily="49" charset="-128"/>
                <a:ea typeface="HG創英角ｺﾞｼｯｸUB" panose="020B0909000000000000" pitchFamily="49" charset="-128"/>
              </a:rPr>
              <a:t>　</a:t>
            </a:r>
            <a:r>
              <a:rPr lang="ja-JP" altLang="en-US" b="0" i="0" dirty="0">
                <a:solidFill>
                  <a:srgbClr val="000066"/>
                </a:solidFill>
                <a:effectLst/>
                <a:latin typeface="HG創英角ｺﾞｼｯｸUB" panose="020B0909000000000000" pitchFamily="49" charset="-128"/>
                <a:ea typeface="HG創英角ｺﾞｼｯｸUB" panose="020B0909000000000000" pitchFamily="49" charset="-128"/>
              </a:rPr>
              <a:t>在庫がこの水準を下回ったら放出するというのを明確な数値で制度化しておけば、みな、それを織り込んで計画的に行動できる。</a:t>
            </a:r>
            <a:endParaRPr lang="en-US" altLang="ja-JP" b="0" i="0" dirty="0">
              <a:solidFill>
                <a:srgbClr val="000066"/>
              </a:solidFill>
              <a:effectLst/>
              <a:latin typeface="HG創英角ｺﾞｼｯｸUB" panose="020B0909000000000000" pitchFamily="49" charset="-128"/>
              <a:ea typeface="HG創英角ｺﾞｼｯｸUB" panose="020B0909000000000000" pitchFamily="49" charset="-128"/>
            </a:endParaRPr>
          </a:p>
          <a:p>
            <a:r>
              <a:rPr lang="ja-JP" altLang="en-US" dirty="0">
                <a:solidFill>
                  <a:srgbClr val="000066"/>
                </a:solidFill>
                <a:latin typeface="HG創英角ｺﾞｼｯｸUB" panose="020B0909000000000000" pitchFamily="49" charset="-128"/>
                <a:ea typeface="HG創英角ｺﾞｼｯｸUB" panose="020B0909000000000000" pitchFamily="49" charset="-128"/>
              </a:rPr>
              <a:t>　</a:t>
            </a:r>
            <a:r>
              <a:rPr lang="ja-JP" altLang="en-US" b="0" i="0" dirty="0">
                <a:solidFill>
                  <a:srgbClr val="000066"/>
                </a:solidFill>
                <a:effectLst/>
                <a:latin typeface="HG創英角ｺﾞｼｯｸUB" panose="020B0909000000000000" pitchFamily="49" charset="-128"/>
                <a:ea typeface="HG創英角ｺﾞｼｯｸUB" panose="020B0909000000000000" pitchFamily="49" charset="-128"/>
              </a:rPr>
              <a:t>政策が動くのを予見できるようなシステマチックな仕組みが必要だ。</a:t>
            </a:r>
            <a:endParaRPr lang="en-US" altLang="ja-JP" b="0" i="0" dirty="0">
              <a:solidFill>
                <a:srgbClr val="000066"/>
              </a:solidFill>
              <a:effectLst/>
              <a:latin typeface="HG創英角ｺﾞｼｯｸUB" panose="020B0909000000000000" pitchFamily="49" charset="-128"/>
              <a:ea typeface="HG創英角ｺﾞｼｯｸUB" panose="020B0909000000000000" pitchFamily="49" charset="-128"/>
            </a:endParaRPr>
          </a:p>
          <a:p>
            <a:endParaRPr lang="en-US" altLang="ja-JP" b="0" i="0" dirty="0">
              <a:solidFill>
                <a:srgbClr val="000066"/>
              </a:solidFill>
              <a:effectLst/>
              <a:latin typeface="HG創英角ｺﾞｼｯｸUB" panose="020B0909000000000000" pitchFamily="49" charset="-128"/>
              <a:ea typeface="HG創英角ｺﾞｼｯｸUB" panose="020B0909000000000000" pitchFamily="49" charset="-128"/>
            </a:endParaRPr>
          </a:p>
          <a:p>
            <a:r>
              <a:rPr lang="ja-JP" altLang="en-US" b="0" i="0" dirty="0">
                <a:solidFill>
                  <a:srgbClr val="000066"/>
                </a:solidFill>
                <a:effectLst/>
                <a:latin typeface="HG創英角ｺﾞｼｯｸUB" panose="020B0909000000000000" pitchFamily="49" charset="-128"/>
                <a:ea typeface="HG創英角ｺﾞｼｯｸUB" panose="020B0909000000000000" pitchFamily="49" charset="-128"/>
              </a:rPr>
              <a:t>　中国は１４億人が１年半食べられるだけの穀物備蓄を進めている。</a:t>
            </a:r>
            <a:endParaRPr lang="en-US" altLang="ja-JP" b="0" i="0" dirty="0">
              <a:solidFill>
                <a:srgbClr val="000066"/>
              </a:solidFill>
              <a:effectLst/>
              <a:latin typeface="HG創英角ｺﾞｼｯｸUB" panose="020B0909000000000000" pitchFamily="49" charset="-128"/>
              <a:ea typeface="HG創英角ｺﾞｼｯｸUB" panose="020B0909000000000000" pitchFamily="49" charset="-128"/>
            </a:endParaRPr>
          </a:p>
          <a:p>
            <a:r>
              <a:rPr lang="ja-JP" altLang="en-US" dirty="0">
                <a:solidFill>
                  <a:srgbClr val="000066"/>
                </a:solidFill>
                <a:latin typeface="HG創英角ｺﾞｼｯｸUB" panose="020B0909000000000000" pitchFamily="49" charset="-128"/>
                <a:ea typeface="HG創英角ｺﾞｼｯｸUB" panose="020B0909000000000000" pitchFamily="49" charset="-128"/>
              </a:rPr>
              <a:t>　</a:t>
            </a:r>
            <a:r>
              <a:rPr lang="ja-JP" altLang="en-US" b="0" i="0" dirty="0">
                <a:solidFill>
                  <a:srgbClr val="000066"/>
                </a:solidFill>
                <a:effectLst/>
                <a:latin typeface="HG創英角ｺﾞｼｯｸUB" panose="020B0909000000000000" pitchFamily="49" charset="-128"/>
                <a:ea typeface="HG創英角ｺﾞｼｯｸUB" panose="020B0909000000000000" pitchFamily="49" charset="-128"/>
              </a:rPr>
              <a:t>一方、日本の備蓄は１・５カ月分程度だ。</a:t>
            </a:r>
            <a:endParaRPr lang="en-US" altLang="ja-JP" b="0" i="0" dirty="0">
              <a:solidFill>
                <a:srgbClr val="000066"/>
              </a:solidFill>
              <a:effectLst/>
              <a:latin typeface="HG創英角ｺﾞｼｯｸUB" panose="020B0909000000000000" pitchFamily="49" charset="-128"/>
              <a:ea typeface="HG創英角ｺﾞｼｯｸUB" panose="020B0909000000000000" pitchFamily="49" charset="-128"/>
            </a:endParaRPr>
          </a:p>
          <a:p>
            <a:r>
              <a:rPr lang="ja-JP" altLang="en-US" dirty="0">
                <a:solidFill>
                  <a:srgbClr val="000066"/>
                </a:solidFill>
                <a:latin typeface="HG創英角ｺﾞｼｯｸUB" panose="020B0909000000000000" pitchFamily="49" charset="-128"/>
                <a:ea typeface="HG創英角ｺﾞｼｯｸUB" panose="020B0909000000000000" pitchFamily="49" charset="-128"/>
              </a:rPr>
              <a:t>　</a:t>
            </a:r>
            <a:r>
              <a:rPr lang="ja-JP" altLang="en-US" b="0" i="0" dirty="0">
                <a:solidFill>
                  <a:srgbClr val="000066"/>
                </a:solidFill>
                <a:effectLst/>
                <a:latin typeface="HG創英角ｺﾞｼｯｸUB" panose="020B0909000000000000" pitchFamily="49" charset="-128"/>
                <a:ea typeface="HG創英角ｺﾞｼｯｸUB" panose="020B0909000000000000" pitchFamily="49" charset="-128"/>
              </a:rPr>
              <a:t>これで不測の事態に国民の命を守れるか。米は７００万トンくらいの生産規模まで減反しているが、日本の水田をフル活用すれば１３００万トンできる。</a:t>
            </a:r>
            <a:br>
              <a:rPr lang="ja-JP" altLang="en-US" dirty="0">
                <a:solidFill>
                  <a:srgbClr val="000066"/>
                </a:solidFill>
                <a:latin typeface="HG創英角ｺﾞｼｯｸUB" panose="020B0909000000000000" pitchFamily="49" charset="-128"/>
                <a:ea typeface="HG創英角ｺﾞｼｯｸUB" panose="020B0909000000000000" pitchFamily="49" charset="-128"/>
              </a:rPr>
            </a:br>
            <a:br>
              <a:rPr lang="ja-JP" altLang="en-US" dirty="0">
                <a:solidFill>
                  <a:srgbClr val="000066"/>
                </a:solidFill>
                <a:latin typeface="HG創英角ｺﾞｼｯｸUB" panose="020B0909000000000000" pitchFamily="49" charset="-128"/>
                <a:ea typeface="HG創英角ｺﾞｼｯｸUB" panose="020B0909000000000000" pitchFamily="49" charset="-128"/>
              </a:rPr>
            </a:br>
            <a:r>
              <a:rPr lang="ja-JP" altLang="en-US" b="0" i="0" dirty="0">
                <a:solidFill>
                  <a:srgbClr val="000066"/>
                </a:solidFill>
                <a:effectLst/>
                <a:latin typeface="HG創英角ｺﾞｼｯｸUB" panose="020B0909000000000000" pitchFamily="49" charset="-128"/>
                <a:ea typeface="HG創英角ｺﾞｼｯｸUB" panose="020B0909000000000000" pitchFamily="49" charset="-128"/>
              </a:rPr>
              <a:t>　倉庫で備蓄するだけでなく、高騰した海外産飼料に代わる飼料米、小麦の代替の米粉パンなど、子ども食堂やフードバンクを通じた国内援助米、海外への援助米、などで米の需要、出口は拡充できる。</a:t>
            </a:r>
            <a:br>
              <a:rPr lang="ja-JP" altLang="en-US" dirty="0">
                <a:solidFill>
                  <a:srgbClr val="000066"/>
                </a:solidFill>
                <a:latin typeface="HG創英角ｺﾞｼｯｸUB" panose="020B0909000000000000" pitchFamily="49" charset="-128"/>
                <a:ea typeface="HG創英角ｺﾞｼｯｸUB" panose="020B0909000000000000" pitchFamily="49" charset="-128"/>
              </a:rPr>
            </a:br>
            <a:r>
              <a:rPr lang="ja-JP" altLang="en-US" b="0" i="0" dirty="0">
                <a:solidFill>
                  <a:srgbClr val="000066"/>
                </a:solidFill>
                <a:effectLst/>
                <a:latin typeface="HG創英角ｺﾞｼｯｸUB" panose="020B0909000000000000" pitchFamily="49" charset="-128"/>
                <a:ea typeface="HG創英角ｺﾞｼｯｸUB" panose="020B0909000000000000" pitchFamily="49" charset="-128"/>
              </a:rPr>
              <a:t>　　　　　　　　　　　　　　　◁　　　　▷</a:t>
            </a:r>
          </a:p>
          <a:p>
            <a:r>
              <a:rPr lang="ja-JP" altLang="en-US" b="0" i="0" dirty="0">
                <a:solidFill>
                  <a:srgbClr val="000066"/>
                </a:solidFill>
                <a:effectLst/>
                <a:latin typeface="HG創英角ｺﾞｼｯｸUB" panose="020B0909000000000000" pitchFamily="49" charset="-128"/>
                <a:ea typeface="HG創英角ｺﾞｼｯｸUB" panose="020B0909000000000000" pitchFamily="49" charset="-128"/>
              </a:rPr>
              <a:t>　とにかく、供給サイドで調整しようと農家を振り回して疲弊させるのをやめ、出口・需要を創るために財政出動する、つまり、生産調整から販売調整に切り替える必要がある。</a:t>
            </a:r>
            <a:endParaRPr lang="en-US" altLang="ja-JP" b="0" i="0" dirty="0">
              <a:solidFill>
                <a:srgbClr val="000066"/>
              </a:solidFill>
              <a:effectLst/>
              <a:latin typeface="HG創英角ｺﾞｼｯｸUB" panose="020B0909000000000000" pitchFamily="49" charset="-128"/>
              <a:ea typeface="HG創英角ｺﾞｼｯｸUB" panose="020B0909000000000000" pitchFamily="49" charset="-128"/>
            </a:endParaRPr>
          </a:p>
          <a:p>
            <a:r>
              <a:rPr lang="ja-JP" altLang="en-US" dirty="0">
                <a:solidFill>
                  <a:srgbClr val="000066"/>
                </a:solidFill>
                <a:latin typeface="HG創英角ｺﾞｼｯｸUB" panose="020B0909000000000000" pitchFamily="49" charset="-128"/>
                <a:ea typeface="HG創英角ｺﾞｼｯｸUB" panose="020B0909000000000000" pitchFamily="49" charset="-128"/>
              </a:rPr>
              <a:t>　</a:t>
            </a:r>
            <a:r>
              <a:rPr lang="ja-JP" altLang="en-US" b="0" i="0" dirty="0">
                <a:solidFill>
                  <a:srgbClr val="000066"/>
                </a:solidFill>
                <a:effectLst/>
                <a:latin typeface="HG創英角ｺﾞｼｯｸUB" panose="020B0909000000000000" pitchFamily="49" charset="-128"/>
                <a:ea typeface="HG創英角ｺﾞｼｯｸUB" panose="020B0909000000000000" pitchFamily="49" charset="-128"/>
              </a:rPr>
              <a:t>それによって、水田を水田としてフル活用しておけば、不測の事態の安全保障になる。</a:t>
            </a:r>
            <a:br>
              <a:rPr lang="ja-JP" altLang="en-US" dirty="0">
                <a:solidFill>
                  <a:srgbClr val="000066"/>
                </a:solidFill>
                <a:latin typeface="HG創英角ｺﾞｼｯｸUB" panose="020B0909000000000000" pitchFamily="49" charset="-128"/>
                <a:ea typeface="HG創英角ｺﾞｼｯｸUB" panose="020B0909000000000000" pitchFamily="49" charset="-128"/>
              </a:rPr>
            </a:br>
            <a:br>
              <a:rPr lang="ja-JP" altLang="en-US" dirty="0">
                <a:solidFill>
                  <a:srgbClr val="000066"/>
                </a:solidFill>
                <a:latin typeface="HG創英角ｺﾞｼｯｸUB" panose="020B0909000000000000" pitchFamily="49" charset="-128"/>
                <a:ea typeface="HG創英角ｺﾞｼｯｸUB" panose="020B0909000000000000" pitchFamily="49" charset="-128"/>
              </a:rPr>
            </a:br>
            <a:r>
              <a:rPr lang="ja-JP" altLang="en-US" b="0" i="0" dirty="0">
                <a:solidFill>
                  <a:srgbClr val="000066"/>
                </a:solidFill>
                <a:effectLst/>
                <a:latin typeface="HG創英角ｺﾞｼｯｸUB" panose="020B0909000000000000" pitchFamily="49" charset="-128"/>
                <a:ea typeface="HG創英角ｺﾞｼｯｸUB" panose="020B0909000000000000" pitchFamily="49" charset="-128"/>
              </a:rPr>
              <a:t>　そんな金がどこにあると財政当局は一蹴するだろうが、まず命を守る食料をしっかりと国内で確保するために、仮に１兆円かかっても、それこそが「国防」ではないか。備蓄費用は安全保障のコストだと認識すべきだ。</a:t>
            </a:r>
            <a:endParaRPr lang="ja-JP" altLang="en-US" dirty="0">
              <a:solidFill>
                <a:srgbClr val="000066"/>
              </a:solidFill>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1572785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5065EAD-F71E-E0F5-43CF-A097DF6FF56F}"/>
              </a:ext>
            </a:extLst>
          </p:cNvPr>
          <p:cNvSpPr>
            <a:spLocks noGrp="1"/>
          </p:cNvSpPr>
          <p:nvPr>
            <p:ph type="sldNum" sz="quarter" idx="12"/>
          </p:nvPr>
        </p:nvSpPr>
        <p:spPr/>
        <p:txBody>
          <a:bodyPr/>
          <a:lstStyle/>
          <a:p>
            <a:fld id="{34E1D86B-E9BD-4CB3-A90A-360085928B4F}" type="slidenum">
              <a:rPr kumimoji="1" lang="ja-JP" altLang="en-US" smtClean="0"/>
              <a:t>17</a:t>
            </a:fld>
            <a:endParaRPr kumimoji="1" lang="ja-JP" altLang="en-US"/>
          </a:p>
        </p:txBody>
      </p:sp>
      <p:sp>
        <p:nvSpPr>
          <p:cNvPr id="7" name="テキスト ボックス 6">
            <a:extLst>
              <a:ext uri="{FF2B5EF4-FFF2-40B4-BE49-F238E27FC236}">
                <a16:creationId xmlns:a16="http://schemas.microsoft.com/office/drawing/2014/main" id="{73C58765-8CE1-A0EC-F9D0-69C1BC875B00}"/>
              </a:ext>
            </a:extLst>
          </p:cNvPr>
          <p:cNvSpPr txBox="1"/>
          <p:nvPr/>
        </p:nvSpPr>
        <p:spPr>
          <a:xfrm>
            <a:off x="0" y="289679"/>
            <a:ext cx="9144000" cy="6093976"/>
          </a:xfrm>
          <a:prstGeom prst="rect">
            <a:avLst/>
          </a:prstGeom>
          <a:noFill/>
        </p:spPr>
        <p:txBody>
          <a:bodyPr wrap="square">
            <a:spAutoFit/>
          </a:bodyPr>
          <a:lstStyle/>
          <a:p>
            <a:r>
              <a:rPr lang="ja-JP" altLang="en-US" sz="2400" dirty="0">
                <a:solidFill>
                  <a:srgbClr val="000066"/>
                </a:solidFill>
                <a:latin typeface="HG創英角ｺﾞｼｯｸUB" panose="020B0909000000000000" pitchFamily="49" charset="-128"/>
                <a:ea typeface="HG創英角ｺﾞｼｯｸUB" panose="020B0909000000000000" pitchFamily="49" charset="-128"/>
              </a:rPr>
              <a:t>日本農業新聞　</a:t>
            </a:r>
            <a:r>
              <a:rPr lang="en-US" altLang="ja-JP" sz="2400" dirty="0">
                <a:solidFill>
                  <a:srgbClr val="000066"/>
                </a:solidFill>
                <a:latin typeface="HG創英角ｺﾞｼｯｸUB" panose="020B0909000000000000" pitchFamily="49" charset="-128"/>
                <a:ea typeface="HG創英角ｺﾞｼｯｸUB" panose="020B0909000000000000" pitchFamily="49" charset="-128"/>
              </a:rPr>
              <a:t>2024</a:t>
            </a:r>
            <a:r>
              <a:rPr lang="ja-JP" altLang="en-US" sz="2400" dirty="0">
                <a:solidFill>
                  <a:srgbClr val="000066"/>
                </a:solidFill>
                <a:latin typeface="HG創英角ｺﾞｼｯｸUB" panose="020B0909000000000000" pitchFamily="49" charset="-128"/>
                <a:ea typeface="HG創英角ｺﾞｼｯｸUB" panose="020B0909000000000000" pitchFamily="49" charset="-128"/>
              </a:rPr>
              <a:t>年</a:t>
            </a:r>
            <a:r>
              <a:rPr lang="en-US" altLang="ja-JP" sz="2400" dirty="0">
                <a:solidFill>
                  <a:srgbClr val="000066"/>
                </a:solidFill>
                <a:latin typeface="HG創英角ｺﾞｼｯｸUB" panose="020B0909000000000000" pitchFamily="49" charset="-128"/>
                <a:ea typeface="HG創英角ｺﾞｼｯｸUB" panose="020B0909000000000000" pitchFamily="49" charset="-128"/>
              </a:rPr>
              <a:t>9</a:t>
            </a:r>
            <a:r>
              <a:rPr lang="ja-JP" altLang="en-US" sz="2400" dirty="0">
                <a:solidFill>
                  <a:srgbClr val="000066"/>
                </a:solidFill>
                <a:latin typeface="HG創英角ｺﾞｼｯｸUB" panose="020B0909000000000000" pitchFamily="49" charset="-128"/>
                <a:ea typeface="HG創英角ｺﾞｼｯｸUB" panose="020B0909000000000000" pitchFamily="49" charset="-128"/>
              </a:rPr>
              <a:t>月</a:t>
            </a:r>
            <a:r>
              <a:rPr lang="en-US" altLang="ja-JP" sz="2400" dirty="0">
                <a:solidFill>
                  <a:srgbClr val="000066"/>
                </a:solidFill>
                <a:latin typeface="HG創英角ｺﾞｼｯｸUB" panose="020B0909000000000000" pitchFamily="49" charset="-128"/>
                <a:ea typeface="HG創英角ｺﾞｼｯｸUB" panose="020B0909000000000000" pitchFamily="49" charset="-128"/>
              </a:rPr>
              <a:t>6</a:t>
            </a:r>
            <a:r>
              <a:rPr lang="ja-JP" altLang="en-US" sz="2400" dirty="0">
                <a:solidFill>
                  <a:srgbClr val="000066"/>
                </a:solidFill>
                <a:latin typeface="HG創英角ｺﾞｼｯｸUB" panose="020B0909000000000000" pitchFamily="49" charset="-128"/>
                <a:ea typeface="HG創英角ｺﾞｼｯｸUB" panose="020B0909000000000000" pitchFamily="49" charset="-128"/>
              </a:rPr>
              <a:t>日</a:t>
            </a:r>
          </a:p>
          <a:p>
            <a:r>
              <a:rPr lang="ja-JP" altLang="en-US" sz="2400" dirty="0">
                <a:solidFill>
                  <a:srgbClr val="000066"/>
                </a:solidFill>
                <a:latin typeface="HG創英角ｺﾞｼｯｸUB" panose="020B0909000000000000" pitchFamily="49" charset="-128"/>
                <a:ea typeface="HG創英角ｺﾞｼｯｸUB" panose="020B0909000000000000" pitchFamily="49" charset="-128"/>
              </a:rPr>
              <a:t>［論説］子ども食堂に備蓄米　食料安保へ活用さらに</a:t>
            </a:r>
          </a:p>
          <a:p>
            <a:endParaRPr lang="en-US" altLang="ja-JP" dirty="0">
              <a:solidFill>
                <a:srgbClr val="000066"/>
              </a:solidFill>
              <a:latin typeface="HG創英角ｺﾞｼｯｸUB" panose="020B0909000000000000" pitchFamily="49" charset="-128"/>
              <a:ea typeface="HG創英角ｺﾞｼｯｸUB" panose="020B0909000000000000" pitchFamily="49" charset="-128"/>
            </a:endParaRPr>
          </a:p>
          <a:p>
            <a:r>
              <a:rPr lang="ja-JP" altLang="en-US" dirty="0">
                <a:solidFill>
                  <a:srgbClr val="000066"/>
                </a:solidFill>
                <a:latin typeface="HG創英角ｺﾞｼｯｸUB" panose="020B0909000000000000" pitchFamily="49" charset="-128"/>
                <a:ea typeface="HG創英角ｺﾞｼｯｸUB" panose="020B0909000000000000" pitchFamily="49" charset="-128"/>
              </a:rPr>
              <a:t>　子ども食堂などに政府備蓄米を提供する体制を、農水省が強化した。</a:t>
            </a:r>
            <a:endParaRPr lang="en-US" altLang="ja-JP" dirty="0">
              <a:solidFill>
                <a:srgbClr val="000066"/>
              </a:solidFill>
              <a:latin typeface="HG創英角ｺﾞｼｯｸUB" panose="020B0909000000000000" pitchFamily="49" charset="-128"/>
              <a:ea typeface="HG創英角ｺﾞｼｯｸUB" panose="020B0909000000000000" pitchFamily="49" charset="-128"/>
            </a:endParaRPr>
          </a:p>
          <a:p>
            <a:r>
              <a:rPr lang="ja-JP" altLang="en-US" dirty="0">
                <a:solidFill>
                  <a:srgbClr val="000066"/>
                </a:solidFill>
                <a:latin typeface="HG創英角ｺﾞｼｯｸUB" panose="020B0909000000000000" pitchFamily="49" charset="-128"/>
                <a:ea typeface="HG創英角ｺﾞｼｯｸUB" panose="020B0909000000000000" pitchFamily="49" charset="-128"/>
              </a:rPr>
              <a:t>　食品価格の高騰が続く中で主食の米も品薄になっており、経済的に苦しい家庭への影響を緩和するためだ。</a:t>
            </a:r>
            <a:endParaRPr lang="en-US" altLang="ja-JP" dirty="0">
              <a:solidFill>
                <a:srgbClr val="000066"/>
              </a:solidFill>
              <a:latin typeface="HG創英角ｺﾞｼｯｸUB" panose="020B0909000000000000" pitchFamily="49" charset="-128"/>
              <a:ea typeface="HG創英角ｺﾞｼｯｸUB" panose="020B0909000000000000" pitchFamily="49" charset="-128"/>
            </a:endParaRPr>
          </a:p>
          <a:p>
            <a:r>
              <a:rPr lang="ja-JP" altLang="en-US" dirty="0">
                <a:solidFill>
                  <a:srgbClr val="000066"/>
                </a:solidFill>
                <a:latin typeface="HG創英角ｺﾞｼｯｸUB" panose="020B0909000000000000" pitchFamily="49" charset="-128"/>
                <a:ea typeface="HG創英角ｺﾞｼｯｸUB" panose="020B0909000000000000" pitchFamily="49" charset="-128"/>
              </a:rPr>
              <a:t>　備蓄米には積極的な運用を訴える声がある。</a:t>
            </a:r>
            <a:endParaRPr lang="en-US" altLang="ja-JP" dirty="0">
              <a:solidFill>
                <a:srgbClr val="000066"/>
              </a:solidFill>
              <a:latin typeface="HG創英角ｺﾞｼｯｸUB" panose="020B0909000000000000" pitchFamily="49" charset="-128"/>
              <a:ea typeface="HG創英角ｺﾞｼｯｸUB" panose="020B0909000000000000" pitchFamily="49" charset="-128"/>
            </a:endParaRPr>
          </a:p>
          <a:p>
            <a:r>
              <a:rPr lang="ja-JP" altLang="en-US" dirty="0">
                <a:solidFill>
                  <a:srgbClr val="000066"/>
                </a:solidFill>
                <a:latin typeface="HG創英角ｺﾞｼｯｸUB" panose="020B0909000000000000" pitchFamily="49" charset="-128"/>
                <a:ea typeface="HG創英角ｺﾞｼｯｸUB" panose="020B0909000000000000" pitchFamily="49" charset="-128"/>
              </a:rPr>
              <a:t>　食料安全保障を強化する支援として、一層の活用を求めたい。</a:t>
            </a:r>
          </a:p>
          <a:p>
            <a:endParaRPr lang="ja-JP" altLang="en-US" dirty="0">
              <a:solidFill>
                <a:srgbClr val="000066"/>
              </a:solidFill>
              <a:latin typeface="HG創英角ｺﾞｼｯｸUB" panose="020B0909000000000000" pitchFamily="49" charset="-128"/>
              <a:ea typeface="HG創英角ｺﾞｼｯｸUB" panose="020B0909000000000000" pitchFamily="49" charset="-128"/>
            </a:endParaRPr>
          </a:p>
          <a:p>
            <a:r>
              <a:rPr lang="ja-JP" altLang="en-US" dirty="0">
                <a:solidFill>
                  <a:srgbClr val="000066"/>
                </a:solidFill>
                <a:latin typeface="HG創英角ｺﾞｼｯｸUB" panose="020B0909000000000000" pitchFamily="49" charset="-128"/>
                <a:ea typeface="HG創英角ｺﾞｼｯｸUB" panose="020B0909000000000000" pitchFamily="49" charset="-128"/>
              </a:rPr>
              <a:t>　岸田文雄首相は８月２７日の食料安定供給・農林水産業基盤強化本部で、備蓄米の運用に言及した。</a:t>
            </a:r>
            <a:endParaRPr lang="en-US" altLang="ja-JP" dirty="0">
              <a:solidFill>
                <a:srgbClr val="000066"/>
              </a:solidFill>
              <a:latin typeface="HG創英角ｺﾞｼｯｸUB" panose="020B0909000000000000" pitchFamily="49" charset="-128"/>
              <a:ea typeface="HG創英角ｺﾞｼｯｸUB" panose="020B0909000000000000" pitchFamily="49" charset="-128"/>
            </a:endParaRPr>
          </a:p>
          <a:p>
            <a:r>
              <a:rPr lang="ja-JP" altLang="en-US" dirty="0">
                <a:solidFill>
                  <a:srgbClr val="000066"/>
                </a:solidFill>
                <a:latin typeface="HG創英角ｺﾞｼｯｸUB" panose="020B0909000000000000" pitchFamily="49" charset="-128"/>
                <a:ea typeface="HG創英角ｺﾞｼｯｸUB" panose="020B0909000000000000" pitchFamily="49" charset="-128"/>
              </a:rPr>
              <a:t>　政権が重視する物価高対策の一環として、食品の入手が難しい状況の改善は「喫緊の課題」と位置付け、対応を指示した。</a:t>
            </a:r>
          </a:p>
          <a:p>
            <a:endParaRPr lang="ja-JP" altLang="en-US" dirty="0">
              <a:solidFill>
                <a:srgbClr val="000066"/>
              </a:solidFill>
              <a:latin typeface="HG創英角ｺﾞｼｯｸUB" panose="020B0909000000000000" pitchFamily="49" charset="-128"/>
              <a:ea typeface="HG創英角ｺﾞｼｯｸUB" panose="020B0909000000000000" pitchFamily="49" charset="-128"/>
            </a:endParaRPr>
          </a:p>
          <a:p>
            <a:r>
              <a:rPr lang="ja-JP" altLang="en-US" dirty="0">
                <a:solidFill>
                  <a:srgbClr val="000066"/>
                </a:solidFill>
                <a:latin typeface="HG創英角ｺﾞｼｯｸUB" panose="020B0909000000000000" pitchFamily="49" charset="-128"/>
                <a:ea typeface="HG創英角ｺﾞｼｯｸUB" panose="020B0909000000000000" pitchFamily="49" charset="-128"/>
              </a:rPr>
              <a:t>　経済格差の拡大や子育て環境の厳しさなどから食事を十分取れない子どもたちには、子ども食堂やフードバンクなどによる民間支援が広がっており、同省も政府備蓄米の無償交付を２０２０年度から始めた。</a:t>
            </a:r>
            <a:endParaRPr lang="en-US" altLang="ja-JP" dirty="0">
              <a:solidFill>
                <a:srgbClr val="000066"/>
              </a:solidFill>
              <a:latin typeface="HG創英角ｺﾞｼｯｸUB" panose="020B0909000000000000" pitchFamily="49" charset="-128"/>
              <a:ea typeface="HG創英角ｺﾞｼｯｸUB" panose="020B0909000000000000" pitchFamily="49" charset="-128"/>
            </a:endParaRPr>
          </a:p>
          <a:p>
            <a:r>
              <a:rPr lang="ja-JP" altLang="en-US" dirty="0">
                <a:solidFill>
                  <a:srgbClr val="000066"/>
                </a:solidFill>
                <a:latin typeface="HG創英角ｺﾞｼｯｸUB" panose="020B0909000000000000" pitchFamily="49" charset="-128"/>
                <a:ea typeface="HG創英角ｺﾞｼｯｸUB" panose="020B0909000000000000" pitchFamily="49" charset="-128"/>
              </a:rPr>
              <a:t>　初年度の交付数量は２１３件１７トンで、２３年度は４８６件１４０トン。</a:t>
            </a:r>
            <a:endParaRPr lang="en-US" altLang="ja-JP" dirty="0">
              <a:solidFill>
                <a:srgbClr val="000066"/>
              </a:solidFill>
              <a:latin typeface="HG創英角ｺﾞｼｯｸUB" panose="020B0909000000000000" pitchFamily="49" charset="-128"/>
              <a:ea typeface="HG創英角ｺﾞｼｯｸUB" panose="020B0909000000000000" pitchFamily="49" charset="-128"/>
            </a:endParaRPr>
          </a:p>
          <a:p>
            <a:r>
              <a:rPr lang="ja-JP" altLang="en-US" dirty="0">
                <a:solidFill>
                  <a:srgbClr val="000066"/>
                </a:solidFill>
                <a:latin typeface="HG創英角ｺﾞｼｯｸUB" panose="020B0909000000000000" pitchFamily="49" charset="-128"/>
                <a:ea typeface="HG創英角ｺﾞｼｯｸUB" panose="020B0909000000000000" pitchFamily="49" charset="-128"/>
              </a:rPr>
              <a:t>　増えてはいるが、１００万トンある備蓄米の全体数量から見れば、わずか０・０１％に過ぎない。</a:t>
            </a:r>
          </a:p>
          <a:p>
            <a:endParaRPr lang="ja-JP" altLang="en-US" dirty="0">
              <a:solidFill>
                <a:srgbClr val="000066"/>
              </a:solidFill>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2832537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9F87E90-4F63-43AC-D1D8-0982CC8B9B7C}"/>
              </a:ext>
            </a:extLst>
          </p:cNvPr>
          <p:cNvSpPr>
            <a:spLocks noGrp="1"/>
          </p:cNvSpPr>
          <p:nvPr>
            <p:ph type="sldNum" sz="quarter" idx="12"/>
          </p:nvPr>
        </p:nvSpPr>
        <p:spPr/>
        <p:txBody>
          <a:bodyPr/>
          <a:lstStyle/>
          <a:p>
            <a:fld id="{34E1D86B-E9BD-4CB3-A90A-360085928B4F}" type="slidenum">
              <a:rPr kumimoji="1" lang="ja-JP" altLang="en-US" smtClean="0"/>
              <a:t>18</a:t>
            </a:fld>
            <a:endParaRPr kumimoji="1" lang="ja-JP" altLang="en-US"/>
          </a:p>
        </p:txBody>
      </p:sp>
      <p:sp>
        <p:nvSpPr>
          <p:cNvPr id="4" name="テキスト ボックス 3">
            <a:extLst>
              <a:ext uri="{FF2B5EF4-FFF2-40B4-BE49-F238E27FC236}">
                <a16:creationId xmlns:a16="http://schemas.microsoft.com/office/drawing/2014/main" id="{ADDA24F8-BB2F-72C9-E3F5-471E032330BD}"/>
              </a:ext>
            </a:extLst>
          </p:cNvPr>
          <p:cNvSpPr txBox="1"/>
          <p:nvPr/>
        </p:nvSpPr>
        <p:spPr>
          <a:xfrm>
            <a:off x="0" y="-18831"/>
            <a:ext cx="9144000" cy="6740307"/>
          </a:xfrm>
          <a:prstGeom prst="rect">
            <a:avLst/>
          </a:prstGeom>
          <a:noFill/>
        </p:spPr>
        <p:txBody>
          <a:bodyPr wrap="square">
            <a:spAutoFit/>
          </a:bodyPr>
          <a:lstStyle/>
          <a:p>
            <a:r>
              <a:rPr lang="ja-JP" altLang="en-US" dirty="0">
                <a:solidFill>
                  <a:srgbClr val="000066"/>
                </a:solidFill>
                <a:latin typeface="HG創英角ｺﾞｼｯｸUB" panose="020B0909000000000000" pitchFamily="49" charset="-128"/>
                <a:ea typeface="HG創英角ｺﾞｼｯｸUB" panose="020B0909000000000000" pitchFamily="49" charset="-128"/>
              </a:rPr>
              <a:t>　今回強化したのは、あくまで交付申請の受付体制だ。これまで受付は全国１０カ所に限られていたが、各都道府県にある同省の地域拠点５１カ所を追加した。申請を受け付けるタイミングも、年４回から通年とした。利用しやすくなれば、交付する備蓄米の数量が増えることが期待できる。</a:t>
            </a:r>
          </a:p>
          <a:p>
            <a:endParaRPr lang="ja-JP" altLang="en-US" dirty="0">
              <a:solidFill>
                <a:srgbClr val="000066"/>
              </a:solidFill>
              <a:latin typeface="HG創英角ｺﾞｼｯｸUB" panose="020B0909000000000000" pitchFamily="49" charset="-128"/>
              <a:ea typeface="HG創英角ｺﾞｼｯｸUB" panose="020B0909000000000000" pitchFamily="49" charset="-128"/>
            </a:endParaRPr>
          </a:p>
          <a:p>
            <a:r>
              <a:rPr lang="ja-JP" altLang="en-US" dirty="0">
                <a:solidFill>
                  <a:srgbClr val="000066"/>
                </a:solidFill>
                <a:latin typeface="HG創英角ｺﾞｼｯｸUB" panose="020B0909000000000000" pitchFamily="49" charset="-128"/>
                <a:ea typeface="HG創英角ｺﾞｼｯｸUB" panose="020B0909000000000000" pitchFamily="49" charset="-128"/>
              </a:rPr>
              <a:t>　だが、受付拠点を広げただけでは不十分だ。改正食料・農業・農村基本法は、食料安全保障の定義を「国民一人一人が食料を入手できる状態」とし、その確保の必要性を掲げた。経済的な理由などで栄養を十分確保できていない子どもたちへの支援を、もっと強化すべきである。</a:t>
            </a:r>
          </a:p>
          <a:p>
            <a:endParaRPr lang="ja-JP" altLang="en-US" dirty="0">
              <a:solidFill>
                <a:srgbClr val="000066"/>
              </a:solidFill>
              <a:latin typeface="HG創英角ｺﾞｼｯｸUB" panose="020B0909000000000000" pitchFamily="49" charset="-128"/>
              <a:ea typeface="HG創英角ｺﾞｼｯｸUB" panose="020B0909000000000000" pitchFamily="49" charset="-128"/>
            </a:endParaRPr>
          </a:p>
          <a:p>
            <a:r>
              <a:rPr lang="ja-JP" altLang="en-US" dirty="0">
                <a:solidFill>
                  <a:srgbClr val="000066"/>
                </a:solidFill>
                <a:latin typeface="HG創英角ｺﾞｼｯｸUB" panose="020B0909000000000000" pitchFamily="49" charset="-128"/>
                <a:ea typeface="HG創英角ｺﾞｼｯｸUB" panose="020B0909000000000000" pitchFamily="49" charset="-128"/>
              </a:rPr>
              <a:t>　日本とは政策体系が違うものの、米国は農務省予算の大きな柱として、補助的栄養支援プログラム（ＳＮＡＰ）、いわゆるフードスタンプを実施し、低所得層に食品購入の金券を給付している。長年続く政策で、民主・共和党間で予算額を巡る対立はあっても、廃止する議論にはなっていない。米国内の食料安保を支える政策として、必要性は広く共有されている。</a:t>
            </a:r>
          </a:p>
          <a:p>
            <a:endParaRPr lang="ja-JP" altLang="en-US" dirty="0">
              <a:solidFill>
                <a:srgbClr val="000066"/>
              </a:solidFill>
              <a:latin typeface="HG創英角ｺﾞｼｯｸUB" panose="020B0909000000000000" pitchFamily="49" charset="-128"/>
              <a:ea typeface="HG創英角ｺﾞｼｯｸUB" panose="020B0909000000000000" pitchFamily="49" charset="-128"/>
            </a:endParaRPr>
          </a:p>
          <a:p>
            <a:r>
              <a:rPr lang="ja-JP" altLang="en-US" dirty="0">
                <a:solidFill>
                  <a:srgbClr val="000066"/>
                </a:solidFill>
                <a:latin typeface="HG創英角ｺﾞｼｯｸUB" panose="020B0909000000000000" pitchFamily="49" charset="-128"/>
                <a:ea typeface="HG創英角ｺﾞｼｯｸUB" panose="020B0909000000000000" pitchFamily="49" charset="-128"/>
              </a:rPr>
              <a:t>　中長期的には経済格差を縮める必要があるが、農政としてできることは、栄養摂取が不十分な子どもたちを減らすことだ。金券ではなく現物給付で、政府備蓄から主食の米をもっと活用するよう、踏み込んだ対策を取れないか。</a:t>
            </a:r>
          </a:p>
          <a:p>
            <a:endParaRPr lang="ja-JP" altLang="en-US" dirty="0">
              <a:solidFill>
                <a:srgbClr val="000066"/>
              </a:solidFill>
              <a:latin typeface="HG創英角ｺﾞｼｯｸUB" panose="020B0909000000000000" pitchFamily="49" charset="-128"/>
              <a:ea typeface="HG創英角ｺﾞｼｯｸUB" panose="020B0909000000000000" pitchFamily="49" charset="-128"/>
            </a:endParaRPr>
          </a:p>
          <a:p>
            <a:r>
              <a:rPr lang="ja-JP" altLang="en-US" dirty="0">
                <a:solidFill>
                  <a:srgbClr val="000066"/>
                </a:solidFill>
                <a:latin typeface="HG創英角ｺﾞｼｯｸUB" panose="020B0909000000000000" pitchFamily="49" charset="-128"/>
                <a:ea typeface="HG創英角ｺﾞｼｯｸUB" panose="020B0909000000000000" pitchFamily="49" charset="-128"/>
              </a:rPr>
              <a:t>　食料安保の確保には、難しさを伴う。低所得層は安価な食品を求めるが、それでは農業経営は成り立たず、食料安保は危うい。適正な価格形成が大きな焦点になっているのは、そのためだ。食料安保の確保へは農畜産物の適正価格の実現と、困窮世帯への食料支援強化の両立が必要だ。</a:t>
            </a:r>
          </a:p>
        </p:txBody>
      </p:sp>
    </p:spTree>
    <p:extLst>
      <p:ext uri="{BB962C8B-B14F-4D97-AF65-F5344CB8AC3E}">
        <p14:creationId xmlns:p14="http://schemas.microsoft.com/office/powerpoint/2010/main" val="3572168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5043B5-AB58-A13E-DEBF-CCB0EB7FC023}"/>
              </a:ext>
            </a:extLst>
          </p:cNvPr>
          <p:cNvSpPr>
            <a:spLocks noGrp="1"/>
          </p:cNvSpPr>
          <p:nvPr>
            <p:ph type="ctrTitle"/>
          </p:nvPr>
        </p:nvSpPr>
        <p:spPr>
          <a:xfrm>
            <a:off x="311284" y="1122363"/>
            <a:ext cx="8667347" cy="614997"/>
          </a:xfrm>
        </p:spPr>
        <p:txBody>
          <a:bodyPr>
            <a:normAutofit/>
          </a:bodyPr>
          <a:lstStyle/>
          <a:p>
            <a:r>
              <a:rPr kumimoji="1" lang="zh-TW" altLang="en-US" sz="2800" dirty="0">
                <a:latin typeface="HG創英角ｺﾞｼｯｸUB" panose="020B0909000000000000" pitchFamily="49" charset="-128"/>
                <a:ea typeface="HG創英角ｺﾞｼｯｸUB" panose="020B0909000000000000" pitchFamily="49" charset="-128"/>
              </a:rPr>
              <a:t>２０２</a:t>
            </a:r>
            <a:r>
              <a:rPr kumimoji="1" lang="ja-JP" altLang="en-US" sz="2800" dirty="0">
                <a:latin typeface="HG創英角ｺﾞｼｯｸUB" panose="020B0909000000000000" pitchFamily="49" charset="-128"/>
                <a:ea typeface="HG創英角ｺﾞｼｯｸUB" panose="020B0909000000000000" pitchFamily="49" charset="-128"/>
              </a:rPr>
              <a:t>６</a:t>
            </a:r>
            <a:r>
              <a:rPr kumimoji="1" lang="zh-TW" altLang="en-US" sz="2800" dirty="0">
                <a:latin typeface="HG創英角ｺﾞｼｯｸUB" panose="020B0909000000000000" pitchFamily="49" charset="-128"/>
                <a:ea typeface="HG創英角ｺﾞｼｯｸUB" panose="020B0909000000000000" pitchFamily="49" charset="-128"/>
              </a:rPr>
              <a:t>年　内部意見交換会　次第</a:t>
            </a:r>
          </a:p>
        </p:txBody>
      </p:sp>
      <p:sp>
        <p:nvSpPr>
          <p:cNvPr id="3" name="字幕 2">
            <a:extLst>
              <a:ext uri="{FF2B5EF4-FFF2-40B4-BE49-F238E27FC236}">
                <a16:creationId xmlns:a16="http://schemas.microsoft.com/office/drawing/2014/main" id="{313EBB1E-0EEC-CFD9-E076-2F569A059CDD}"/>
              </a:ext>
            </a:extLst>
          </p:cNvPr>
          <p:cNvSpPr>
            <a:spLocks noGrp="1"/>
          </p:cNvSpPr>
          <p:nvPr>
            <p:ph type="subTitle" idx="1"/>
          </p:nvPr>
        </p:nvSpPr>
        <p:spPr>
          <a:xfrm>
            <a:off x="612140" y="2702719"/>
            <a:ext cx="7919720" cy="1158081"/>
          </a:xfrm>
        </p:spPr>
        <p:txBody>
          <a:bodyPr>
            <a:normAutofit/>
          </a:bodyPr>
          <a:lstStyle/>
          <a:p>
            <a:pPr indent="459105" algn="l"/>
            <a:r>
              <a:rPr lang="ja-JP" altLang="en-US" sz="1800" b="1" kern="0" dirty="0">
                <a:effectLst/>
                <a:latin typeface="游明朝" panose="02020400000000000000" pitchFamily="18" charset="-128"/>
                <a:ea typeface="ＭＳ ゴシック" panose="020B0609070205080204" pitchFamily="49" charset="-128"/>
                <a:cs typeface="ＭＳ Ｐゴシック" panose="020B0600070205080204" pitchFamily="50" charset="-128"/>
              </a:rPr>
              <a:t>開催日時：２０２６年（令和８）１月２１日（水）１５時～１７時</a:t>
            </a:r>
          </a:p>
          <a:p>
            <a:pPr indent="459105" algn="l"/>
            <a:r>
              <a:rPr lang="ja-JP" altLang="en-US" sz="1800" b="1" kern="0" dirty="0">
                <a:effectLst/>
                <a:latin typeface="游明朝" panose="02020400000000000000" pitchFamily="18" charset="-128"/>
                <a:ea typeface="ＭＳ ゴシック" panose="020B0609070205080204" pitchFamily="49" charset="-128"/>
                <a:cs typeface="ＭＳ Ｐゴシック" panose="020B0600070205080204" pitchFamily="50" charset="-128"/>
              </a:rPr>
              <a:t>会　　場：実会議　ルノアール新宿区役所横店　２階第４集会室</a:t>
            </a:r>
          </a:p>
          <a:p>
            <a:pPr indent="0">
              <a:buNone/>
            </a:pPr>
            <a:r>
              <a:rPr lang="ja-JP" altLang="en-US" sz="1800" b="1" kern="0" dirty="0">
                <a:effectLst/>
                <a:latin typeface="游明朝" panose="02020400000000000000" pitchFamily="18" charset="-128"/>
                <a:ea typeface="ＭＳ ゴシック" panose="020B0609070205080204" pitchFamily="49" charset="-128"/>
                <a:cs typeface="ＭＳ Ｐゴシック" panose="020B0600070205080204" pitchFamily="50" charset="-128"/>
              </a:rPr>
              <a:t>　　</a:t>
            </a:r>
            <a:r>
              <a:rPr lang="ja-JP" altLang="ja-JP" sz="1800" b="1" kern="0" dirty="0">
                <a:latin typeface="游明朝" panose="02020400000000000000" pitchFamily="18" charset="-128"/>
                <a:ea typeface="ＭＳ ゴシック" panose="020B0609070205080204" pitchFamily="49" charset="-128"/>
                <a:cs typeface="ＭＳ Ｐゴシック" panose="020B0600070205080204" pitchFamily="50" charset="-128"/>
              </a:rPr>
              <a:t>リモート（会場から発信ＺＯＯＭ発信</a:t>
            </a:r>
            <a:r>
              <a:rPr lang="ja-JP" altLang="en-US" sz="1800" b="1" kern="0" dirty="0">
                <a:latin typeface="游明朝" panose="02020400000000000000" pitchFamily="18" charset="-128"/>
                <a:ea typeface="ＭＳ ゴシック" panose="020B0609070205080204" pitchFamily="49" charset="-128"/>
                <a:cs typeface="ＭＳ Ｐゴシック" panose="020B0600070205080204" pitchFamily="50" charset="-128"/>
              </a:rPr>
              <a:t>（１４：００～）</a:t>
            </a:r>
            <a:r>
              <a:rPr lang="ja-JP" altLang="ja-JP" sz="1800" b="1" kern="0" dirty="0">
                <a:latin typeface="游明朝" panose="02020400000000000000" pitchFamily="18" charset="-128"/>
                <a:ea typeface="ＭＳ ゴシック" panose="020B0609070205080204" pitchFamily="49" charset="-128"/>
                <a:cs typeface="ＭＳ Ｐゴシック" panose="020B0600070205080204" pitchFamily="50" charset="-128"/>
              </a:rPr>
              <a:t>をしま</a:t>
            </a:r>
            <a:r>
              <a:rPr lang="ja-JP" altLang="en-US" sz="1800" b="1" kern="0" dirty="0">
                <a:latin typeface="游明朝" panose="02020400000000000000" pitchFamily="18" charset="-128"/>
                <a:ea typeface="ＭＳ ゴシック" panose="020B0609070205080204" pitchFamily="49" charset="-128"/>
                <a:cs typeface="ＭＳ Ｐゴシック" panose="020B0600070205080204" pitchFamily="50" charset="-128"/>
              </a:rPr>
              <a:t>す</a:t>
            </a:r>
            <a:r>
              <a:rPr lang="ja-JP" altLang="ja-JP" sz="1800" b="1" kern="0" dirty="0">
                <a:latin typeface="游明朝" panose="02020400000000000000" pitchFamily="18" charset="-128"/>
                <a:ea typeface="ＭＳ ゴシック" panose="020B0609070205080204" pitchFamily="49" charset="-128"/>
                <a:cs typeface="ＭＳ Ｐゴシック" panose="020B0600070205080204" pitchFamily="50" charset="-128"/>
              </a:rPr>
              <a:t>。）</a:t>
            </a:r>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4" name="テキスト ボックス 3">
            <a:extLst>
              <a:ext uri="{FF2B5EF4-FFF2-40B4-BE49-F238E27FC236}">
                <a16:creationId xmlns:a16="http://schemas.microsoft.com/office/drawing/2014/main" id="{4819CF43-DF57-E411-29E7-79438BA041E4}"/>
              </a:ext>
            </a:extLst>
          </p:cNvPr>
          <p:cNvSpPr txBox="1"/>
          <p:nvPr/>
        </p:nvSpPr>
        <p:spPr>
          <a:xfrm>
            <a:off x="145915" y="77821"/>
            <a:ext cx="8832716" cy="461665"/>
          </a:xfrm>
          <a:prstGeom prst="rect">
            <a:avLst/>
          </a:prstGeom>
          <a:noFill/>
        </p:spPr>
        <p:txBody>
          <a:bodyPr wrap="square" rtlCol="0">
            <a:spAutoFit/>
          </a:bodyPr>
          <a:lstStyle/>
          <a:p>
            <a:pPr algn="ctr"/>
            <a:r>
              <a:rPr kumimoji="1" lang="zh-TW" altLang="en-US" sz="2400" dirty="0">
                <a:solidFill>
                  <a:srgbClr val="0000CC"/>
                </a:solidFill>
                <a:latin typeface="HG創英角ｺﾞｼｯｸUB" panose="020B0909000000000000" pitchFamily="49" charset="-128"/>
                <a:ea typeface="HG創英角ｺﾞｼｯｸUB" panose="020B0909000000000000" pitchFamily="49" charset="-128"/>
              </a:rPr>
              <a:t>２０２６年　内部意見交換会</a:t>
            </a:r>
          </a:p>
        </p:txBody>
      </p:sp>
      <p:sp>
        <p:nvSpPr>
          <p:cNvPr id="6" name="テキスト ボックス 5">
            <a:extLst>
              <a:ext uri="{FF2B5EF4-FFF2-40B4-BE49-F238E27FC236}">
                <a16:creationId xmlns:a16="http://schemas.microsoft.com/office/drawing/2014/main" id="{8A9A0379-A809-CE99-CCDA-1A413EAE48CD}"/>
              </a:ext>
            </a:extLst>
          </p:cNvPr>
          <p:cNvSpPr txBox="1"/>
          <p:nvPr/>
        </p:nvSpPr>
        <p:spPr>
          <a:xfrm>
            <a:off x="223736" y="5345985"/>
            <a:ext cx="8754895" cy="646331"/>
          </a:xfrm>
          <a:prstGeom prst="rect">
            <a:avLst/>
          </a:prstGeom>
          <a:noFill/>
        </p:spPr>
        <p:txBody>
          <a:bodyPr wrap="square">
            <a:spAutoFit/>
          </a:bodyPr>
          <a:lstStyle/>
          <a:p>
            <a:pPr algn="ctr"/>
            <a:r>
              <a:rPr lang="ja-JP" altLang="ja-JP" sz="3600" dirty="0">
                <a:effectLst/>
                <a:latin typeface="HG創英角ｺﾞｼｯｸUB" panose="020B0909000000000000" pitchFamily="49" charset="-128"/>
                <a:ea typeface="HG創英角ｺﾞｼｯｸUB" panose="020B0909000000000000" pitchFamily="49" charset="-128"/>
                <a:cs typeface="ＭＳ Ｐゴシック" panose="020B0600070205080204" pitchFamily="50" charset="-128"/>
              </a:rPr>
              <a:t>一般社団法人　日本飼料用米振興協会</a:t>
            </a:r>
            <a:endParaRPr lang="ja-JP" altLang="en-US" sz="3600" dirty="0">
              <a:latin typeface="HG創英角ｺﾞｼｯｸUB" panose="020B0909000000000000" pitchFamily="49" charset="-128"/>
              <a:ea typeface="HG創英角ｺﾞｼｯｸUB" panose="020B0909000000000000" pitchFamily="49" charset="-128"/>
            </a:endParaRPr>
          </a:p>
        </p:txBody>
      </p:sp>
      <p:sp>
        <p:nvSpPr>
          <p:cNvPr id="5" name="スライド番号プレースホルダー 4">
            <a:extLst>
              <a:ext uri="{FF2B5EF4-FFF2-40B4-BE49-F238E27FC236}">
                <a16:creationId xmlns:a16="http://schemas.microsoft.com/office/drawing/2014/main" id="{81F4778D-861C-1DB1-AEE1-E746906FD053}"/>
              </a:ext>
            </a:extLst>
          </p:cNvPr>
          <p:cNvSpPr>
            <a:spLocks noGrp="1"/>
          </p:cNvSpPr>
          <p:nvPr>
            <p:ph type="sldNum" sz="quarter" idx="12"/>
          </p:nvPr>
        </p:nvSpPr>
        <p:spPr/>
        <p:txBody>
          <a:bodyPr/>
          <a:lstStyle/>
          <a:p>
            <a:fld id="{34E1D86B-E9BD-4CB3-A90A-360085928B4F}" type="slidenum">
              <a:rPr kumimoji="1" lang="ja-JP" altLang="en-US" smtClean="0"/>
              <a:t>2</a:t>
            </a:fld>
            <a:endParaRPr kumimoji="1" lang="ja-JP" altLang="en-US" dirty="0"/>
          </a:p>
        </p:txBody>
      </p:sp>
    </p:spTree>
    <p:extLst>
      <p:ext uri="{BB962C8B-B14F-4D97-AF65-F5344CB8AC3E}">
        <p14:creationId xmlns:p14="http://schemas.microsoft.com/office/powerpoint/2010/main" val="1855751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2309FD5-14A4-8932-C988-F38A018A164E}"/>
              </a:ext>
            </a:extLst>
          </p:cNvPr>
          <p:cNvSpPr>
            <a:spLocks noGrp="1"/>
          </p:cNvSpPr>
          <p:nvPr>
            <p:ph type="sldNum" sz="quarter" idx="12"/>
          </p:nvPr>
        </p:nvSpPr>
        <p:spPr/>
        <p:txBody>
          <a:bodyPr/>
          <a:lstStyle/>
          <a:p>
            <a:fld id="{34E1D86B-E9BD-4CB3-A90A-360085928B4F}" type="slidenum">
              <a:rPr kumimoji="1" lang="ja-JP" altLang="en-US" smtClean="0"/>
              <a:t>3</a:t>
            </a:fld>
            <a:endParaRPr kumimoji="1" lang="ja-JP" altLang="en-US"/>
          </a:p>
        </p:txBody>
      </p:sp>
      <p:sp>
        <p:nvSpPr>
          <p:cNvPr id="4" name="Rectangle 2">
            <a:extLst>
              <a:ext uri="{FF2B5EF4-FFF2-40B4-BE49-F238E27FC236}">
                <a16:creationId xmlns:a16="http://schemas.microsoft.com/office/drawing/2014/main" id="{ADFD2761-0B66-01BC-B53E-9257BA8A550F}"/>
              </a:ext>
            </a:extLst>
          </p:cNvPr>
          <p:cNvSpPr>
            <a:spLocks noChangeArrowheads="1"/>
          </p:cNvSpPr>
          <p:nvPr/>
        </p:nvSpPr>
        <p:spPr bwMode="auto">
          <a:xfrm>
            <a:off x="0" y="159861"/>
            <a:ext cx="8968902" cy="640175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rgbClr val="222222"/>
                </a:solidFill>
                <a:effectLst/>
                <a:latin typeface="Arial" panose="020B0604020202020204" pitchFamily="34" charset="0"/>
                <a:ea typeface="Google Sans"/>
              </a:rPr>
              <a:t>当面および今後の運営に関して意見交換の場を設けました。</a:t>
            </a: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rgbClr val="222222"/>
                </a:solidFill>
                <a:effectLst/>
                <a:latin typeface="Arial" panose="020B0604020202020204" pitchFamily="34" charset="0"/>
                <a:ea typeface="Google Sans"/>
              </a:rPr>
              <a:t>日本の国内および世界の政治状況は様々に揺れ動いております。</a:t>
            </a: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rgbClr val="222222"/>
                </a:solidFill>
                <a:effectLst/>
                <a:latin typeface="Arial" panose="020B0604020202020204" pitchFamily="34" charset="0"/>
                <a:ea typeface="Google Sans"/>
              </a:rPr>
              <a:t>また、日本における農業政策や私共の最大の課題であるコメ（飼料用米、主食米、その他）においては、一段とその行方が心配されております。</a:t>
            </a: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rgbClr val="222222"/>
                </a:solidFill>
                <a:effectLst/>
                <a:latin typeface="Arial" panose="020B0604020202020204" pitchFamily="34" charset="0"/>
                <a:ea typeface="Google Sans"/>
              </a:rPr>
              <a:t>政局により、私共が目指してきた飼料用米の行方も不透明です。</a:t>
            </a:r>
            <a:endParaRPr kumimoji="0" lang="en-US" altLang="ja-JP" sz="1800" b="0" i="0" u="none" strike="noStrike" cap="none" normalizeH="0" baseline="0" dirty="0">
              <a:ln>
                <a:noFill/>
              </a:ln>
              <a:solidFill>
                <a:srgbClr val="222222"/>
              </a:solidFill>
              <a:effectLst/>
              <a:latin typeface="Arial" panose="020B0604020202020204" pitchFamily="34" charset="0"/>
              <a:ea typeface="Google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rgbClr val="1155CC"/>
                </a:solidFill>
                <a:effectLst/>
                <a:latin typeface="Arial" panose="020B0604020202020204" pitchFamily="34" charset="0"/>
                <a:ea typeface="Google Sans"/>
                <a:hlinkClick r:id="rId2"/>
              </a:rPr>
              <a:t>飼料用米、コメ問題、農業政策に関する報道記事を読む - J-FRA</a:t>
            </a:r>
            <a:r>
              <a:rPr kumimoji="0" lang="ja-JP" altLang="en-US" sz="1800" b="0" i="0" u="none" strike="noStrike" cap="none" normalizeH="0" baseline="0" dirty="0">
                <a:ln>
                  <a:noFill/>
                </a:ln>
                <a:solidFill>
                  <a:srgbClr val="1155CC"/>
                </a:solidFill>
                <a:effectLst/>
                <a:latin typeface="Arial" panose="020B0604020202020204" pitchFamily="34" charset="0"/>
                <a:ea typeface="Google Sans"/>
              </a:rPr>
              <a:t>　</a:t>
            </a:r>
            <a:r>
              <a:rPr kumimoji="0" lang="ja-JP" altLang="ja-JP" sz="1800" b="0" i="0" u="none" strike="noStrike" cap="none" normalizeH="0" baseline="0" dirty="0">
                <a:ln>
                  <a:noFill/>
                </a:ln>
                <a:solidFill>
                  <a:srgbClr val="FF0000"/>
                </a:solidFill>
                <a:effectLst/>
                <a:latin typeface="Arial" panose="020B0604020202020204" pitchFamily="34" charset="0"/>
                <a:ea typeface="Google Sans"/>
              </a:rPr>
              <a:t>homepage</a:t>
            </a: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rgbClr val="222222"/>
                </a:solidFill>
                <a:effectLst/>
                <a:latin typeface="Arial" panose="020B0604020202020204" pitchFamily="34" charset="0"/>
                <a:ea typeface="Google Sans"/>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rgbClr val="222222"/>
                </a:solidFill>
                <a:effectLst/>
                <a:latin typeface="Arial" panose="020B0604020202020204" pitchFamily="34" charset="0"/>
                <a:ea typeface="Google Sans"/>
              </a:rPr>
              <a:t>今回、皆様の率直なご意見をお伺いし、今後の私共の進むべき道を探りたいと存じます。</a:t>
            </a: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rgbClr val="222222"/>
                </a:solidFill>
                <a:effectLst/>
                <a:latin typeface="Arial" panose="020B0604020202020204" pitchFamily="34" charset="0"/>
                <a:ea typeface="Google Sans"/>
              </a:rPr>
              <a:t>ZOOMを用意しますので、ご参加を検討ください。</a:t>
            </a:r>
            <a:br>
              <a:rPr kumimoji="0" lang="ja-JP" altLang="ja-JP" sz="1800" b="0" i="0" u="none" strike="noStrike" cap="none" normalizeH="0" baseline="0" dirty="0">
                <a:ln>
                  <a:noFill/>
                </a:ln>
                <a:solidFill>
                  <a:srgbClr val="222222"/>
                </a:solidFill>
                <a:effectLst/>
                <a:latin typeface="Arial" panose="020B0604020202020204" pitchFamily="34" charset="0"/>
                <a:ea typeface="Google Sans"/>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rgbClr val="222222"/>
                </a:solidFill>
                <a:effectLst/>
                <a:latin typeface="Arial" panose="020B0604020202020204" pitchFamily="34" charset="0"/>
                <a:ea typeface="Google Sans"/>
              </a:rPr>
              <a:t>意見交換の場：日時　２０２６年１月２１日（水）　１５：００～１７：００</a:t>
            </a: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rgbClr val="222222"/>
                </a:solidFill>
                <a:effectLst/>
                <a:latin typeface="Arial" panose="020B0604020202020204" pitchFamily="34" charset="0"/>
                <a:ea typeface="Google Sans"/>
              </a:rPr>
              <a:t>会場との</a:t>
            </a:r>
            <a:r>
              <a:rPr kumimoji="0" lang="ja-JP" altLang="ja-JP" sz="1800" b="0" i="0" u="none" strike="noStrike" cap="none" normalizeH="0" baseline="0" dirty="0">
                <a:ln>
                  <a:noFill/>
                </a:ln>
                <a:solidFill>
                  <a:srgbClr val="0000FF"/>
                </a:solidFill>
                <a:effectLst/>
                <a:latin typeface="Arial" panose="020B0604020202020204" pitchFamily="34" charset="0"/>
                <a:ea typeface="Google Sans"/>
              </a:rPr>
              <a:t>ZOOMやり取り</a:t>
            </a:r>
            <a:r>
              <a:rPr kumimoji="0" lang="ja-JP" altLang="ja-JP" sz="1800" b="0" i="0" u="none" strike="noStrike" cap="none" normalizeH="0" baseline="0" dirty="0">
                <a:ln>
                  <a:noFill/>
                </a:ln>
                <a:solidFill>
                  <a:srgbClr val="222222"/>
                </a:solidFill>
                <a:effectLst/>
                <a:latin typeface="Arial" panose="020B0604020202020204" pitchFamily="34" charset="0"/>
                <a:ea typeface="Google Sans"/>
              </a:rPr>
              <a:t>は、</a:t>
            </a:r>
            <a:r>
              <a:rPr kumimoji="0" lang="ja-JP" altLang="ja-JP" sz="1800" b="0" i="0" u="none" strike="noStrike" cap="none" normalizeH="0" baseline="0" dirty="0">
                <a:ln>
                  <a:noFill/>
                </a:ln>
                <a:solidFill>
                  <a:srgbClr val="0000FF"/>
                </a:solidFill>
                <a:effectLst/>
                <a:latin typeface="Arial" panose="020B0604020202020204" pitchFamily="34" charset="0"/>
                <a:ea typeface="Google Sans"/>
              </a:rPr>
              <a:t>１４：００からできるようにセットします。</a:t>
            </a: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1" i="0" u="none" strike="noStrike" cap="none" normalizeH="0" baseline="0" dirty="0">
                <a:ln>
                  <a:noFill/>
                </a:ln>
                <a:solidFill>
                  <a:srgbClr val="FF9900"/>
                </a:solidFill>
                <a:effectLst/>
                <a:latin typeface="Arial" panose="020B0604020202020204" pitchFamily="34" charset="0"/>
                <a:ea typeface="Google Sans"/>
              </a:rPr>
              <a:t>事務局は１３：００～会場設営を作業します。</a:t>
            </a:r>
            <a:br>
              <a:rPr kumimoji="0" lang="ja-JP" altLang="ja-JP" sz="1800" b="0" i="0" u="none" strike="noStrike" cap="none" normalizeH="0" baseline="0" dirty="0">
                <a:ln>
                  <a:noFill/>
                </a:ln>
                <a:solidFill>
                  <a:srgbClr val="222222"/>
                </a:solidFill>
                <a:effectLst/>
                <a:latin typeface="Arial" panose="020B0604020202020204" pitchFamily="34" charset="0"/>
                <a:ea typeface="Google Sans"/>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rgbClr val="222222"/>
                </a:solidFill>
                <a:effectLst/>
                <a:latin typeface="Arial" panose="020B0604020202020204" pitchFamily="34" charset="0"/>
                <a:ea typeface="Google Sans"/>
              </a:rPr>
              <a:t>日本飼料用米振興協会  が意見交換の場Zoomミーティングの参加を案内しています。</a:t>
            </a:r>
            <a:br>
              <a:rPr kumimoji="0" lang="ja-JP" altLang="ja-JP" sz="1800" b="0" i="0" u="none" strike="noStrike" cap="none" normalizeH="0" baseline="0" dirty="0">
                <a:ln>
                  <a:noFill/>
                </a:ln>
                <a:solidFill>
                  <a:srgbClr val="222222"/>
                </a:solidFill>
                <a:effectLst/>
                <a:latin typeface="Arial" panose="020B0604020202020204" pitchFamily="34" charset="0"/>
                <a:ea typeface="Google Sans"/>
              </a:rPr>
            </a:br>
            <a:r>
              <a:rPr kumimoji="0" lang="ja-JP" altLang="ja-JP" sz="1800" b="0" i="0" u="none" strike="noStrike" cap="none" normalizeH="0" baseline="0" dirty="0">
                <a:ln>
                  <a:noFill/>
                </a:ln>
                <a:solidFill>
                  <a:srgbClr val="222222"/>
                </a:solidFill>
                <a:effectLst/>
                <a:latin typeface="Arial" panose="020B0604020202020204" pitchFamily="34" charset="0"/>
                <a:ea typeface="Google Sans"/>
              </a:rPr>
              <a:t>トピック: 日本飼料用米振興協会  の Zoom ミーティング</a:t>
            </a:r>
            <a:br>
              <a:rPr kumimoji="0" lang="ja-JP" altLang="ja-JP" sz="1800" b="0" i="0" u="none" strike="noStrike" cap="none" normalizeH="0" baseline="0" dirty="0">
                <a:ln>
                  <a:noFill/>
                </a:ln>
                <a:solidFill>
                  <a:srgbClr val="222222"/>
                </a:solidFill>
                <a:effectLst/>
                <a:latin typeface="Arial" panose="020B0604020202020204" pitchFamily="34" charset="0"/>
                <a:ea typeface="Google Sans"/>
              </a:rPr>
            </a:br>
            <a:r>
              <a:rPr kumimoji="0" lang="ja-JP" altLang="ja-JP" sz="1800" b="0" i="0" u="none" strike="noStrike" cap="none" normalizeH="0" baseline="0" dirty="0">
                <a:ln>
                  <a:noFill/>
                </a:ln>
                <a:solidFill>
                  <a:srgbClr val="222222"/>
                </a:solidFill>
                <a:effectLst/>
                <a:latin typeface="Arial" panose="020B0604020202020204" pitchFamily="34" charset="0"/>
                <a:ea typeface="Google Sans"/>
              </a:rPr>
              <a:t>時刻: 2026年1月21日 14:00～17:00 大阪、札幌、東京</a:t>
            </a:r>
            <a:br>
              <a:rPr kumimoji="0" lang="ja-JP" altLang="ja-JP" sz="1800" b="0" i="0" u="none" strike="noStrike" cap="none" normalizeH="0" baseline="0" dirty="0">
                <a:ln>
                  <a:noFill/>
                </a:ln>
                <a:solidFill>
                  <a:srgbClr val="222222"/>
                </a:solidFill>
                <a:effectLst/>
                <a:latin typeface="Arial" panose="020B0604020202020204" pitchFamily="34" charset="0"/>
                <a:ea typeface="Google Sans"/>
              </a:rPr>
            </a:br>
            <a:r>
              <a:rPr kumimoji="0" lang="ja-JP" altLang="ja-JP" sz="1800" b="0" i="0" u="none" strike="noStrike" cap="none" normalizeH="0" baseline="0" dirty="0">
                <a:ln>
                  <a:noFill/>
                </a:ln>
                <a:solidFill>
                  <a:srgbClr val="0000FF"/>
                </a:solidFill>
                <a:effectLst/>
                <a:latin typeface="Arial" panose="020B0604020202020204" pitchFamily="34" charset="0"/>
                <a:ea typeface="Google Sans"/>
              </a:rPr>
              <a:t>Zoom ミーティングに参加するには、下記アドレスをクリックしてください。</a:t>
            </a:r>
            <a:br>
              <a:rPr kumimoji="0" lang="ja-JP" altLang="ja-JP" sz="1800" b="0" i="0" u="none" strike="noStrike" cap="none" normalizeH="0" baseline="0" dirty="0">
                <a:ln>
                  <a:noFill/>
                </a:ln>
                <a:solidFill>
                  <a:srgbClr val="222222"/>
                </a:solidFill>
                <a:effectLst/>
                <a:latin typeface="Arial" panose="020B0604020202020204" pitchFamily="34" charset="0"/>
                <a:ea typeface="Google Sans"/>
              </a:rPr>
            </a:br>
            <a:r>
              <a:rPr kumimoji="0" lang="ja-JP" altLang="ja-JP" sz="1400" b="1" i="0" u="none" strike="noStrike" cap="none" normalizeH="0" baseline="0" dirty="0">
                <a:ln>
                  <a:noFill/>
                </a:ln>
                <a:solidFill>
                  <a:srgbClr val="1155CC"/>
                </a:solidFill>
                <a:effectLst/>
                <a:latin typeface="Arial" panose="020B0604020202020204" pitchFamily="34" charset="0"/>
                <a:ea typeface="Google Sans"/>
                <a:hlinkClick r:id="rId3"/>
              </a:rPr>
              <a:t>https://us02web.zoom.us/j/88503957535?pwd=nZf69ZEI9oGNMPMC5awfTkhGAZDaMy.1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83498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72A436F-6C4A-C578-99BE-C181AFB5AA05}"/>
              </a:ext>
            </a:extLst>
          </p:cNvPr>
          <p:cNvSpPr>
            <a:spLocks noGrp="1"/>
          </p:cNvSpPr>
          <p:nvPr>
            <p:ph type="sldNum" sz="quarter" idx="12"/>
          </p:nvPr>
        </p:nvSpPr>
        <p:spPr/>
        <p:txBody>
          <a:bodyPr/>
          <a:lstStyle/>
          <a:p>
            <a:fld id="{34E1D86B-E9BD-4CB3-A90A-360085928B4F}" type="slidenum">
              <a:rPr kumimoji="1" lang="ja-JP" altLang="en-US" smtClean="0"/>
              <a:t>4</a:t>
            </a:fld>
            <a:endParaRPr kumimoji="1" lang="ja-JP" altLang="en-US"/>
          </a:p>
        </p:txBody>
      </p:sp>
      <p:sp>
        <p:nvSpPr>
          <p:cNvPr id="3" name="Rectangle 1">
            <a:extLst>
              <a:ext uri="{FF2B5EF4-FFF2-40B4-BE49-F238E27FC236}">
                <a16:creationId xmlns:a16="http://schemas.microsoft.com/office/drawing/2014/main" id="{B9848C73-362C-D5FA-BAB5-E91FA16D75E4}"/>
              </a:ext>
            </a:extLst>
          </p:cNvPr>
          <p:cNvSpPr>
            <a:spLocks noChangeArrowheads="1"/>
          </p:cNvSpPr>
          <p:nvPr/>
        </p:nvSpPr>
        <p:spPr bwMode="auto">
          <a:xfrm>
            <a:off x="0" y="772950"/>
            <a:ext cx="9144000" cy="470898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000" b="0" i="0" u="none" strike="noStrike" cap="none" normalizeH="0" baseline="0" dirty="0">
                <a:ln>
                  <a:noFill/>
                </a:ln>
                <a:solidFill>
                  <a:srgbClr val="000066"/>
                </a:solidFill>
                <a:effectLst/>
                <a:latin typeface="HG創英角ｺﾞｼｯｸUB" panose="020B0909000000000000" pitchFamily="49" charset="-128"/>
                <a:ea typeface="HG創英角ｺﾞｼｯｸUB" panose="020B0909000000000000" pitchFamily="49" charset="-128"/>
                <a:cs typeface="Arial" panose="020B0604020202020204" pitchFamily="34" charset="0"/>
              </a:rPr>
              <a:t>2023</a:t>
            </a:r>
            <a:r>
              <a:rPr kumimoji="0" lang="ja-JP" altLang="en-US" sz="2000" b="0" i="0" u="none" strike="noStrike" cap="none" normalizeH="0" baseline="0" dirty="0">
                <a:ln>
                  <a:noFill/>
                </a:ln>
                <a:solidFill>
                  <a:srgbClr val="000066"/>
                </a:solidFill>
                <a:effectLst/>
                <a:latin typeface="HG創英角ｺﾞｼｯｸUB" panose="020B0909000000000000" pitchFamily="49" charset="-128"/>
                <a:ea typeface="HG創英角ｺﾞｼｯｸUB" panose="020B0909000000000000" pitchFamily="49" charset="-128"/>
                <a:cs typeface="Arial" panose="020B0604020202020204" pitchFamily="34" charset="0"/>
              </a:rPr>
              <a:t>年</a:t>
            </a:r>
            <a:r>
              <a:rPr kumimoji="0" lang="ja-JP" altLang="ja-JP" sz="2000" b="0" i="0" u="none" strike="noStrike" cap="none" normalizeH="0" baseline="0" dirty="0">
                <a:ln>
                  <a:noFill/>
                </a:ln>
                <a:solidFill>
                  <a:srgbClr val="000066"/>
                </a:solidFill>
                <a:effectLst/>
                <a:latin typeface="HG創英角ｺﾞｼｯｸUB" panose="020B0909000000000000" pitchFamily="49" charset="-128"/>
                <a:ea typeface="HG創英角ｺﾞｼｯｸUB" panose="020B0909000000000000" pitchFamily="49" charset="-128"/>
                <a:cs typeface="Arial" panose="020B0604020202020204" pitchFamily="34" charset="0"/>
              </a:rPr>
              <a:t>5月ころから指摘されていました食用米の不足が</a:t>
            </a:r>
            <a:r>
              <a:rPr kumimoji="0" lang="en-US" altLang="ja-JP" sz="2000" b="0" i="0" u="none" strike="noStrike" cap="none" normalizeH="0" baseline="0" dirty="0">
                <a:ln>
                  <a:noFill/>
                </a:ln>
                <a:solidFill>
                  <a:srgbClr val="000066"/>
                </a:solidFill>
                <a:effectLst/>
                <a:latin typeface="HG創英角ｺﾞｼｯｸUB" panose="020B0909000000000000" pitchFamily="49" charset="-128"/>
                <a:ea typeface="HG創英角ｺﾞｼｯｸUB" panose="020B0909000000000000" pitchFamily="49" charset="-128"/>
                <a:cs typeface="Arial" panose="020B0604020202020204" pitchFamily="34" charset="0"/>
              </a:rPr>
              <a:t>2024</a:t>
            </a:r>
            <a:r>
              <a:rPr kumimoji="0" lang="ja-JP" altLang="en-US" sz="2000" b="0" i="0" u="none" strike="noStrike" cap="none" normalizeH="0" baseline="0" dirty="0">
                <a:ln>
                  <a:noFill/>
                </a:ln>
                <a:solidFill>
                  <a:srgbClr val="000066"/>
                </a:solidFill>
                <a:effectLst/>
                <a:latin typeface="HG創英角ｺﾞｼｯｸUB" panose="020B0909000000000000" pitchFamily="49" charset="-128"/>
                <a:ea typeface="HG創英角ｺﾞｼｯｸUB" panose="020B0909000000000000" pitchFamily="49" charset="-128"/>
                <a:cs typeface="Arial" panose="020B0604020202020204" pitchFamily="34" charset="0"/>
              </a:rPr>
              <a:t>年</a:t>
            </a:r>
            <a:r>
              <a:rPr kumimoji="0" lang="ja-JP" altLang="ja-JP" sz="2000" b="0" i="0" u="none" strike="noStrike" cap="none" normalizeH="0" baseline="0" dirty="0">
                <a:ln>
                  <a:noFill/>
                </a:ln>
                <a:solidFill>
                  <a:srgbClr val="000066"/>
                </a:solidFill>
                <a:effectLst/>
                <a:latin typeface="HG創英角ｺﾞｼｯｸUB" panose="020B0909000000000000" pitchFamily="49" charset="-128"/>
                <a:ea typeface="HG創英角ｺﾞｼｯｸUB" panose="020B0909000000000000" pitchFamily="49" charset="-128"/>
                <a:cs typeface="Arial" panose="020B0604020202020204" pitchFamily="34" charset="0"/>
              </a:rPr>
              <a:t>8月9月でピークに達し、店舗から商品が消えてしまいました。</a:t>
            </a:r>
            <a:endParaRPr kumimoji="0" lang="ja-JP" altLang="ja-JP" sz="2000" b="0" i="0" u="none" strike="noStrike" cap="none" normalizeH="0" baseline="0" dirty="0">
              <a:ln>
                <a:noFill/>
              </a:ln>
              <a:solidFill>
                <a:srgbClr val="000066"/>
              </a:solidFill>
              <a:effectLst/>
              <a:latin typeface="HG創英角ｺﾞｼｯｸUB" panose="020B0909000000000000" pitchFamily="49" charset="-128"/>
              <a:ea typeface="HG創英角ｺﾞｼｯｸUB" panose="020B0909000000000000"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a:ln>
                  <a:noFill/>
                </a:ln>
                <a:solidFill>
                  <a:srgbClr val="000066"/>
                </a:solidFill>
                <a:effectLst/>
                <a:latin typeface="HG創英角ｺﾞｼｯｸUB" panose="020B0909000000000000" pitchFamily="49" charset="-128"/>
                <a:ea typeface="HG創英角ｺﾞｼｯｸUB" panose="020B0909000000000000" pitchFamily="49" charset="-128"/>
                <a:cs typeface="Arial" panose="020B0604020202020204" pitchFamily="34" charset="0"/>
              </a:rPr>
              <a:t>また、生協の配達でも欠品が報告されています。</a:t>
            </a:r>
            <a:endParaRPr kumimoji="0" lang="ja-JP" altLang="ja-JP" sz="2000" b="0" i="0" u="none" strike="noStrike" cap="none" normalizeH="0" baseline="0" dirty="0">
              <a:ln>
                <a:noFill/>
              </a:ln>
              <a:solidFill>
                <a:srgbClr val="000066"/>
              </a:solidFill>
              <a:effectLst/>
              <a:latin typeface="HG創英角ｺﾞｼｯｸUB" panose="020B0909000000000000" pitchFamily="49" charset="-128"/>
              <a:ea typeface="HG創英角ｺﾞｼｯｸUB" panose="020B0909000000000000"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a:ln>
                  <a:noFill/>
                </a:ln>
                <a:solidFill>
                  <a:srgbClr val="000066"/>
                </a:solidFill>
                <a:effectLst/>
                <a:latin typeface="HG創英角ｺﾞｼｯｸUB" panose="020B0909000000000000" pitchFamily="49" charset="-128"/>
                <a:ea typeface="HG創英角ｺﾞｼｯｸUB" panose="020B0909000000000000" pitchFamily="49" charset="-128"/>
                <a:cs typeface="Arial" panose="020B0604020202020204" pitchFamily="34" charset="0"/>
              </a:rPr>
              <a:t>やっと一部で新物が出回り始めたようですが、高値となっております。</a:t>
            </a:r>
            <a:endParaRPr kumimoji="0" lang="ja-JP" altLang="ja-JP" sz="2000" b="0" i="0" u="none" strike="noStrike" cap="none" normalizeH="0" baseline="0" dirty="0">
              <a:ln>
                <a:noFill/>
              </a:ln>
              <a:solidFill>
                <a:srgbClr val="000066"/>
              </a:solidFill>
              <a:effectLst/>
              <a:latin typeface="HG創英角ｺﾞｼｯｸUB" panose="020B0909000000000000" pitchFamily="49" charset="-128"/>
              <a:ea typeface="HG創英角ｺﾞｼｯｸUB" panose="020B0909000000000000"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2000" b="0" i="0" u="none" strike="noStrike" cap="none" normalizeH="0" baseline="0" dirty="0">
                <a:ln>
                  <a:noFill/>
                </a:ln>
                <a:solidFill>
                  <a:srgbClr val="000066"/>
                </a:solidFill>
                <a:effectLst/>
                <a:latin typeface="HG創英角ｺﾞｼｯｸUB" panose="020B0909000000000000" pitchFamily="49" charset="-128"/>
                <a:ea typeface="HG創英角ｺﾞｼｯｸUB" panose="020B0909000000000000" pitchFamily="49" charset="-128"/>
                <a:cs typeface="Arial" panose="020B0604020202020204" pitchFamily="34" charset="0"/>
              </a:rPr>
            </a:br>
            <a:endParaRPr kumimoji="0" lang="ja-JP" altLang="ja-JP" sz="2000" b="0" i="0" u="none" strike="noStrike" cap="none" normalizeH="0" baseline="0" dirty="0">
              <a:ln>
                <a:noFill/>
              </a:ln>
              <a:solidFill>
                <a:srgbClr val="000066"/>
              </a:solidFill>
              <a:effectLst/>
              <a:latin typeface="HG創英角ｺﾞｼｯｸUB" panose="020B0909000000000000" pitchFamily="49" charset="-128"/>
              <a:ea typeface="HG創英角ｺﾞｼｯｸUB" panose="020B0909000000000000"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a:ln>
                  <a:noFill/>
                </a:ln>
                <a:solidFill>
                  <a:srgbClr val="000066"/>
                </a:solidFill>
                <a:effectLst/>
                <a:latin typeface="HG創英角ｺﾞｼｯｸUB" panose="020B0909000000000000" pitchFamily="49" charset="-128"/>
                <a:ea typeface="HG創英角ｺﾞｼｯｸUB" panose="020B0909000000000000" pitchFamily="49" charset="-128"/>
                <a:cs typeface="Arial" panose="020B0604020202020204" pitchFamily="34" charset="0"/>
              </a:rPr>
              <a:t>この間、報道では、「令和の米騒動」と言われ、様々に報道されていますが、</a:t>
            </a:r>
            <a:endParaRPr kumimoji="0" lang="ja-JP" altLang="ja-JP" sz="2000" b="0" i="0" u="none" strike="noStrike" cap="none" normalizeH="0" baseline="0" dirty="0">
              <a:ln>
                <a:noFill/>
              </a:ln>
              <a:solidFill>
                <a:srgbClr val="000066"/>
              </a:solidFill>
              <a:effectLst/>
              <a:latin typeface="HG創英角ｺﾞｼｯｸUB" panose="020B0909000000000000" pitchFamily="49" charset="-128"/>
              <a:ea typeface="HG創英角ｺﾞｼｯｸUB" panose="020B0909000000000000"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a:ln>
                  <a:noFill/>
                </a:ln>
                <a:solidFill>
                  <a:srgbClr val="000066"/>
                </a:solidFill>
                <a:effectLst/>
                <a:latin typeface="HG創英角ｺﾞｼｯｸUB" panose="020B0909000000000000" pitchFamily="49" charset="-128"/>
                <a:ea typeface="HG創英角ｺﾞｼｯｸUB" panose="020B0909000000000000" pitchFamily="49" charset="-128"/>
                <a:cs typeface="Arial" panose="020B0604020202020204" pitchFamily="34" charset="0"/>
              </a:rPr>
              <a:t>9月6日【テレ朝】、9月8日【フジ】に東京大学の鈴木宣弘先生が出演されたましたが、ほかにも多くのニュース番組が相次いでおります。</a:t>
            </a:r>
            <a:endParaRPr kumimoji="0" lang="ja-JP" altLang="ja-JP" sz="2000" b="0" i="0" u="none" strike="noStrike" cap="none" normalizeH="0" baseline="0" dirty="0">
              <a:ln>
                <a:noFill/>
              </a:ln>
              <a:solidFill>
                <a:srgbClr val="000066"/>
              </a:solidFill>
              <a:effectLst/>
              <a:latin typeface="HG創英角ｺﾞｼｯｸUB" panose="020B0909000000000000" pitchFamily="49" charset="-128"/>
              <a:ea typeface="HG創英角ｺﾞｼｯｸUB" panose="020B0909000000000000"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2000" b="0" i="0" u="none" strike="noStrike" cap="none" normalizeH="0" baseline="0" dirty="0">
                <a:ln>
                  <a:noFill/>
                </a:ln>
                <a:solidFill>
                  <a:srgbClr val="000066"/>
                </a:solidFill>
                <a:effectLst/>
                <a:latin typeface="HG創英角ｺﾞｼｯｸUB" panose="020B0909000000000000" pitchFamily="49" charset="-128"/>
                <a:ea typeface="HG創英角ｺﾞｼｯｸUB" panose="020B0909000000000000" pitchFamily="49" charset="-128"/>
                <a:cs typeface="Arial" panose="020B0604020202020204" pitchFamily="34" charset="0"/>
              </a:rPr>
            </a:br>
            <a:endParaRPr kumimoji="0" lang="ja-JP" altLang="ja-JP" sz="2000" b="0" i="0" u="none" strike="noStrike" cap="none" normalizeH="0" baseline="0" dirty="0">
              <a:ln>
                <a:noFill/>
              </a:ln>
              <a:solidFill>
                <a:srgbClr val="000066"/>
              </a:solidFill>
              <a:effectLst/>
              <a:latin typeface="HG創英角ｺﾞｼｯｸUB" panose="020B0909000000000000" pitchFamily="49" charset="-128"/>
              <a:ea typeface="HG創英角ｺﾞｼｯｸUB" panose="020B0909000000000000"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a:ln>
                  <a:noFill/>
                </a:ln>
                <a:solidFill>
                  <a:srgbClr val="000066"/>
                </a:solidFill>
                <a:effectLst/>
                <a:latin typeface="HG創英角ｺﾞｼｯｸUB" panose="020B0909000000000000" pitchFamily="49" charset="-128"/>
                <a:ea typeface="HG創英角ｺﾞｼｯｸUB" panose="020B0909000000000000" pitchFamily="49" charset="-128"/>
                <a:cs typeface="Arial" panose="020B0604020202020204" pitchFamily="34" charset="0"/>
              </a:rPr>
              <a:t>上記のテレビ番組は下記のアドレスで閲覧が可能です。</a:t>
            </a:r>
            <a:endParaRPr kumimoji="0" lang="ja-JP" altLang="ja-JP" sz="2000" b="0" i="0" u="none" strike="noStrike" cap="none" normalizeH="0" baseline="0" dirty="0">
              <a:ln>
                <a:noFill/>
              </a:ln>
              <a:solidFill>
                <a:srgbClr val="000066"/>
              </a:solidFill>
              <a:effectLst/>
              <a:latin typeface="HG創英角ｺﾞｼｯｸUB" panose="020B0909000000000000" pitchFamily="49" charset="-128"/>
              <a:ea typeface="HG創英角ｺﾞｼｯｸUB" panose="020B0909000000000000"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1" i="0" u="none" strike="noStrike" cap="none" normalizeH="0" baseline="0" dirty="0">
                <a:ln>
                  <a:noFill/>
                </a:ln>
                <a:solidFill>
                  <a:srgbClr val="0000CC"/>
                </a:solidFill>
                <a:effectLst/>
                <a:latin typeface="HG創英角ｺﾞｼｯｸUB" panose="020B0909000000000000" pitchFamily="49" charset="-128"/>
                <a:ea typeface="HG創英角ｺﾞｼｯｸUB" panose="020B0909000000000000" pitchFamily="49" charset="-128"/>
                <a:cs typeface="Arial" panose="020B0604020202020204" pitchFamily="34" charset="0"/>
                <a:hlinkClick r:id="rId2">
                  <a:extLst>
                    <a:ext uri="{A12FA001-AC4F-418D-AE19-62706E023703}">
                      <ahyp:hlinkClr xmlns:ahyp="http://schemas.microsoft.com/office/drawing/2018/hyperlinkcolor" val="tx"/>
                    </a:ext>
                  </a:extLst>
                </a:hlinkClick>
              </a:rPr>
              <a:t>https://youtu.be/cuScu2Ug0X4?si=lLmOTKuPEAP-NF36</a:t>
            </a:r>
            <a:endParaRPr kumimoji="0" lang="ja-JP" altLang="ja-JP" sz="2000" b="0" i="0" u="none" strike="noStrike" cap="none" normalizeH="0" baseline="0" dirty="0">
              <a:ln>
                <a:noFill/>
              </a:ln>
              <a:solidFill>
                <a:srgbClr val="0000CC"/>
              </a:solidFill>
              <a:effectLst/>
              <a:latin typeface="HG創英角ｺﾞｼｯｸUB" panose="020B0909000000000000" pitchFamily="49" charset="-128"/>
              <a:ea typeface="HG創英角ｺﾞｼｯｸUB" panose="020B0909000000000000" pitchFamily="49"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a:ln>
                  <a:noFill/>
                </a:ln>
                <a:solidFill>
                  <a:srgbClr val="000066"/>
                </a:solidFill>
                <a:effectLst/>
                <a:latin typeface="HG創英角ｺﾞｼｯｸUB" panose="020B0909000000000000" pitchFamily="49" charset="-128"/>
                <a:ea typeface="HG創英角ｺﾞｼｯｸUB" panose="020B0909000000000000" pitchFamily="49" charset="-128"/>
                <a:cs typeface="Arial" panose="020B0604020202020204" pitchFamily="34" charset="0"/>
              </a:rPr>
              <a:t>９月６日のテレ朝モーニングショー、９月８日のフジテレビワイドナショーの令和の米騒動に関する報道番組です。</a:t>
            </a:r>
            <a:endParaRPr kumimoji="0" lang="ja-JP" altLang="ja-JP" sz="2000" b="0" i="0" u="none" strike="noStrike" cap="none" normalizeH="0" baseline="0" dirty="0">
              <a:ln>
                <a:noFill/>
              </a:ln>
              <a:solidFill>
                <a:srgbClr val="000066"/>
              </a:solidFill>
              <a:effectLst/>
              <a:latin typeface="HG創英角ｺﾞｼｯｸUB" panose="020B0909000000000000" pitchFamily="49" charset="-128"/>
              <a:ea typeface="HG創英角ｺﾞｼｯｸUB" panose="020B0909000000000000" pitchFamily="49" charset="-128"/>
            </a:endParaRPr>
          </a:p>
        </p:txBody>
      </p:sp>
      <p:sp>
        <p:nvSpPr>
          <p:cNvPr id="5" name="テキスト ボックス 4">
            <a:extLst>
              <a:ext uri="{FF2B5EF4-FFF2-40B4-BE49-F238E27FC236}">
                <a16:creationId xmlns:a16="http://schemas.microsoft.com/office/drawing/2014/main" id="{E5ED55F9-6352-D385-FE77-0187912E0797}"/>
              </a:ext>
            </a:extLst>
          </p:cNvPr>
          <p:cNvSpPr txBox="1"/>
          <p:nvPr/>
        </p:nvSpPr>
        <p:spPr>
          <a:xfrm>
            <a:off x="0" y="0"/>
            <a:ext cx="8394970" cy="584775"/>
          </a:xfrm>
          <a:prstGeom prst="rect">
            <a:avLst/>
          </a:prstGeom>
          <a:noFill/>
        </p:spPr>
        <p:txBody>
          <a:bodyPr wrap="square" rtlCol="0">
            <a:spAutoFit/>
          </a:bodyPr>
          <a:lstStyle/>
          <a:p>
            <a:r>
              <a:rPr kumimoji="1" lang="ja-JP" altLang="en-US" sz="3200" dirty="0">
                <a:solidFill>
                  <a:srgbClr val="FF0000"/>
                </a:solidFill>
                <a:latin typeface="HG創英角ｺﾞｼｯｸUB" panose="020B0909000000000000" pitchFamily="49" charset="-128"/>
                <a:ea typeface="HG創英角ｺﾞｼｯｸUB" panose="020B0909000000000000" pitchFamily="49" charset="-128"/>
              </a:rPr>
              <a:t>参考資料（一昨年（</a:t>
            </a:r>
            <a:r>
              <a:rPr kumimoji="1" lang="en-US" altLang="ja-JP" sz="3200" dirty="0">
                <a:solidFill>
                  <a:srgbClr val="FF0000"/>
                </a:solidFill>
                <a:latin typeface="HG創英角ｺﾞｼｯｸUB" panose="020B0909000000000000" pitchFamily="49" charset="-128"/>
                <a:ea typeface="HG創英角ｺﾞｼｯｸUB" panose="020B0909000000000000" pitchFamily="49" charset="-128"/>
              </a:rPr>
              <a:t>2024</a:t>
            </a:r>
            <a:r>
              <a:rPr kumimoji="1" lang="ja-JP" altLang="en-US" sz="3200" dirty="0">
                <a:solidFill>
                  <a:srgbClr val="FF0000"/>
                </a:solidFill>
                <a:latin typeface="HG創英角ｺﾞｼｯｸUB" panose="020B0909000000000000" pitchFamily="49" charset="-128"/>
                <a:ea typeface="HG創英角ｺﾞｼｯｸUB" panose="020B0909000000000000" pitchFamily="49" charset="-128"/>
              </a:rPr>
              <a:t>）の資料です）</a:t>
            </a:r>
          </a:p>
        </p:txBody>
      </p:sp>
    </p:spTree>
    <p:extLst>
      <p:ext uri="{BB962C8B-B14F-4D97-AF65-F5344CB8AC3E}">
        <p14:creationId xmlns:p14="http://schemas.microsoft.com/office/powerpoint/2010/main" val="1024509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AB01924-ABFD-BDE5-DE91-CD12BC538159}"/>
              </a:ext>
            </a:extLst>
          </p:cNvPr>
          <p:cNvSpPr>
            <a:spLocks noGrp="1"/>
          </p:cNvSpPr>
          <p:nvPr>
            <p:ph type="sldNum" sz="quarter" idx="12"/>
          </p:nvPr>
        </p:nvSpPr>
        <p:spPr/>
        <p:txBody>
          <a:bodyPr/>
          <a:lstStyle/>
          <a:p>
            <a:fld id="{34E1D86B-E9BD-4CB3-A90A-360085928B4F}" type="slidenum">
              <a:rPr kumimoji="1" lang="ja-JP" altLang="en-US" smtClean="0"/>
              <a:t>5</a:t>
            </a:fld>
            <a:endParaRPr kumimoji="1" lang="ja-JP" altLang="en-US"/>
          </a:p>
        </p:txBody>
      </p:sp>
      <p:sp>
        <p:nvSpPr>
          <p:cNvPr id="4" name="テキスト ボックス 3">
            <a:extLst>
              <a:ext uri="{FF2B5EF4-FFF2-40B4-BE49-F238E27FC236}">
                <a16:creationId xmlns:a16="http://schemas.microsoft.com/office/drawing/2014/main" id="{2C3060EF-9EFE-D6FF-A5E5-0543C9167A99}"/>
              </a:ext>
            </a:extLst>
          </p:cNvPr>
          <p:cNvSpPr txBox="1"/>
          <p:nvPr/>
        </p:nvSpPr>
        <p:spPr>
          <a:xfrm>
            <a:off x="0" y="751344"/>
            <a:ext cx="9144000" cy="6001643"/>
          </a:xfrm>
          <a:prstGeom prst="rect">
            <a:avLst/>
          </a:prstGeom>
          <a:noFill/>
        </p:spPr>
        <p:txBody>
          <a:bodyPr wrap="square">
            <a:spAutoFit/>
          </a:bodyPr>
          <a:lstStyle/>
          <a:p>
            <a:pPr algn="l"/>
            <a:r>
              <a:rPr lang="en-US" altLang="ja-JP" sz="2400" b="0" i="0" dirty="0">
                <a:solidFill>
                  <a:srgbClr val="000066"/>
                </a:solidFill>
                <a:effectLst/>
                <a:latin typeface="HG創英角ｺﾞｼｯｸUB" panose="020B0909000000000000" pitchFamily="49" charset="-128"/>
                <a:ea typeface="HG創英角ｺﾞｼｯｸUB" panose="020B0909000000000000" pitchFamily="49" charset="-128"/>
              </a:rPr>
              <a:t>2024</a:t>
            </a:r>
            <a:r>
              <a:rPr lang="ja-JP" altLang="en-US" sz="2400" b="0" i="0" dirty="0">
                <a:solidFill>
                  <a:srgbClr val="000066"/>
                </a:solidFill>
                <a:effectLst/>
                <a:latin typeface="HG創英角ｺﾞｼｯｸUB" panose="020B0909000000000000" pitchFamily="49" charset="-128"/>
                <a:ea typeface="HG創英角ｺﾞｼｯｸUB" panose="020B0909000000000000" pitchFamily="49" charset="-128"/>
              </a:rPr>
              <a:t>年、</a:t>
            </a:r>
            <a:r>
              <a:rPr lang="en-US" altLang="ja-JP" sz="2400" b="0" i="0" dirty="0">
                <a:solidFill>
                  <a:srgbClr val="000066"/>
                </a:solidFill>
                <a:effectLst/>
                <a:latin typeface="HG創英角ｺﾞｼｯｸUB" panose="020B0909000000000000" pitchFamily="49" charset="-128"/>
                <a:ea typeface="HG創英角ｺﾞｼｯｸUB" panose="020B0909000000000000" pitchFamily="49" charset="-128"/>
              </a:rPr>
              <a:t>2025</a:t>
            </a:r>
            <a:r>
              <a:rPr lang="ja-JP" altLang="en-US" sz="2400" b="0" i="0" dirty="0">
                <a:solidFill>
                  <a:srgbClr val="000066"/>
                </a:solidFill>
                <a:effectLst/>
                <a:latin typeface="HG創英角ｺﾞｼｯｸUB" panose="020B0909000000000000" pitchFamily="49" charset="-128"/>
                <a:ea typeface="HG創英角ｺﾞｼｯｸUB" panose="020B0909000000000000" pitchFamily="49" charset="-128"/>
              </a:rPr>
              <a:t>年の取組み</a:t>
            </a:r>
          </a:p>
          <a:p>
            <a:pPr algn="l"/>
            <a:br>
              <a:rPr lang="ja-JP" altLang="en-US" sz="2400" b="0" i="0" dirty="0">
                <a:solidFill>
                  <a:srgbClr val="000066"/>
                </a:solidFill>
                <a:effectLst/>
                <a:latin typeface="HG創英角ｺﾞｼｯｸUB" panose="020B0909000000000000" pitchFamily="49" charset="-128"/>
                <a:ea typeface="HG創英角ｺﾞｼｯｸUB" panose="020B0909000000000000" pitchFamily="49" charset="-128"/>
              </a:rPr>
            </a:br>
            <a:endParaRPr lang="ja-JP" altLang="en-US" sz="2400" b="0" i="0" dirty="0">
              <a:solidFill>
                <a:srgbClr val="000066"/>
              </a:solidFill>
              <a:effectLst/>
              <a:latin typeface="HG創英角ｺﾞｼｯｸUB" panose="020B0909000000000000" pitchFamily="49" charset="-128"/>
              <a:ea typeface="HG創英角ｺﾞｼｯｸUB" panose="020B0909000000000000" pitchFamily="49" charset="-128"/>
            </a:endParaRPr>
          </a:p>
          <a:p>
            <a:pPr algn="l"/>
            <a:r>
              <a:rPr lang="ja-JP" altLang="en-US" sz="2400" b="0" i="0" dirty="0">
                <a:solidFill>
                  <a:srgbClr val="000066"/>
                </a:solidFill>
                <a:effectLst/>
                <a:latin typeface="HG創英角ｺﾞｼｯｸUB" panose="020B0909000000000000" pitchFamily="49" charset="-128"/>
                <a:ea typeface="HG創英角ｺﾞｼｯｸUB" panose="020B0909000000000000" pitchFamily="49" charset="-128"/>
              </a:rPr>
              <a:t>◆「加藤好一さんお別れ会」</a:t>
            </a:r>
          </a:p>
          <a:p>
            <a:pPr algn="l"/>
            <a:r>
              <a:rPr lang="en-US" altLang="ja-JP" sz="2400" b="0" i="0" dirty="0">
                <a:solidFill>
                  <a:srgbClr val="000066"/>
                </a:solidFill>
                <a:effectLst/>
                <a:latin typeface="HG創英角ｺﾞｼｯｸUB" panose="020B0909000000000000" pitchFamily="49" charset="-128"/>
                <a:ea typeface="HG創英角ｺﾞｼｯｸUB" panose="020B0909000000000000" pitchFamily="49" charset="-128"/>
              </a:rPr>
              <a:t>2024</a:t>
            </a:r>
            <a:r>
              <a:rPr lang="ja-JP" altLang="en-US" sz="2400" b="0" i="0" dirty="0">
                <a:solidFill>
                  <a:srgbClr val="000066"/>
                </a:solidFill>
                <a:effectLst/>
                <a:latin typeface="HG創英角ｺﾞｼｯｸUB" panose="020B0909000000000000" pitchFamily="49" charset="-128"/>
                <a:ea typeface="HG創英角ｺﾞｼｯｸUB" panose="020B0909000000000000" pitchFamily="49" charset="-128"/>
              </a:rPr>
              <a:t>年</a:t>
            </a:r>
            <a:r>
              <a:rPr lang="en-US" altLang="ja-JP" sz="2400" b="0" i="0" dirty="0">
                <a:solidFill>
                  <a:srgbClr val="000066"/>
                </a:solidFill>
                <a:effectLst/>
                <a:latin typeface="HG創英角ｺﾞｼｯｸUB" panose="020B0909000000000000" pitchFamily="49" charset="-128"/>
                <a:ea typeface="HG創英角ｺﾞｼｯｸUB" panose="020B0909000000000000" pitchFamily="49" charset="-128"/>
              </a:rPr>
              <a:t>10</a:t>
            </a:r>
            <a:r>
              <a:rPr lang="ja-JP" altLang="en-US" sz="2400" b="0" i="0" dirty="0">
                <a:solidFill>
                  <a:srgbClr val="000066"/>
                </a:solidFill>
                <a:effectLst/>
                <a:latin typeface="HG創英角ｺﾞｼｯｸUB" panose="020B0909000000000000" pitchFamily="49" charset="-128"/>
                <a:ea typeface="HG創英角ｺﾞｼｯｸUB" panose="020B0909000000000000" pitchFamily="49" charset="-128"/>
              </a:rPr>
              <a:t>月</a:t>
            </a:r>
            <a:r>
              <a:rPr lang="en-US" altLang="ja-JP" sz="2400" b="0" i="0" dirty="0">
                <a:solidFill>
                  <a:srgbClr val="000066"/>
                </a:solidFill>
                <a:effectLst/>
                <a:latin typeface="HG創英角ｺﾞｼｯｸUB" panose="020B0909000000000000" pitchFamily="49" charset="-128"/>
                <a:ea typeface="HG創英角ｺﾞｼｯｸUB" panose="020B0909000000000000" pitchFamily="49" charset="-128"/>
              </a:rPr>
              <a:t>27</a:t>
            </a:r>
            <a:r>
              <a:rPr lang="ja-JP" altLang="en-US" sz="2400" b="0" i="0" dirty="0">
                <a:solidFill>
                  <a:srgbClr val="000066"/>
                </a:solidFill>
                <a:effectLst/>
                <a:latin typeface="HG創英角ｺﾞｼｯｸUB" panose="020B0909000000000000" pitchFamily="49" charset="-128"/>
                <a:ea typeface="HG創英角ｺﾞｼｯｸUB" panose="020B0909000000000000" pitchFamily="49" charset="-128"/>
              </a:rPr>
              <a:t>日（日）</a:t>
            </a:r>
            <a:r>
              <a:rPr lang="en-US" altLang="ja-JP" sz="2400" b="0" i="0" dirty="0">
                <a:solidFill>
                  <a:srgbClr val="000066"/>
                </a:solidFill>
                <a:effectLst/>
                <a:latin typeface="HG創英角ｺﾞｼｯｸUB" panose="020B0909000000000000" pitchFamily="49" charset="-128"/>
                <a:ea typeface="HG創英角ｺﾞｼｯｸUB" panose="020B0909000000000000" pitchFamily="49" charset="-128"/>
              </a:rPr>
              <a:t>18</a:t>
            </a:r>
            <a:r>
              <a:rPr lang="ja-JP" altLang="en-US" sz="2400" b="0" i="0" dirty="0">
                <a:solidFill>
                  <a:srgbClr val="000066"/>
                </a:solidFill>
                <a:effectLst/>
                <a:latin typeface="HG創英角ｺﾞｼｯｸUB" panose="020B0909000000000000" pitchFamily="49" charset="-128"/>
                <a:ea typeface="HG創英角ｺﾞｼｯｸUB" panose="020B0909000000000000" pitchFamily="49" charset="-128"/>
              </a:rPr>
              <a:t>：</a:t>
            </a:r>
            <a:r>
              <a:rPr lang="en-US" altLang="ja-JP" sz="2400" b="0" i="0" dirty="0">
                <a:solidFill>
                  <a:srgbClr val="000066"/>
                </a:solidFill>
                <a:effectLst/>
                <a:latin typeface="HG創英角ｺﾞｼｯｸUB" panose="020B0909000000000000" pitchFamily="49" charset="-128"/>
                <a:ea typeface="HG創英角ｺﾞｼｯｸUB" panose="020B0909000000000000" pitchFamily="49" charset="-128"/>
              </a:rPr>
              <a:t>00</a:t>
            </a:r>
            <a:r>
              <a:rPr lang="ja-JP" altLang="en-US" sz="2400" b="0" i="0" dirty="0">
                <a:solidFill>
                  <a:srgbClr val="000066"/>
                </a:solidFill>
                <a:effectLst/>
                <a:latin typeface="HG創英角ｺﾞｼｯｸUB" panose="020B0909000000000000" pitchFamily="49" charset="-128"/>
                <a:ea typeface="HG創英角ｺﾞｼｯｸUB" panose="020B0909000000000000" pitchFamily="49" charset="-128"/>
              </a:rPr>
              <a:t>～</a:t>
            </a:r>
            <a:r>
              <a:rPr lang="en-US" altLang="ja-JP" sz="2400" b="0" i="0" dirty="0">
                <a:solidFill>
                  <a:srgbClr val="000066"/>
                </a:solidFill>
                <a:effectLst/>
                <a:latin typeface="HG創英角ｺﾞｼｯｸUB" panose="020B0909000000000000" pitchFamily="49" charset="-128"/>
                <a:ea typeface="HG創英角ｺﾞｼｯｸUB" panose="020B0909000000000000" pitchFamily="49" charset="-128"/>
              </a:rPr>
              <a:t>20</a:t>
            </a:r>
            <a:r>
              <a:rPr lang="ja-JP" altLang="en-US" sz="2400" b="0" i="0" dirty="0">
                <a:solidFill>
                  <a:srgbClr val="000066"/>
                </a:solidFill>
                <a:effectLst/>
                <a:latin typeface="HG創英角ｺﾞｼｯｸUB" panose="020B0909000000000000" pitchFamily="49" charset="-128"/>
                <a:ea typeface="HG創英角ｺﾞｼｯｸUB" panose="020B0909000000000000" pitchFamily="49" charset="-128"/>
              </a:rPr>
              <a:t>：</a:t>
            </a:r>
            <a:r>
              <a:rPr lang="en-US" altLang="ja-JP" sz="2400" b="0" i="0" dirty="0">
                <a:solidFill>
                  <a:srgbClr val="000066"/>
                </a:solidFill>
                <a:effectLst/>
                <a:latin typeface="HG創英角ｺﾞｼｯｸUB" panose="020B0909000000000000" pitchFamily="49" charset="-128"/>
                <a:ea typeface="HG創英角ｺﾞｼｯｸUB" panose="020B0909000000000000" pitchFamily="49" charset="-128"/>
              </a:rPr>
              <a:t>00</a:t>
            </a:r>
          </a:p>
          <a:p>
            <a:pPr algn="l"/>
            <a:r>
              <a:rPr lang="ja-JP" altLang="en-US" sz="2400" dirty="0">
                <a:solidFill>
                  <a:srgbClr val="000066"/>
                </a:solidFill>
                <a:latin typeface="HG創英角ｺﾞｼｯｸUB" panose="020B0909000000000000" pitchFamily="49" charset="-128"/>
                <a:ea typeface="HG創英角ｺﾞｼｯｸUB" panose="020B0909000000000000" pitchFamily="49" charset="-128"/>
              </a:rPr>
              <a:t>　　　　　　　　　　　　　</a:t>
            </a:r>
            <a:r>
              <a:rPr lang="ja-JP" altLang="en-US" sz="2400" b="0" i="0" dirty="0">
                <a:solidFill>
                  <a:srgbClr val="000066"/>
                </a:solidFill>
                <a:effectLst/>
                <a:latin typeface="HG創英角ｺﾞｼｯｸUB" panose="020B0909000000000000" pitchFamily="49" charset="-128"/>
                <a:ea typeface="HG創英角ｺﾞｼｯｸUB" panose="020B0909000000000000" pitchFamily="49" charset="-128"/>
              </a:rPr>
              <a:t>　アートホテル日暮里ラングウッド</a:t>
            </a:r>
          </a:p>
          <a:p>
            <a:pPr algn="l"/>
            <a:r>
              <a:rPr lang="ja-JP" altLang="en-US" sz="2400" b="0" i="0" dirty="0">
                <a:solidFill>
                  <a:srgbClr val="000066"/>
                </a:solidFill>
                <a:effectLst/>
                <a:latin typeface="HG創英角ｺﾞｼｯｸUB" panose="020B0909000000000000" pitchFamily="49" charset="-128"/>
                <a:ea typeface="HG創英角ｺﾞｼｯｸUB" panose="020B0909000000000000" pitchFamily="49" charset="-128"/>
              </a:rPr>
              <a:t>◆「コメ政策と飼料用米の今後に関する意見交換会」</a:t>
            </a:r>
          </a:p>
          <a:p>
            <a:pPr algn="l"/>
            <a:r>
              <a:rPr lang="en-US" altLang="ja-JP" sz="2400" b="0" i="0" dirty="0">
                <a:solidFill>
                  <a:srgbClr val="000066"/>
                </a:solidFill>
                <a:effectLst/>
                <a:latin typeface="HG創英角ｺﾞｼｯｸUB" panose="020B0909000000000000" pitchFamily="49" charset="-128"/>
                <a:ea typeface="HG創英角ｺﾞｼｯｸUB" panose="020B0909000000000000" pitchFamily="49" charset="-128"/>
              </a:rPr>
              <a:t>2024</a:t>
            </a:r>
            <a:r>
              <a:rPr lang="ja-JP" altLang="en-US" sz="2400" b="0" i="0" dirty="0">
                <a:solidFill>
                  <a:srgbClr val="000066"/>
                </a:solidFill>
                <a:effectLst/>
                <a:latin typeface="HG創英角ｺﾞｼｯｸUB" panose="020B0909000000000000" pitchFamily="49" charset="-128"/>
                <a:ea typeface="HG創英角ｺﾞｼｯｸUB" panose="020B0909000000000000" pitchFamily="49" charset="-128"/>
              </a:rPr>
              <a:t>年</a:t>
            </a:r>
            <a:r>
              <a:rPr lang="en-US" altLang="ja-JP" sz="2400" b="0" i="0" dirty="0">
                <a:solidFill>
                  <a:srgbClr val="000066"/>
                </a:solidFill>
                <a:effectLst/>
                <a:latin typeface="HG創英角ｺﾞｼｯｸUB" panose="020B0909000000000000" pitchFamily="49" charset="-128"/>
                <a:ea typeface="HG創英角ｺﾞｼｯｸUB" panose="020B0909000000000000" pitchFamily="49" charset="-128"/>
              </a:rPr>
              <a:t>12</a:t>
            </a:r>
            <a:r>
              <a:rPr lang="ja-JP" altLang="en-US" sz="2400" b="0" i="0" dirty="0">
                <a:solidFill>
                  <a:srgbClr val="000066"/>
                </a:solidFill>
                <a:effectLst/>
                <a:latin typeface="HG創英角ｺﾞｼｯｸUB" panose="020B0909000000000000" pitchFamily="49" charset="-128"/>
                <a:ea typeface="HG創英角ｺﾞｼｯｸUB" panose="020B0909000000000000" pitchFamily="49" charset="-128"/>
              </a:rPr>
              <a:t>月</a:t>
            </a:r>
            <a:r>
              <a:rPr lang="en-US" altLang="ja-JP" sz="2400" b="0" i="0" dirty="0">
                <a:solidFill>
                  <a:srgbClr val="000066"/>
                </a:solidFill>
                <a:effectLst/>
                <a:latin typeface="HG創英角ｺﾞｼｯｸUB" panose="020B0909000000000000" pitchFamily="49" charset="-128"/>
                <a:ea typeface="HG創英角ｺﾞｼｯｸUB" panose="020B0909000000000000" pitchFamily="49" charset="-128"/>
              </a:rPr>
              <a:t>6</a:t>
            </a:r>
            <a:r>
              <a:rPr lang="ja-JP" altLang="en-US" sz="2400" b="0" i="0" dirty="0">
                <a:solidFill>
                  <a:srgbClr val="000066"/>
                </a:solidFill>
                <a:effectLst/>
                <a:latin typeface="HG創英角ｺﾞｼｯｸUB" panose="020B0909000000000000" pitchFamily="49" charset="-128"/>
                <a:ea typeface="HG創英角ｺﾞｼｯｸUB" panose="020B0909000000000000" pitchFamily="49" charset="-128"/>
              </a:rPr>
              <a:t>日（金）　食糧会館　で行いました。</a:t>
            </a:r>
            <a:endParaRPr lang="en-US" altLang="ja-JP" sz="2400" b="0" i="0" dirty="0">
              <a:solidFill>
                <a:srgbClr val="000066"/>
              </a:solidFill>
              <a:effectLst/>
              <a:latin typeface="HG創英角ｺﾞｼｯｸUB" panose="020B0909000000000000" pitchFamily="49" charset="-128"/>
              <a:ea typeface="HG創英角ｺﾞｼｯｸUB" panose="020B0909000000000000" pitchFamily="49" charset="-128"/>
            </a:endParaRPr>
          </a:p>
          <a:p>
            <a:pPr algn="l"/>
            <a:endParaRPr lang="ja-JP" altLang="en-US" sz="2400" b="0" i="0" dirty="0">
              <a:solidFill>
                <a:srgbClr val="000066"/>
              </a:solidFill>
              <a:effectLst/>
              <a:latin typeface="HG創英角ｺﾞｼｯｸUB" panose="020B0909000000000000" pitchFamily="49" charset="-128"/>
              <a:ea typeface="HG創英角ｺﾞｼｯｸUB" panose="020B0909000000000000" pitchFamily="49" charset="-128"/>
            </a:endParaRPr>
          </a:p>
          <a:p>
            <a:pPr algn="l"/>
            <a:r>
              <a:rPr lang="ja-JP" altLang="en-US" sz="2400" b="0" i="0" dirty="0">
                <a:solidFill>
                  <a:srgbClr val="000066"/>
                </a:solidFill>
                <a:effectLst/>
                <a:latin typeface="HG創英角ｺﾞｼｯｸUB" panose="020B0909000000000000" pitchFamily="49" charset="-128"/>
                <a:ea typeface="HG創英角ｺﾞｼｯｸUB" panose="020B0909000000000000" pitchFamily="49" charset="-128"/>
              </a:rPr>
              <a:t>◆「飼料用米普及のためのシンポジウム</a:t>
            </a:r>
            <a:r>
              <a:rPr lang="en-US" altLang="ja-JP" sz="2400" b="0" i="0" dirty="0">
                <a:solidFill>
                  <a:srgbClr val="000066"/>
                </a:solidFill>
                <a:effectLst/>
                <a:latin typeface="HG創英角ｺﾞｼｯｸUB" panose="020B0909000000000000" pitchFamily="49" charset="-128"/>
                <a:ea typeface="HG創英角ｺﾞｼｯｸUB" panose="020B0909000000000000" pitchFamily="49" charset="-128"/>
              </a:rPr>
              <a:t>2025</a:t>
            </a:r>
            <a:r>
              <a:rPr lang="ja-JP" altLang="en-US" sz="2400" b="0" i="0" dirty="0">
                <a:solidFill>
                  <a:srgbClr val="000066"/>
                </a:solidFill>
                <a:effectLst/>
                <a:latin typeface="HG創英角ｺﾞｼｯｸUB" panose="020B0909000000000000" pitchFamily="49" charset="-128"/>
                <a:ea typeface="HG創英角ｺﾞｼｯｸUB" panose="020B0909000000000000" pitchFamily="49" charset="-128"/>
              </a:rPr>
              <a:t>」</a:t>
            </a:r>
          </a:p>
          <a:p>
            <a:pPr algn="l"/>
            <a:r>
              <a:rPr lang="en-US" altLang="ja-JP" sz="2400" b="0" i="0" dirty="0">
                <a:solidFill>
                  <a:srgbClr val="000066"/>
                </a:solidFill>
                <a:effectLst/>
                <a:latin typeface="HG創英角ｺﾞｼｯｸUB" panose="020B0909000000000000" pitchFamily="49" charset="-128"/>
                <a:ea typeface="HG創英角ｺﾞｼｯｸUB" panose="020B0909000000000000" pitchFamily="49" charset="-128"/>
              </a:rPr>
              <a:t>2025</a:t>
            </a:r>
            <a:r>
              <a:rPr lang="ja-JP" altLang="en-US" sz="2400" b="0" i="0" dirty="0">
                <a:solidFill>
                  <a:srgbClr val="000066"/>
                </a:solidFill>
                <a:effectLst/>
                <a:latin typeface="HG創英角ｺﾞｼｯｸUB" panose="020B0909000000000000" pitchFamily="49" charset="-128"/>
                <a:ea typeface="HG創英角ｺﾞｼｯｸUB" panose="020B0909000000000000" pitchFamily="49" charset="-128"/>
              </a:rPr>
              <a:t>年３月</a:t>
            </a:r>
            <a:r>
              <a:rPr lang="en-US" altLang="ja-JP" sz="2400" b="0" i="0" dirty="0">
                <a:solidFill>
                  <a:srgbClr val="000066"/>
                </a:solidFill>
                <a:effectLst/>
                <a:latin typeface="HG創英角ｺﾞｼｯｸUB" panose="020B0909000000000000" pitchFamily="49" charset="-128"/>
                <a:ea typeface="HG創英角ｺﾞｼｯｸUB" panose="020B0909000000000000" pitchFamily="49" charset="-128"/>
              </a:rPr>
              <a:t>20</a:t>
            </a:r>
            <a:r>
              <a:rPr lang="ja-JP" altLang="en-US" sz="2400" b="0" i="0" dirty="0">
                <a:solidFill>
                  <a:srgbClr val="000066"/>
                </a:solidFill>
                <a:effectLst/>
                <a:latin typeface="HG創英角ｺﾞｼｯｸUB" panose="020B0909000000000000" pitchFamily="49" charset="-128"/>
                <a:ea typeface="HG創英角ｺﾞｼｯｸUB" panose="020B0909000000000000" pitchFamily="49" charset="-128"/>
              </a:rPr>
              <a:t>日（木　春分の日）会場</a:t>
            </a:r>
            <a:r>
              <a:rPr lang="en-US" altLang="ja-JP" sz="2400" b="0" i="0" dirty="0">
                <a:solidFill>
                  <a:srgbClr val="000066"/>
                </a:solidFill>
                <a:effectLst/>
                <a:latin typeface="HG創英角ｺﾞｼｯｸUB" panose="020B0909000000000000" pitchFamily="49" charset="-128"/>
                <a:ea typeface="HG創英角ｺﾞｼｯｸUB" panose="020B0909000000000000" pitchFamily="49" charset="-128"/>
              </a:rPr>
              <a:t>【</a:t>
            </a:r>
            <a:r>
              <a:rPr lang="ja-JP" altLang="en-US" sz="2400" b="0" i="0" dirty="0">
                <a:solidFill>
                  <a:srgbClr val="000066"/>
                </a:solidFill>
                <a:effectLst/>
                <a:latin typeface="HG創英角ｺﾞｼｯｸUB" panose="020B0909000000000000" pitchFamily="49" charset="-128"/>
                <a:ea typeface="HG創英角ｺﾞｼｯｸUB" panose="020B0909000000000000" pitchFamily="49" charset="-128"/>
              </a:rPr>
              <a:t>弥生講堂・一条ホール</a:t>
            </a:r>
            <a:r>
              <a:rPr lang="en-US" altLang="ja-JP" sz="2400" b="0" i="0" dirty="0">
                <a:solidFill>
                  <a:srgbClr val="000066"/>
                </a:solidFill>
                <a:effectLst/>
                <a:latin typeface="HG創英角ｺﾞｼｯｸUB" panose="020B0909000000000000" pitchFamily="49" charset="-128"/>
                <a:ea typeface="HG創英角ｺﾞｼｯｸUB" panose="020B0909000000000000" pitchFamily="49" charset="-128"/>
              </a:rPr>
              <a:t>】</a:t>
            </a:r>
            <a:r>
              <a:rPr lang="ja-JP" altLang="en-US" sz="2400" b="0" i="0" dirty="0">
                <a:solidFill>
                  <a:srgbClr val="000066"/>
                </a:solidFill>
                <a:effectLst/>
                <a:latin typeface="HG創英角ｺﾞｼｯｸUB" panose="020B0909000000000000" pitchFamily="49" charset="-128"/>
                <a:ea typeface="HG創英角ｺﾞｼｯｸUB" panose="020B0909000000000000" pitchFamily="49" charset="-128"/>
              </a:rPr>
              <a:t>を確保しました。　　⇒　中止</a:t>
            </a:r>
            <a:endParaRPr lang="en-US" altLang="ja-JP" sz="2400" b="0" i="0" dirty="0">
              <a:solidFill>
                <a:srgbClr val="000066"/>
              </a:solidFill>
              <a:effectLst/>
              <a:latin typeface="HG創英角ｺﾞｼｯｸUB" panose="020B0909000000000000" pitchFamily="49" charset="-128"/>
              <a:ea typeface="HG創英角ｺﾞｼｯｸUB" panose="020B0909000000000000" pitchFamily="49" charset="-128"/>
            </a:endParaRPr>
          </a:p>
          <a:p>
            <a:pPr algn="l"/>
            <a:endParaRPr lang="ja-JP" altLang="en-US" sz="2400" b="0" i="0" dirty="0">
              <a:solidFill>
                <a:srgbClr val="000066"/>
              </a:solidFill>
              <a:effectLst/>
              <a:latin typeface="HG創英角ｺﾞｼｯｸUB" panose="020B0909000000000000" pitchFamily="49" charset="-128"/>
              <a:ea typeface="HG創英角ｺﾞｼｯｸUB" panose="020B0909000000000000" pitchFamily="49" charset="-128"/>
            </a:endParaRPr>
          </a:p>
          <a:p>
            <a:pPr algn="l"/>
            <a:r>
              <a:rPr lang="ja-JP" altLang="en-US" sz="2400" b="0" i="0" dirty="0">
                <a:solidFill>
                  <a:srgbClr val="000066"/>
                </a:solidFill>
                <a:effectLst/>
                <a:latin typeface="HG創英角ｺﾞｼｯｸUB" panose="020B0909000000000000" pitchFamily="49" charset="-128"/>
                <a:ea typeface="HG創英角ｺﾞｼｯｸUB" panose="020B0909000000000000" pitchFamily="49" charset="-128"/>
              </a:rPr>
              <a:t>◆「令和</a:t>
            </a:r>
            <a:r>
              <a:rPr lang="en-US" altLang="ja-JP" sz="2400" b="0" i="0" dirty="0">
                <a:solidFill>
                  <a:srgbClr val="000066"/>
                </a:solidFill>
                <a:effectLst/>
                <a:latin typeface="HG創英角ｺﾞｼｯｸUB" panose="020B0909000000000000" pitchFamily="49" charset="-128"/>
                <a:ea typeface="HG創英角ｺﾞｼｯｸUB" panose="020B0909000000000000" pitchFamily="49" charset="-128"/>
              </a:rPr>
              <a:t>6</a:t>
            </a:r>
            <a:r>
              <a:rPr lang="ja-JP" altLang="en-US" sz="2400" b="0" i="0" dirty="0">
                <a:solidFill>
                  <a:srgbClr val="000066"/>
                </a:solidFill>
                <a:effectLst/>
                <a:latin typeface="HG創英角ｺﾞｼｯｸUB" panose="020B0909000000000000" pitchFamily="49" charset="-128"/>
                <a:ea typeface="HG創英角ｺﾞｼｯｸUB" panose="020B0909000000000000" pitchFamily="49" charset="-128"/>
              </a:rPr>
              <a:t>年度　飼料用米多収日本一表彰式」</a:t>
            </a:r>
          </a:p>
          <a:p>
            <a:pPr algn="l"/>
            <a:r>
              <a:rPr lang="ja-JP" altLang="en-US" sz="2400" b="0" i="0" dirty="0">
                <a:solidFill>
                  <a:srgbClr val="000066"/>
                </a:solidFill>
                <a:effectLst/>
                <a:latin typeface="HG創英角ｺﾞｼｯｸUB" panose="020B0909000000000000" pitchFamily="49" charset="-128"/>
                <a:ea typeface="HG創英角ｺﾞｼｯｸUB" panose="020B0909000000000000" pitchFamily="49" charset="-128"/>
              </a:rPr>
              <a:t>日程</a:t>
            </a:r>
            <a:r>
              <a:rPr lang="ja-JP" altLang="en-US" sz="2400" dirty="0">
                <a:solidFill>
                  <a:srgbClr val="000066"/>
                </a:solidFill>
                <a:latin typeface="HG創英角ｺﾞｼｯｸUB" panose="020B0909000000000000" pitchFamily="49" charset="-128"/>
                <a:ea typeface="HG創英角ｺﾞｼｯｸUB" panose="020B0909000000000000" pitchFamily="49" charset="-128"/>
              </a:rPr>
              <a:t>：</a:t>
            </a:r>
            <a:r>
              <a:rPr lang="en-US" altLang="ja-JP" sz="2400" b="0" i="0" dirty="0">
                <a:solidFill>
                  <a:srgbClr val="000066"/>
                </a:solidFill>
                <a:effectLst/>
                <a:latin typeface="HG創英角ｺﾞｼｯｸUB" panose="020B0909000000000000" pitchFamily="49" charset="-128"/>
                <a:ea typeface="HG創英角ｺﾞｼｯｸUB" panose="020B0909000000000000" pitchFamily="49" charset="-128"/>
              </a:rPr>
              <a:t>2025</a:t>
            </a:r>
            <a:r>
              <a:rPr lang="ja-JP" altLang="en-US" sz="2400" b="0" i="0" dirty="0">
                <a:solidFill>
                  <a:srgbClr val="000066"/>
                </a:solidFill>
                <a:effectLst/>
                <a:latin typeface="HG創英角ｺﾞｼｯｸUB" panose="020B0909000000000000" pitchFamily="49" charset="-128"/>
                <a:ea typeface="HG創英角ｺﾞｼｯｸUB" panose="020B0909000000000000" pitchFamily="49" charset="-128"/>
              </a:rPr>
              <a:t>年３月</a:t>
            </a:r>
            <a:r>
              <a:rPr lang="en-US" altLang="ja-JP" sz="2400" b="0" i="0" dirty="0">
                <a:solidFill>
                  <a:srgbClr val="000066"/>
                </a:solidFill>
                <a:effectLst/>
                <a:latin typeface="HG創英角ｺﾞｼｯｸUB" panose="020B0909000000000000" pitchFamily="49" charset="-128"/>
                <a:ea typeface="HG創英角ｺﾞｼｯｸUB" panose="020B0909000000000000" pitchFamily="49" charset="-128"/>
              </a:rPr>
              <a:t>20</a:t>
            </a:r>
            <a:r>
              <a:rPr lang="ja-JP" altLang="en-US" sz="2400" b="0" i="0" dirty="0">
                <a:solidFill>
                  <a:srgbClr val="000066"/>
                </a:solidFill>
                <a:effectLst/>
                <a:latin typeface="HG創英角ｺﾞｼｯｸUB" panose="020B0909000000000000" pitchFamily="49" charset="-128"/>
                <a:ea typeface="HG創英角ｺﾞｼｯｸUB" panose="020B0909000000000000" pitchFamily="49" charset="-128"/>
              </a:rPr>
              <a:t>日行いました。</a:t>
            </a:r>
          </a:p>
          <a:p>
            <a:pPr algn="l"/>
            <a:r>
              <a:rPr lang="ja-JP" altLang="en-US" sz="2400" b="0" i="0" dirty="0">
                <a:solidFill>
                  <a:srgbClr val="000066"/>
                </a:solidFill>
                <a:effectLst/>
                <a:latin typeface="HG創英角ｺﾞｼｯｸUB" panose="020B0909000000000000" pitchFamily="49" charset="-128"/>
                <a:ea typeface="HG創英角ｺﾞｼｯｸUB" panose="020B0909000000000000" pitchFamily="49" charset="-128"/>
              </a:rPr>
              <a:t>会場：農林水産省７階講堂</a:t>
            </a:r>
          </a:p>
        </p:txBody>
      </p:sp>
    </p:spTree>
    <p:extLst>
      <p:ext uri="{BB962C8B-B14F-4D97-AF65-F5344CB8AC3E}">
        <p14:creationId xmlns:p14="http://schemas.microsoft.com/office/powerpoint/2010/main" val="2886470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D610178-1808-F90A-0D13-38284CE469F1}"/>
              </a:ext>
            </a:extLst>
          </p:cNvPr>
          <p:cNvSpPr>
            <a:spLocks noGrp="1"/>
          </p:cNvSpPr>
          <p:nvPr>
            <p:ph type="sldNum" sz="quarter" idx="12"/>
          </p:nvPr>
        </p:nvSpPr>
        <p:spPr/>
        <p:txBody>
          <a:bodyPr/>
          <a:lstStyle/>
          <a:p>
            <a:fld id="{34E1D86B-E9BD-4CB3-A90A-360085928B4F}" type="slidenum">
              <a:rPr kumimoji="1" lang="ja-JP" altLang="en-US" smtClean="0"/>
              <a:t>6</a:t>
            </a:fld>
            <a:endParaRPr kumimoji="1" lang="ja-JP" altLang="en-US"/>
          </a:p>
        </p:txBody>
      </p:sp>
      <p:pic>
        <p:nvPicPr>
          <p:cNvPr id="3074" name="Picture 2">
            <a:extLst>
              <a:ext uri="{FF2B5EF4-FFF2-40B4-BE49-F238E27FC236}">
                <a16:creationId xmlns:a16="http://schemas.microsoft.com/office/drawing/2014/main" id="{D022073F-7281-9C60-020A-5DCE993F73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7941"/>
            <a:ext cx="9136858" cy="5126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704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BC7275B-1B87-551C-A1D1-13E00BCD06B8}"/>
              </a:ext>
            </a:extLst>
          </p:cNvPr>
          <p:cNvSpPr>
            <a:spLocks noGrp="1"/>
          </p:cNvSpPr>
          <p:nvPr>
            <p:ph type="sldNum" sz="quarter" idx="12"/>
          </p:nvPr>
        </p:nvSpPr>
        <p:spPr/>
        <p:txBody>
          <a:bodyPr/>
          <a:lstStyle/>
          <a:p>
            <a:fld id="{34E1D86B-E9BD-4CB3-A90A-360085928B4F}" type="slidenum">
              <a:rPr kumimoji="1" lang="ja-JP" altLang="en-US" smtClean="0"/>
              <a:t>7</a:t>
            </a:fld>
            <a:endParaRPr kumimoji="1" lang="ja-JP" altLang="en-US"/>
          </a:p>
        </p:txBody>
      </p:sp>
      <p:pic>
        <p:nvPicPr>
          <p:cNvPr id="4" name="図 3">
            <a:extLst>
              <a:ext uri="{FF2B5EF4-FFF2-40B4-BE49-F238E27FC236}">
                <a16:creationId xmlns:a16="http://schemas.microsoft.com/office/drawing/2014/main" id="{16BFF4A6-097D-48D3-1A35-CBE63481A9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552" y="-22314"/>
            <a:ext cx="8905606" cy="6880314"/>
          </a:xfrm>
          <a:prstGeom prst="rect">
            <a:avLst/>
          </a:prstGeom>
        </p:spPr>
      </p:pic>
    </p:spTree>
    <p:extLst>
      <p:ext uri="{BB962C8B-B14F-4D97-AF65-F5344CB8AC3E}">
        <p14:creationId xmlns:p14="http://schemas.microsoft.com/office/powerpoint/2010/main" val="4148307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0B94F0D-2A57-F2CF-A3A8-007169123A28}"/>
              </a:ext>
            </a:extLst>
          </p:cNvPr>
          <p:cNvSpPr>
            <a:spLocks noGrp="1"/>
          </p:cNvSpPr>
          <p:nvPr>
            <p:ph type="sldNum" sz="quarter" idx="12"/>
          </p:nvPr>
        </p:nvSpPr>
        <p:spPr/>
        <p:txBody>
          <a:bodyPr/>
          <a:lstStyle/>
          <a:p>
            <a:fld id="{34E1D86B-E9BD-4CB3-A90A-360085928B4F}" type="slidenum">
              <a:rPr kumimoji="1" lang="ja-JP" altLang="en-US" smtClean="0"/>
              <a:t>8</a:t>
            </a:fld>
            <a:endParaRPr kumimoji="1" lang="ja-JP" altLang="en-US"/>
          </a:p>
        </p:txBody>
      </p:sp>
      <p:pic>
        <p:nvPicPr>
          <p:cNvPr id="2050" name="Picture 2">
            <a:extLst>
              <a:ext uri="{FF2B5EF4-FFF2-40B4-BE49-F238E27FC236}">
                <a16:creationId xmlns:a16="http://schemas.microsoft.com/office/drawing/2014/main" id="{769CCC47-7D00-C7F0-4002-54EEF0FD1E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9" y="379379"/>
            <a:ext cx="9166589" cy="6118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286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E8D0016-09C2-69C3-36F1-F2B861EF4586}"/>
              </a:ext>
            </a:extLst>
          </p:cNvPr>
          <p:cNvSpPr>
            <a:spLocks noGrp="1"/>
          </p:cNvSpPr>
          <p:nvPr>
            <p:ph type="sldNum" sz="quarter" idx="12"/>
          </p:nvPr>
        </p:nvSpPr>
        <p:spPr/>
        <p:txBody>
          <a:bodyPr/>
          <a:lstStyle/>
          <a:p>
            <a:fld id="{34E1D86B-E9BD-4CB3-A90A-360085928B4F}" type="slidenum">
              <a:rPr kumimoji="1" lang="ja-JP" altLang="en-US" smtClean="0"/>
              <a:t>9</a:t>
            </a:fld>
            <a:endParaRPr kumimoji="1" lang="ja-JP" altLang="en-US"/>
          </a:p>
        </p:txBody>
      </p:sp>
      <p:pic>
        <p:nvPicPr>
          <p:cNvPr id="4" name="図 3">
            <a:extLst>
              <a:ext uri="{FF2B5EF4-FFF2-40B4-BE49-F238E27FC236}">
                <a16:creationId xmlns:a16="http://schemas.microsoft.com/office/drawing/2014/main" id="{A95F474D-F828-DB7E-8242-7FD3CCA87D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1529" y="0"/>
            <a:ext cx="4840941" cy="6858000"/>
          </a:xfrm>
          <a:prstGeom prst="rect">
            <a:avLst/>
          </a:prstGeom>
        </p:spPr>
      </p:pic>
    </p:spTree>
    <p:extLst>
      <p:ext uri="{BB962C8B-B14F-4D97-AF65-F5344CB8AC3E}">
        <p14:creationId xmlns:p14="http://schemas.microsoft.com/office/powerpoint/2010/main" val="190531189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15006</TotalTime>
  <Words>1889</Words>
  <Application>Microsoft Office PowerPoint</Application>
  <PresentationFormat>画面に合わせる (4:3)</PresentationFormat>
  <Paragraphs>113</Paragraphs>
  <Slides>18</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18</vt:i4>
      </vt:variant>
    </vt:vector>
  </HeadingPairs>
  <TitlesOfParts>
    <vt:vector size="25" baseType="lpstr">
      <vt:lpstr>HG創英角ｺﾞｼｯｸUB</vt:lpstr>
      <vt:lpstr>游ゴシック</vt:lpstr>
      <vt:lpstr>游明朝</vt:lpstr>
      <vt:lpstr>Arial</vt:lpstr>
      <vt:lpstr>Calibri</vt:lpstr>
      <vt:lpstr>Calibri Light</vt:lpstr>
      <vt:lpstr>Office テーマ</vt:lpstr>
      <vt:lpstr>PowerPoint プレゼンテーション</vt:lpstr>
      <vt:lpstr>２０２６年　内部意見交換会　次第</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２０２３年　定時社員総会　議事次第（提案書）</dc:title>
  <dc:creator>若狹 良治</dc:creator>
  <cp:lastModifiedBy>若狹 良治</cp:lastModifiedBy>
  <cp:revision>21</cp:revision>
  <cp:lastPrinted>2026-01-20T08:03:24Z</cp:lastPrinted>
  <dcterms:created xsi:type="dcterms:W3CDTF">2023-06-29T00:19:20Z</dcterms:created>
  <dcterms:modified xsi:type="dcterms:W3CDTF">2026-01-20T08:12:02Z</dcterms:modified>
</cp:coreProperties>
</file>