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634" r:id="rId3"/>
    <p:sldId id="257" r:id="rId4"/>
    <p:sldId id="463" r:id="rId5"/>
    <p:sldId id="521" r:id="rId6"/>
    <p:sldId id="522" r:id="rId7"/>
    <p:sldId id="635" r:id="rId8"/>
    <p:sldId id="627" r:id="rId9"/>
    <p:sldId id="629" r:id="rId10"/>
    <p:sldId id="261" r:id="rId11"/>
    <p:sldId id="262" r:id="rId12"/>
    <p:sldId id="263" r:id="rId13"/>
    <p:sldId id="631" r:id="rId14"/>
    <p:sldId id="515" r:id="rId15"/>
    <p:sldId id="260" r:id="rId16"/>
    <p:sldId id="516" r:id="rId17"/>
    <p:sldId id="273" r:id="rId18"/>
    <p:sldId id="274" r:id="rId19"/>
    <p:sldId id="275" r:id="rId20"/>
    <p:sldId id="636" r:id="rId21"/>
  </p:sldIdLst>
  <p:sldSz cx="12192000" cy="6858000"/>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3nobuok"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3682A"/>
    <a:srgbClr val="99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0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434999" cy="356198"/>
          </a:xfrm>
          <a:prstGeom prst="rect">
            <a:avLst/>
          </a:prstGeom>
        </p:spPr>
        <p:txBody>
          <a:bodyPr vert="horz" lIns="94723" tIns="47361" rIns="94723" bIns="4736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797245" y="2"/>
            <a:ext cx="4434999" cy="356198"/>
          </a:xfrm>
          <a:prstGeom prst="rect">
            <a:avLst/>
          </a:prstGeom>
        </p:spPr>
        <p:txBody>
          <a:bodyPr vert="horz" lIns="94723" tIns="47361" rIns="94723" bIns="47361" rtlCol="0"/>
          <a:lstStyle>
            <a:lvl1pPr algn="r">
              <a:defRPr sz="1200"/>
            </a:lvl1pPr>
          </a:lstStyle>
          <a:p>
            <a:fld id="{625F27BF-C2AB-4B57-8FF2-78C440D47D51}" type="datetimeFigureOut">
              <a:rPr kumimoji="1" lang="ja-JP" altLang="en-US" smtClean="0"/>
              <a:t>2025/10/23</a:t>
            </a:fld>
            <a:endParaRPr kumimoji="1" lang="ja-JP" altLang="en-US" dirty="0"/>
          </a:p>
        </p:txBody>
      </p:sp>
      <p:sp>
        <p:nvSpPr>
          <p:cNvPr id="4" name="スライド イメージ プレースホルダー 3"/>
          <p:cNvSpPr>
            <a:spLocks noGrp="1" noRot="1" noChangeAspect="1"/>
          </p:cNvSpPr>
          <p:nvPr>
            <p:ph type="sldImg" idx="2"/>
          </p:nvPr>
        </p:nvSpPr>
        <p:spPr>
          <a:xfrm>
            <a:off x="2989263" y="887413"/>
            <a:ext cx="4257675" cy="2395537"/>
          </a:xfrm>
          <a:prstGeom prst="rect">
            <a:avLst/>
          </a:prstGeom>
          <a:noFill/>
          <a:ln w="12700">
            <a:solidFill>
              <a:prstClr val="black"/>
            </a:solidFill>
          </a:ln>
        </p:spPr>
        <p:txBody>
          <a:bodyPr vert="horz" lIns="94723" tIns="47361" rIns="94723" bIns="47361" rtlCol="0" anchor="ctr"/>
          <a:lstStyle/>
          <a:p>
            <a:endParaRPr lang="ja-JP" altLang="en-US" dirty="0"/>
          </a:p>
        </p:txBody>
      </p:sp>
      <p:sp>
        <p:nvSpPr>
          <p:cNvPr id="5" name="ノート プレースホルダー 4"/>
          <p:cNvSpPr>
            <a:spLocks noGrp="1"/>
          </p:cNvSpPr>
          <p:nvPr>
            <p:ph type="body" sz="quarter" idx="3"/>
          </p:nvPr>
        </p:nvSpPr>
        <p:spPr>
          <a:xfrm>
            <a:off x="1023462" y="3416538"/>
            <a:ext cx="8187690" cy="2795350"/>
          </a:xfrm>
          <a:prstGeom prst="rect">
            <a:avLst/>
          </a:prstGeom>
        </p:spPr>
        <p:txBody>
          <a:bodyPr vert="horz" lIns="94723" tIns="47361" rIns="94723" bIns="473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3103"/>
            <a:ext cx="4434999" cy="356197"/>
          </a:xfrm>
          <a:prstGeom prst="rect">
            <a:avLst/>
          </a:prstGeom>
        </p:spPr>
        <p:txBody>
          <a:bodyPr vert="horz" lIns="94723" tIns="47361" rIns="94723" bIns="4736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797245" y="6743103"/>
            <a:ext cx="4434999" cy="356197"/>
          </a:xfrm>
          <a:prstGeom prst="rect">
            <a:avLst/>
          </a:prstGeom>
        </p:spPr>
        <p:txBody>
          <a:bodyPr vert="horz" lIns="94723" tIns="47361" rIns="94723" bIns="47361" rtlCol="0" anchor="b"/>
          <a:lstStyle>
            <a:lvl1pPr algn="r">
              <a:defRPr sz="1200"/>
            </a:lvl1pPr>
          </a:lstStyle>
          <a:p>
            <a:fld id="{C9264981-65CC-4208-8EC8-E06C0502EC3D}" type="slidenum">
              <a:rPr kumimoji="1" lang="ja-JP" altLang="en-US" smtClean="0"/>
              <a:t>‹#›</a:t>
            </a:fld>
            <a:endParaRPr kumimoji="1" lang="ja-JP" altLang="en-US" dirty="0"/>
          </a:p>
        </p:txBody>
      </p:sp>
    </p:spTree>
    <p:extLst>
      <p:ext uri="{BB962C8B-B14F-4D97-AF65-F5344CB8AC3E}">
        <p14:creationId xmlns:p14="http://schemas.microsoft.com/office/powerpoint/2010/main" val="6043827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103">
            <a:extLst>
              <a:ext uri="{FF2B5EF4-FFF2-40B4-BE49-F238E27FC236}">
                <a16:creationId xmlns:a16="http://schemas.microsoft.com/office/drawing/2014/main" id="{CE60058D-1AE8-467D-829F-F4904865416E}"/>
              </a:ext>
            </a:extLst>
          </p:cNvPr>
          <p:cNvSpPr>
            <a:spLocks noGrp="1" noChangeArrowheads="1"/>
          </p:cNvSpPr>
          <p:nvPr>
            <p:ph type="sldNum" sz="quarter" idx="5"/>
          </p:nvPr>
        </p:nvSpPr>
        <p:spPr>
          <a:noFill/>
        </p:spPr>
        <p:txBody>
          <a:bodyPr/>
          <a:lstStyle>
            <a:lvl1pPr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9622" indent="-296008"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4034"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7647"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31261"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04874"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78488"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52101"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25715"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9DC2B93-B644-43B9-9370-B93F930E2E77}" type="slidenum">
              <a:rPr lang="en-US" altLang="ja-JP" smtClean="0">
                <a:ea typeface="ＭＳ Ｐゴシック" panose="020B0600070205080204" pitchFamily="50" charset="-128"/>
              </a:rPr>
              <a:pPr>
                <a:spcBef>
                  <a:spcPct val="0"/>
                </a:spcBef>
              </a:pPr>
              <a:t>4</a:t>
            </a:fld>
            <a:endParaRPr lang="en-US" altLang="ja-JP" dirty="0">
              <a:ea typeface="ＭＳ Ｐゴシック" panose="020B0600070205080204" pitchFamily="50" charset="-128"/>
            </a:endParaRPr>
          </a:p>
        </p:txBody>
      </p:sp>
      <p:sp>
        <p:nvSpPr>
          <p:cNvPr id="9219" name="Rectangle 2">
            <a:extLst>
              <a:ext uri="{FF2B5EF4-FFF2-40B4-BE49-F238E27FC236}">
                <a16:creationId xmlns:a16="http://schemas.microsoft.com/office/drawing/2014/main" id="{898F05F5-C431-4561-A738-0D5D9399C7A2}"/>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D135062-1F11-4D64-B61C-392D280299E0}"/>
              </a:ext>
            </a:extLst>
          </p:cNvPr>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11657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103">
            <a:extLst>
              <a:ext uri="{FF2B5EF4-FFF2-40B4-BE49-F238E27FC236}">
                <a16:creationId xmlns:a16="http://schemas.microsoft.com/office/drawing/2014/main" id="{1A54C0E0-FCD7-4834-9E7A-76FA174FB1AB}"/>
              </a:ext>
            </a:extLst>
          </p:cNvPr>
          <p:cNvSpPr>
            <a:spLocks noGrp="1" noChangeArrowheads="1"/>
          </p:cNvSpPr>
          <p:nvPr>
            <p:ph type="sldNum" sz="quarter" idx="5"/>
          </p:nvPr>
        </p:nvSpPr>
        <p:spPr>
          <a:noFill/>
        </p:spPr>
        <p:txBody>
          <a:bodyPr/>
          <a:lstStyle>
            <a:lvl1pPr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9622" indent="-296008"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4034"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7647"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31261"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04874"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78488"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52101"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25715"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083FE61-BE7C-4577-B885-DF1FE5ABECF2}" type="slidenum">
              <a:rPr lang="en-US" altLang="ja-JP" smtClean="0">
                <a:ea typeface="ＭＳ Ｐゴシック" panose="020B0600070205080204" pitchFamily="50" charset="-128"/>
              </a:rPr>
              <a:pPr>
                <a:spcBef>
                  <a:spcPct val="0"/>
                </a:spcBef>
              </a:pPr>
              <a:t>5</a:t>
            </a:fld>
            <a:endParaRPr lang="en-US" altLang="ja-JP" dirty="0">
              <a:ea typeface="ＭＳ Ｐゴシック" panose="020B0600070205080204" pitchFamily="50" charset="-128"/>
            </a:endParaRPr>
          </a:p>
        </p:txBody>
      </p:sp>
      <p:sp>
        <p:nvSpPr>
          <p:cNvPr id="30723" name="Rectangle 2">
            <a:extLst>
              <a:ext uri="{FF2B5EF4-FFF2-40B4-BE49-F238E27FC236}">
                <a16:creationId xmlns:a16="http://schemas.microsoft.com/office/drawing/2014/main" id="{6CBF25A0-8502-4621-9F9F-B6E92B385C7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887538D-A3E0-45A8-8262-65A58A98F8F2}"/>
              </a:ext>
            </a:extLst>
          </p:cNvPr>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3725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103">
            <a:extLst>
              <a:ext uri="{FF2B5EF4-FFF2-40B4-BE49-F238E27FC236}">
                <a16:creationId xmlns:a16="http://schemas.microsoft.com/office/drawing/2014/main" id="{04F726BE-BE25-4F0C-9980-E40C01F1B80C}"/>
              </a:ext>
            </a:extLst>
          </p:cNvPr>
          <p:cNvSpPr>
            <a:spLocks noGrp="1" noChangeArrowheads="1"/>
          </p:cNvSpPr>
          <p:nvPr>
            <p:ph type="sldNum" sz="quarter" idx="5"/>
          </p:nvPr>
        </p:nvSpPr>
        <p:spPr>
          <a:noFill/>
        </p:spPr>
        <p:txBody>
          <a:bodyPr/>
          <a:lstStyle>
            <a:lvl1pPr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9622" indent="-296008"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4034"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7647"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31261"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04874"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78488"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52101"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25715"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171EDFDC-00DC-43D1-9224-ED7A47802D7D}" type="slidenum">
              <a:rPr lang="en-US" altLang="ja-JP" smtClean="0">
                <a:ea typeface="ＭＳ Ｐゴシック" panose="020B0600070205080204" pitchFamily="50" charset="-128"/>
              </a:rPr>
              <a:pPr>
                <a:spcBef>
                  <a:spcPct val="0"/>
                </a:spcBef>
              </a:pPr>
              <a:t>6</a:t>
            </a:fld>
            <a:endParaRPr lang="en-US" altLang="ja-JP" dirty="0">
              <a:ea typeface="ＭＳ Ｐゴシック" panose="020B0600070205080204" pitchFamily="50" charset="-128"/>
            </a:endParaRPr>
          </a:p>
        </p:txBody>
      </p:sp>
      <p:sp>
        <p:nvSpPr>
          <p:cNvPr id="32771" name="Rectangle 2">
            <a:extLst>
              <a:ext uri="{FF2B5EF4-FFF2-40B4-BE49-F238E27FC236}">
                <a16:creationId xmlns:a16="http://schemas.microsoft.com/office/drawing/2014/main" id="{6B943EE1-3487-455A-A3C3-67CAA9EECE4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65E01B8-C503-4EA8-A445-2CC7E39F5BF4}"/>
              </a:ext>
            </a:extLst>
          </p:cNvPr>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7634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103">
            <a:extLst>
              <a:ext uri="{FF2B5EF4-FFF2-40B4-BE49-F238E27FC236}">
                <a16:creationId xmlns:a16="http://schemas.microsoft.com/office/drawing/2014/main" id="{D334E252-96D4-49E0-9435-B789E8D12D72}"/>
              </a:ext>
            </a:extLst>
          </p:cNvPr>
          <p:cNvSpPr>
            <a:spLocks noGrp="1" noChangeArrowheads="1"/>
          </p:cNvSpPr>
          <p:nvPr>
            <p:ph type="sldNum" sz="quarter" idx="5"/>
          </p:nvPr>
        </p:nvSpPr>
        <p:spPr>
          <a:noFill/>
        </p:spPr>
        <p:txBody>
          <a:bodyPr/>
          <a:lstStyle>
            <a:lvl1pPr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9622" indent="-296008"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4034"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7647"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31261"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04874"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78488"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52101"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25715"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334B788-D573-4F1B-BA4E-FD07CB6EEDE1}" type="slidenum">
              <a:rPr lang="en-US" altLang="ja-JP" smtClean="0">
                <a:ea typeface="ＭＳ Ｐゴシック" panose="020B0600070205080204" pitchFamily="50" charset="-128"/>
              </a:rPr>
              <a:pPr>
                <a:spcBef>
                  <a:spcPct val="0"/>
                </a:spcBef>
              </a:pPr>
              <a:t>14</a:t>
            </a:fld>
            <a:endParaRPr lang="en-US" altLang="ja-JP" dirty="0">
              <a:ea typeface="ＭＳ Ｐゴシック" panose="020B0600070205080204" pitchFamily="50" charset="-128"/>
            </a:endParaRPr>
          </a:p>
        </p:txBody>
      </p:sp>
      <p:sp>
        <p:nvSpPr>
          <p:cNvPr id="38915" name="Rectangle 2">
            <a:extLst>
              <a:ext uri="{FF2B5EF4-FFF2-40B4-BE49-F238E27FC236}">
                <a16:creationId xmlns:a16="http://schemas.microsoft.com/office/drawing/2014/main" id="{764C8FD3-7517-4AAD-95EF-32BED47C339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694EE3D-D663-400C-8B50-4C1AE548D75F}"/>
              </a:ext>
            </a:extLst>
          </p:cNvPr>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60261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103">
            <a:extLst>
              <a:ext uri="{FF2B5EF4-FFF2-40B4-BE49-F238E27FC236}">
                <a16:creationId xmlns:a16="http://schemas.microsoft.com/office/drawing/2014/main" id="{01BCFCF2-6BAA-4E88-BE6D-C8C2B3B3A728}"/>
              </a:ext>
            </a:extLst>
          </p:cNvPr>
          <p:cNvSpPr>
            <a:spLocks noGrp="1" noChangeArrowheads="1"/>
          </p:cNvSpPr>
          <p:nvPr>
            <p:ph type="sldNum" sz="quarter" idx="5"/>
          </p:nvPr>
        </p:nvSpPr>
        <p:spPr>
          <a:noFill/>
        </p:spPr>
        <p:txBody>
          <a:bodyPr/>
          <a:lstStyle>
            <a:lvl1pPr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69622" indent="-296008"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84034"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57647"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131261" indent="-236807" defTabSz="95380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604874"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3078488"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552101"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4025715" indent="-236807" defTabSz="95380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EC8980C-B48E-4289-88F0-358759DFEEA7}" type="slidenum">
              <a:rPr lang="en-US" altLang="ja-JP" smtClean="0">
                <a:ea typeface="ＭＳ Ｐゴシック" panose="020B0600070205080204" pitchFamily="50" charset="-128"/>
              </a:rPr>
              <a:pPr>
                <a:spcBef>
                  <a:spcPct val="0"/>
                </a:spcBef>
              </a:pPr>
              <a:t>16</a:t>
            </a:fld>
            <a:endParaRPr lang="en-US" altLang="ja-JP" dirty="0">
              <a:ea typeface="ＭＳ Ｐゴシック" panose="020B0600070205080204" pitchFamily="50" charset="-128"/>
            </a:endParaRPr>
          </a:p>
        </p:txBody>
      </p:sp>
      <p:sp>
        <p:nvSpPr>
          <p:cNvPr id="40963" name="Rectangle 2">
            <a:extLst>
              <a:ext uri="{FF2B5EF4-FFF2-40B4-BE49-F238E27FC236}">
                <a16:creationId xmlns:a16="http://schemas.microsoft.com/office/drawing/2014/main" id="{3E879277-C9C0-405C-AED3-7867A9B6CCF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4965678-2BFD-45D5-80E0-ABFF52E81468}"/>
              </a:ext>
            </a:extLst>
          </p:cNvPr>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95408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708E4-D8FB-4209-B02B-4D603E780EB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BA68CC8-EBDD-4FDF-9863-2F5E05A26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3F256E3-DE3D-40AE-99AB-396F9476D55A}"/>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5" name="フッター プレースホルダー 4">
            <a:extLst>
              <a:ext uri="{FF2B5EF4-FFF2-40B4-BE49-F238E27FC236}">
                <a16:creationId xmlns:a16="http://schemas.microsoft.com/office/drawing/2014/main" id="{1A144178-EAD1-4CB4-BE61-5FBC4BB9AC28}"/>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2A7FC35B-7E5E-408C-8E67-C782A567E5EC}"/>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255083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AB466-FE2B-4AC1-9E6F-C0B292DAD4C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96ADF3-AC4A-4854-B3E0-0461729811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28DDEB-11C9-4FAF-95DD-8358B28E6E65}"/>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5" name="フッター プレースホルダー 4">
            <a:extLst>
              <a:ext uri="{FF2B5EF4-FFF2-40B4-BE49-F238E27FC236}">
                <a16:creationId xmlns:a16="http://schemas.microsoft.com/office/drawing/2014/main" id="{E405F3CC-1998-424B-A05C-4AE038A13EF7}"/>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A5BDAF52-0819-4613-A3E8-DAEAC8B132CA}"/>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210638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832E16-D04C-4891-B79B-F4F5D523C91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3E4700-F64F-4C1D-9A0F-28D1BAA37F1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D10BB3-96AB-43A8-A000-A1440CDA6364}"/>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5" name="フッター プレースホルダー 4">
            <a:extLst>
              <a:ext uri="{FF2B5EF4-FFF2-40B4-BE49-F238E27FC236}">
                <a16:creationId xmlns:a16="http://schemas.microsoft.com/office/drawing/2014/main" id="{D1868B3C-22E1-4BD0-A7DB-9D0C389436CC}"/>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393C9091-894D-4B2B-95B3-EA4FEE7D778B}"/>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250148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88898-8B5C-4AD5-BAEF-C1088C70A4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A68149-AE3A-4179-B450-F711113EDE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D77C29-FD2A-4FC2-8040-4794AD0BD29E}"/>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5" name="フッター プレースホルダー 4">
            <a:extLst>
              <a:ext uri="{FF2B5EF4-FFF2-40B4-BE49-F238E27FC236}">
                <a16:creationId xmlns:a16="http://schemas.microsoft.com/office/drawing/2014/main" id="{84305499-0C1D-4AE5-BF6A-06C501E3A12F}"/>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53AE51D-DCCE-46F5-B506-91F29017845D}"/>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270278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11A47-FF7E-40A4-9E9F-9AE10BFDD1B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0526D2-FB99-4D20-B9DA-742A6AA26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11F26C-A7CB-4BAE-8157-8117CE8132A0}"/>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5" name="フッター プレースホルダー 4">
            <a:extLst>
              <a:ext uri="{FF2B5EF4-FFF2-40B4-BE49-F238E27FC236}">
                <a16:creationId xmlns:a16="http://schemas.microsoft.com/office/drawing/2014/main" id="{415BADD0-B3BD-499C-A97A-8D1899BEF0C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2A04F926-12DD-4C04-B6F4-FF290FEE7D40}"/>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23563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06287E-71FA-4C43-AA4C-5A9E0B7CB5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0A93B2-6EED-46AA-82E2-1DF2D981F55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D05EFCA-8456-4018-B395-97CD9938722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A19975-5FAB-408C-85DE-4DB6A0894F6B}"/>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6" name="フッター プレースホルダー 5">
            <a:extLst>
              <a:ext uri="{FF2B5EF4-FFF2-40B4-BE49-F238E27FC236}">
                <a16:creationId xmlns:a16="http://schemas.microsoft.com/office/drawing/2014/main" id="{75D0B651-D7AE-4EE9-8EDF-C032A9D2AD9E}"/>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3759B18-D82F-47A4-95B6-9B5AEB09CF12}"/>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96840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CC717-FCD6-4CC7-BB93-070E512DBDD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D816EF-F272-4B45-A47C-4B3C065DD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1BB36D-6B13-4DB9-A9D5-1A75D0BA27D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3C86ADD-B445-4AD1-AD1F-6107E7297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49257EB-C763-4545-9F2F-03ABC6BCB43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E996525-C298-4052-A099-606D4C486CBB}"/>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8" name="フッター プレースホルダー 7">
            <a:extLst>
              <a:ext uri="{FF2B5EF4-FFF2-40B4-BE49-F238E27FC236}">
                <a16:creationId xmlns:a16="http://schemas.microsoft.com/office/drawing/2014/main" id="{6829E76C-6468-4524-B655-F63E3BEDB12B}"/>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4BBC5C2-B7F3-46A1-9267-300DE860E0AE}"/>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424537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74F7B-F6CB-4112-8708-188CF31CBD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98CD02-76BF-4CF3-8B7F-C18DEC8B5726}"/>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4" name="フッター プレースホルダー 3">
            <a:extLst>
              <a:ext uri="{FF2B5EF4-FFF2-40B4-BE49-F238E27FC236}">
                <a16:creationId xmlns:a16="http://schemas.microsoft.com/office/drawing/2014/main" id="{C05A758D-98E7-4EBF-891D-4F9A7CFC4832}"/>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0DEAB217-6B33-4EDC-AEC1-1EA8C17EB804}"/>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18066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5FF0F6-9154-445D-9D12-C8731B0C7D62}"/>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3" name="フッター プレースホルダー 2">
            <a:extLst>
              <a:ext uri="{FF2B5EF4-FFF2-40B4-BE49-F238E27FC236}">
                <a16:creationId xmlns:a16="http://schemas.microsoft.com/office/drawing/2014/main" id="{CB87078E-AC31-4292-B805-BA4616CBBA34}"/>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6D7AF45-61D1-44A0-A2FB-590228F14F9D}"/>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89164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B2617-0099-4C04-821E-6114DE59F7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457ED4-CC85-466B-B1AE-7981217D0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F3891F9-8041-4FFC-A05B-D01A593F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FAE1FB-4821-4385-B40E-B752604B7341}"/>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6" name="フッター プレースホルダー 5">
            <a:extLst>
              <a:ext uri="{FF2B5EF4-FFF2-40B4-BE49-F238E27FC236}">
                <a16:creationId xmlns:a16="http://schemas.microsoft.com/office/drawing/2014/main" id="{46CC45DF-5CB5-4BDC-B84F-B402757D96E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C0E740C8-21E7-4EF4-B74F-177020C95098}"/>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353411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B9139-B9D9-4438-83D3-7C057475FF7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D35A8D-A3F7-4D09-A960-2150F3514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A139925B-1FBF-4DAB-9371-60C5C7DE0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79E4E3-A380-4DB0-87F6-1E7F9679FE36}"/>
              </a:ext>
            </a:extLst>
          </p:cNvPr>
          <p:cNvSpPr>
            <a:spLocks noGrp="1"/>
          </p:cNvSpPr>
          <p:nvPr>
            <p:ph type="dt" sz="half" idx="10"/>
          </p:nvPr>
        </p:nvSpPr>
        <p:spPr/>
        <p:txBody>
          <a:bodyPr/>
          <a:lstStyle/>
          <a:p>
            <a:fld id="{22F47F64-C03E-4F73-9CBA-81D909181F28}" type="datetimeFigureOut">
              <a:rPr kumimoji="1" lang="ja-JP" altLang="en-US" smtClean="0"/>
              <a:t>2025/10/23</a:t>
            </a:fld>
            <a:endParaRPr kumimoji="1" lang="ja-JP" altLang="en-US" dirty="0"/>
          </a:p>
        </p:txBody>
      </p:sp>
      <p:sp>
        <p:nvSpPr>
          <p:cNvPr id="6" name="フッター プレースホルダー 5">
            <a:extLst>
              <a:ext uri="{FF2B5EF4-FFF2-40B4-BE49-F238E27FC236}">
                <a16:creationId xmlns:a16="http://schemas.microsoft.com/office/drawing/2014/main" id="{93207856-EE4C-454B-984D-B23E0C93085A}"/>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5700ADB6-83E0-48E2-B5DF-9CC718F954E7}"/>
              </a:ext>
            </a:extLst>
          </p:cNvPr>
          <p:cNvSpPr>
            <a:spLocks noGrp="1"/>
          </p:cNvSpPr>
          <p:nvPr>
            <p:ph type="sldNum" sz="quarter" idx="12"/>
          </p:nvPr>
        </p:nvSpPr>
        <p:spPr/>
        <p:txBody>
          <a:body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181587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78AA4BE-2C18-4E89-93F2-C91D753A7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710329-1F6F-4F43-956E-4C5FB453B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1A98C8-A87B-4960-967C-42D978809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47F64-C03E-4F73-9CBA-81D909181F28}" type="datetimeFigureOut">
              <a:rPr kumimoji="1" lang="ja-JP" altLang="en-US" smtClean="0"/>
              <a:t>2025/10/23</a:t>
            </a:fld>
            <a:endParaRPr kumimoji="1" lang="ja-JP" altLang="en-US" dirty="0"/>
          </a:p>
        </p:txBody>
      </p:sp>
      <p:sp>
        <p:nvSpPr>
          <p:cNvPr id="5" name="フッター プレースホルダー 4">
            <a:extLst>
              <a:ext uri="{FF2B5EF4-FFF2-40B4-BE49-F238E27FC236}">
                <a16:creationId xmlns:a16="http://schemas.microsoft.com/office/drawing/2014/main" id="{F7A1380C-A020-4D2C-B320-080104527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127B12CF-F9D5-4A10-B2D4-35EF4299B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4811A-5E10-49CD-AFCD-88611F1A7708}" type="slidenum">
              <a:rPr kumimoji="1" lang="ja-JP" altLang="en-US" smtClean="0"/>
              <a:t>‹#›</a:t>
            </a:fld>
            <a:endParaRPr kumimoji="1" lang="ja-JP" altLang="en-US" dirty="0"/>
          </a:p>
        </p:txBody>
      </p:sp>
    </p:spTree>
    <p:extLst>
      <p:ext uri="{BB962C8B-B14F-4D97-AF65-F5344CB8AC3E}">
        <p14:creationId xmlns:p14="http://schemas.microsoft.com/office/powerpoint/2010/main" val="88501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1BFFD-23AC-45DD-87BB-1A06FF966115}"/>
              </a:ext>
            </a:extLst>
          </p:cNvPr>
          <p:cNvSpPr>
            <a:spLocks noGrp="1"/>
          </p:cNvSpPr>
          <p:nvPr>
            <p:ph type="ctrTitle"/>
          </p:nvPr>
        </p:nvSpPr>
        <p:spPr>
          <a:xfrm>
            <a:off x="867294" y="1349749"/>
            <a:ext cx="10788015" cy="3429000"/>
          </a:xfrm>
          <a:solidFill>
            <a:schemeClr val="accent6">
              <a:lumMod val="50000"/>
            </a:schemeClr>
          </a:solidFill>
        </p:spPr>
        <p:txBody>
          <a:bodyPr>
            <a:normAutofit fontScale="90000"/>
          </a:bodyPr>
          <a:lstStyle/>
          <a:p>
            <a:pPr>
              <a:lnSpc>
                <a:spcPct val="150000"/>
              </a:lnSpc>
            </a:pPr>
            <a:r>
              <a:rPr lang="ja-JP" altLang="en-US" b="1" dirty="0"/>
              <a:t>飼料用米の位置づけと今後の展開方向</a:t>
            </a:r>
            <a:r>
              <a:rPr lang="en-US" altLang="ja-JP" b="1" dirty="0"/>
              <a:t>-</a:t>
            </a:r>
            <a:r>
              <a:rPr lang="ja-JP" altLang="en-US" b="1" dirty="0"/>
              <a:t>生産、利用、消費、政策の各サイドから考える</a:t>
            </a:r>
            <a:r>
              <a:rPr lang="en-US" altLang="ja-JP" b="1" dirty="0"/>
              <a:t>-</a:t>
            </a:r>
            <a:br>
              <a:rPr lang="ja-JP" altLang="en-US" b="1" dirty="0"/>
            </a:br>
            <a:br>
              <a:rPr lang="ja-JP" altLang="en-US" dirty="0"/>
            </a:br>
            <a:r>
              <a:rPr lang="ja-JP" altLang="en-US" dirty="0"/>
              <a:t> </a:t>
            </a:r>
            <a:br>
              <a:rPr lang="ja-JP" altLang="en-US" dirty="0"/>
            </a:br>
            <a:br>
              <a:rPr lang="ja-JP" altLang="en-US" dirty="0"/>
            </a:br>
            <a:r>
              <a:rPr lang="ja-JP" altLang="en-US" dirty="0"/>
              <a:t> </a:t>
            </a:r>
            <a:r>
              <a:rPr lang="en-US" altLang="ja-JP" dirty="0">
                <a:solidFill>
                  <a:schemeClr val="bg1"/>
                </a:solidFill>
                <a:latin typeface="HG創英角ｺﾞｼｯｸUB" panose="020B0909000000000000" pitchFamily="49" charset="-128"/>
                <a:ea typeface="HG創英角ｺﾞｼｯｸUB" panose="020B0909000000000000" pitchFamily="49" charset="-128"/>
              </a:rPr>
              <a:t>【</a:t>
            </a:r>
            <a:r>
              <a:rPr lang="ja-JP" altLang="en-US" dirty="0">
                <a:solidFill>
                  <a:schemeClr val="bg1"/>
                </a:solidFill>
                <a:latin typeface="HG創英角ｺﾞｼｯｸUB" panose="020B0909000000000000" pitchFamily="49" charset="-128"/>
                <a:ea typeface="HG創英角ｺﾞｼｯｸUB" panose="020B0909000000000000" pitchFamily="49" charset="-128"/>
              </a:rPr>
              <a:t>畜産サイド</a:t>
            </a:r>
            <a:r>
              <a:rPr lang="en-US" altLang="ja-JP" dirty="0">
                <a:solidFill>
                  <a:schemeClr val="bg1"/>
                </a:solidFill>
                <a:latin typeface="HG創英角ｺﾞｼｯｸUB" panose="020B0909000000000000" pitchFamily="49" charset="-128"/>
                <a:ea typeface="HG創英角ｺﾞｼｯｸUB" panose="020B0909000000000000" pitchFamily="49" charset="-128"/>
              </a:rPr>
              <a:t>】</a:t>
            </a:r>
            <a:br>
              <a:rPr lang="en-US" altLang="ja-JP" dirty="0">
                <a:solidFill>
                  <a:schemeClr val="bg1"/>
                </a:solidFill>
                <a:latin typeface="HG創英角ｺﾞｼｯｸUB" panose="020B0909000000000000" pitchFamily="49" charset="-128"/>
                <a:ea typeface="HG創英角ｺﾞｼｯｸUB" panose="020B0909000000000000" pitchFamily="49" charset="-128"/>
              </a:rPr>
            </a:br>
            <a:r>
              <a:rPr lang="ja-JP" altLang="en-US" b="1" dirty="0">
                <a:solidFill>
                  <a:schemeClr val="bg1"/>
                </a:solidFill>
                <a:latin typeface="HG創英角ｺﾞｼｯｸUB" panose="020B0909000000000000" pitchFamily="49" charset="-128"/>
                <a:ea typeface="HG創英角ｺﾞｼｯｸUB" panose="020B0909000000000000" pitchFamily="49" charset="-128"/>
              </a:rPr>
              <a:t>飼料用米の畜産での位置づけ</a:t>
            </a:r>
            <a:br>
              <a:rPr lang="en-US" altLang="ja-JP" b="1" dirty="0">
                <a:solidFill>
                  <a:schemeClr val="bg1"/>
                </a:solidFill>
                <a:latin typeface="HG創英角ｺﾞｼｯｸUB" panose="020B0909000000000000" pitchFamily="49" charset="-128"/>
                <a:ea typeface="HG創英角ｺﾞｼｯｸUB" panose="020B0909000000000000" pitchFamily="49" charset="-128"/>
              </a:rPr>
            </a:br>
            <a:r>
              <a:rPr lang="ja-JP" altLang="en-US" b="1" dirty="0">
                <a:solidFill>
                  <a:schemeClr val="bg1"/>
                </a:solidFill>
                <a:latin typeface="HG創英角ｺﾞｼｯｸUB" panose="020B0909000000000000" pitchFamily="49" charset="-128"/>
                <a:ea typeface="HG創英角ｺﾞｼｯｸUB" panose="020B0909000000000000" pitchFamily="49" charset="-128"/>
              </a:rPr>
              <a:t>と展望は何か</a:t>
            </a:r>
            <a:endParaRPr kumimoji="1" lang="ja-JP" altLang="en-US" b="1"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 name="字幕 2">
            <a:extLst>
              <a:ext uri="{FF2B5EF4-FFF2-40B4-BE49-F238E27FC236}">
                <a16:creationId xmlns:a16="http://schemas.microsoft.com/office/drawing/2014/main" id="{31C7226A-CB7A-4803-BAD1-E8A848B66F59}"/>
              </a:ext>
            </a:extLst>
          </p:cNvPr>
          <p:cNvSpPr>
            <a:spLocks noGrp="1"/>
          </p:cNvSpPr>
          <p:nvPr>
            <p:ph type="subTitle" idx="1"/>
          </p:nvPr>
        </p:nvSpPr>
        <p:spPr/>
        <p:txBody>
          <a:bodyPr/>
          <a:lstStyle/>
          <a:p>
            <a:r>
              <a:rPr lang="en-US" altLang="ja-JP" dirty="0"/>
              <a:t> </a:t>
            </a:r>
            <a:endParaRPr kumimoji="1" lang="ja-JP" altLang="en-US" dirty="0"/>
          </a:p>
        </p:txBody>
      </p:sp>
      <p:sp>
        <p:nvSpPr>
          <p:cNvPr id="4" name="テキスト ボックス 3">
            <a:extLst>
              <a:ext uri="{FF2B5EF4-FFF2-40B4-BE49-F238E27FC236}">
                <a16:creationId xmlns:a16="http://schemas.microsoft.com/office/drawing/2014/main" id="{3BD2DC26-0B4C-4134-9ABA-2BCF5CB10AA1}"/>
              </a:ext>
            </a:extLst>
          </p:cNvPr>
          <p:cNvSpPr txBox="1"/>
          <p:nvPr/>
        </p:nvSpPr>
        <p:spPr>
          <a:xfrm>
            <a:off x="867294" y="216069"/>
            <a:ext cx="10457411" cy="830997"/>
          </a:xfrm>
          <a:prstGeom prst="rect">
            <a:avLst/>
          </a:prstGeom>
          <a:noFill/>
        </p:spPr>
        <p:txBody>
          <a:bodyPr wrap="square" rtlCol="0">
            <a:spAutoFit/>
          </a:bodyPr>
          <a:lstStyle/>
          <a:p>
            <a:pPr algn="ctr"/>
            <a:r>
              <a:rPr lang="ja-JP" altLang="en-US" dirty="0">
                <a:latin typeface="HGSｺﾞｼｯｸE" panose="020B0900000000000000" pitchFamily="50" charset="-128"/>
                <a:ea typeface="HGSｺﾞｼｯｸE" panose="020B0900000000000000" pitchFamily="50" charset="-128"/>
              </a:rPr>
              <a:t>　</a:t>
            </a:r>
            <a:r>
              <a:rPr lang="ja-JP" altLang="en-US" sz="2400" dirty="0">
                <a:latin typeface="HG創英角ｺﾞｼｯｸUB" panose="020B0909000000000000" pitchFamily="49" charset="-128"/>
                <a:ea typeface="HG創英角ｺﾞｼｯｸUB" panose="020B0909000000000000" pitchFamily="49" charset="-128"/>
              </a:rPr>
              <a:t>第４回コメ政策と飼料用米の今後に関する意見交換会２０１９</a:t>
            </a:r>
            <a:endParaRPr lang="en-US" altLang="ja-JP" sz="2400" dirty="0">
              <a:latin typeface="HG創英角ｺﾞｼｯｸUB" panose="020B0909000000000000" pitchFamily="49" charset="-128"/>
              <a:ea typeface="HG創英角ｺﾞｼｯｸUB" panose="020B0909000000000000" pitchFamily="49" charset="-128"/>
            </a:endParaRPr>
          </a:p>
          <a:p>
            <a:pPr algn="ctr"/>
            <a:r>
              <a:rPr lang="ja-JP" altLang="en-US" sz="2400" dirty="0">
                <a:latin typeface="HG創英角ｺﾞｼｯｸUB" panose="020B0909000000000000" pitchFamily="49" charset="-128"/>
                <a:ea typeface="HG創英角ｺﾞｼｯｸUB" panose="020B0909000000000000" pitchFamily="49" charset="-128"/>
              </a:rPr>
              <a:t>　</a:t>
            </a:r>
            <a:r>
              <a:rPr lang="en-US" altLang="ja-JP" sz="2400" dirty="0">
                <a:latin typeface="HG創英角ｺﾞｼｯｸUB" panose="020B0909000000000000" pitchFamily="49" charset="-128"/>
                <a:ea typeface="HG創英角ｺﾞｼｯｸUB" panose="020B0909000000000000" pitchFamily="49" charset="-128"/>
              </a:rPr>
              <a:t>2019</a:t>
            </a:r>
            <a:r>
              <a:rPr lang="ja-JP" altLang="en-US" sz="2400" dirty="0">
                <a:latin typeface="HG創英角ｺﾞｼｯｸUB" panose="020B0909000000000000" pitchFamily="49" charset="-128"/>
                <a:ea typeface="HG創英角ｺﾞｼｯｸUB" panose="020B0909000000000000" pitchFamily="49" charset="-128"/>
              </a:rPr>
              <a:t>年</a:t>
            </a:r>
            <a:r>
              <a:rPr lang="en-US" altLang="ja-JP" sz="2400" dirty="0">
                <a:latin typeface="HG創英角ｺﾞｼｯｸUB" panose="020B0909000000000000" pitchFamily="49" charset="-128"/>
                <a:ea typeface="HG創英角ｺﾞｼｯｸUB" panose="020B0909000000000000" pitchFamily="49" charset="-128"/>
              </a:rPr>
              <a:t>11</a:t>
            </a:r>
            <a:r>
              <a:rPr lang="ja-JP" altLang="en-US" sz="2400" dirty="0">
                <a:latin typeface="HG創英角ｺﾞｼｯｸUB" panose="020B0909000000000000" pitchFamily="49" charset="-128"/>
                <a:ea typeface="HG創英角ｺﾞｼｯｸUB" panose="020B0909000000000000" pitchFamily="49" charset="-128"/>
              </a:rPr>
              <a:t>月</a:t>
            </a:r>
            <a:r>
              <a:rPr lang="en-US" altLang="ja-JP" sz="2400" dirty="0">
                <a:latin typeface="HG創英角ｺﾞｼｯｸUB" panose="020B0909000000000000" pitchFamily="49" charset="-128"/>
                <a:ea typeface="HG創英角ｺﾞｼｯｸUB" panose="020B0909000000000000" pitchFamily="49" charset="-128"/>
              </a:rPr>
              <a:t>13</a:t>
            </a:r>
            <a:r>
              <a:rPr lang="ja-JP" altLang="en-US" sz="2400" dirty="0">
                <a:latin typeface="HG創英角ｺﾞｼｯｸUB" panose="020B0909000000000000" pitchFamily="49" charset="-128"/>
                <a:ea typeface="HG創英角ｺﾞｼｯｸUB" panose="020B0909000000000000" pitchFamily="49" charset="-128"/>
              </a:rPr>
              <a:t>日　於：食糧会館</a:t>
            </a:r>
            <a:endParaRPr kumimoji="1" lang="ja-JP" altLang="en-US" sz="2400" dirty="0">
              <a:latin typeface="HG創英角ｺﾞｼｯｸUB" panose="020B0909000000000000" pitchFamily="49" charset="-128"/>
              <a:ea typeface="HG創英角ｺﾞｼｯｸUB" panose="020B0909000000000000" pitchFamily="49" charset="-128"/>
            </a:endParaRPr>
          </a:p>
        </p:txBody>
      </p:sp>
      <p:sp>
        <p:nvSpPr>
          <p:cNvPr id="5" name="正方形/長方形 4">
            <a:extLst>
              <a:ext uri="{FF2B5EF4-FFF2-40B4-BE49-F238E27FC236}">
                <a16:creationId xmlns:a16="http://schemas.microsoft.com/office/drawing/2014/main" id="{565881F7-973A-4725-9C2F-102EA8F56CC8}"/>
              </a:ext>
            </a:extLst>
          </p:cNvPr>
          <p:cNvSpPr/>
          <p:nvPr/>
        </p:nvSpPr>
        <p:spPr>
          <a:xfrm>
            <a:off x="1556379" y="4958177"/>
            <a:ext cx="9409843" cy="1569660"/>
          </a:xfrm>
          <a:prstGeom prst="rect">
            <a:avLst/>
          </a:prstGeom>
        </p:spPr>
        <p:txBody>
          <a:bodyPr wrap="square">
            <a:spAutoFit/>
          </a:bodyPr>
          <a:lstStyle/>
          <a:p>
            <a:pPr algn="ctr"/>
            <a:r>
              <a:rPr lang="ja-JP" altLang="en-US" sz="3200" dirty="0">
                <a:latin typeface="HG創英角ｺﾞｼｯｸUB" panose="020B0909000000000000" pitchFamily="49" charset="-128"/>
                <a:ea typeface="HG創英角ｺﾞｼｯｸUB" panose="020B0909000000000000" pitchFamily="49" charset="-128"/>
              </a:rPr>
              <a:t>信岡 誠治</a:t>
            </a:r>
            <a:endParaRPr lang="en-US" altLang="ja-JP" sz="3200" dirty="0">
              <a:latin typeface="HG創英角ｺﾞｼｯｸUB" panose="020B0909000000000000" pitchFamily="49" charset="-128"/>
              <a:ea typeface="HG創英角ｺﾞｼｯｸUB" panose="020B0909000000000000" pitchFamily="49" charset="-128"/>
            </a:endParaRPr>
          </a:p>
          <a:p>
            <a:pPr algn="ctr"/>
            <a:r>
              <a:rPr lang="ja-JP" altLang="en-US" sz="3200" dirty="0">
                <a:latin typeface="HG創英角ｺﾞｼｯｸUB" panose="020B0909000000000000" pitchFamily="49" charset="-128"/>
                <a:ea typeface="HG創英角ｺﾞｼｯｸUB" panose="020B0909000000000000" pitchFamily="49" charset="-128"/>
              </a:rPr>
              <a:t>一般社団法人 日本飼料用米振興協会 理事</a:t>
            </a:r>
            <a:endParaRPr lang="en-US" altLang="ja-JP" sz="3200" dirty="0">
              <a:latin typeface="HG創英角ｺﾞｼｯｸUB" panose="020B0909000000000000" pitchFamily="49" charset="-128"/>
              <a:ea typeface="HG創英角ｺﾞｼｯｸUB" panose="020B0909000000000000" pitchFamily="49" charset="-128"/>
            </a:endParaRPr>
          </a:p>
          <a:p>
            <a:pPr algn="ctr"/>
            <a:r>
              <a:rPr lang="ja-JP" altLang="en-US" sz="3200" dirty="0">
                <a:latin typeface="HG創英角ｺﾞｼｯｸUB" panose="020B0909000000000000" pitchFamily="49" charset="-128"/>
                <a:ea typeface="HG創英角ｺﾞｼｯｸUB" panose="020B0909000000000000" pitchFamily="49" charset="-128"/>
              </a:rPr>
              <a:t>元東京農業大学農学部教授　農学博士</a:t>
            </a:r>
          </a:p>
        </p:txBody>
      </p:sp>
    </p:spTree>
    <p:extLst>
      <p:ext uri="{BB962C8B-B14F-4D97-AF65-F5344CB8AC3E}">
        <p14:creationId xmlns:p14="http://schemas.microsoft.com/office/powerpoint/2010/main" val="24450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58DDE9D-EBB3-4B18-A123-C993418F2970}"/>
              </a:ext>
            </a:extLst>
          </p:cNvPr>
          <p:cNvPicPr>
            <a:picLocks noChangeAspect="1"/>
          </p:cNvPicPr>
          <p:nvPr/>
        </p:nvPicPr>
        <p:blipFill>
          <a:blip r:embed="rId2"/>
          <a:stretch>
            <a:fillRect/>
          </a:stretch>
        </p:blipFill>
        <p:spPr>
          <a:xfrm>
            <a:off x="1209069" y="990639"/>
            <a:ext cx="9067967" cy="5064356"/>
          </a:xfrm>
          <a:prstGeom prst="rect">
            <a:avLst/>
          </a:prstGeom>
        </p:spPr>
      </p:pic>
      <p:sp>
        <p:nvSpPr>
          <p:cNvPr id="5" name="テキスト ボックス 4">
            <a:extLst>
              <a:ext uri="{FF2B5EF4-FFF2-40B4-BE49-F238E27FC236}">
                <a16:creationId xmlns:a16="http://schemas.microsoft.com/office/drawing/2014/main" id="{EB57A095-B728-421D-B364-E9B6BF9946B4}"/>
              </a:ext>
            </a:extLst>
          </p:cNvPr>
          <p:cNvSpPr txBox="1"/>
          <p:nvPr/>
        </p:nvSpPr>
        <p:spPr>
          <a:xfrm>
            <a:off x="925888" y="193843"/>
            <a:ext cx="9634331" cy="707886"/>
          </a:xfrm>
          <a:prstGeom prst="rect">
            <a:avLst/>
          </a:prstGeom>
          <a:solidFill>
            <a:schemeClr val="accent6">
              <a:lumMod val="75000"/>
            </a:schemeClr>
          </a:solidFill>
        </p:spPr>
        <p:txBody>
          <a:bodyPr wrap="square" rtlCol="0">
            <a:spAutoFit/>
          </a:bodyPr>
          <a:lstStyle/>
          <a:p>
            <a:r>
              <a:rPr kumimoji="1" lang="ja-JP" altLang="en-US" sz="4000" dirty="0">
                <a:solidFill>
                  <a:schemeClr val="bg1"/>
                </a:solidFill>
                <a:latin typeface="HGPｺﾞｼｯｸE" panose="020B0900000000000000" pitchFamily="50" charset="-128"/>
                <a:ea typeface="HGPｺﾞｼｯｸE" panose="020B0900000000000000" pitchFamily="50" charset="-128"/>
              </a:rPr>
              <a:t>③自家配合工場で飼料用米を配合</a:t>
            </a:r>
          </a:p>
        </p:txBody>
      </p:sp>
      <p:sp>
        <p:nvSpPr>
          <p:cNvPr id="6" name="テキスト ボックス 5">
            <a:extLst>
              <a:ext uri="{FF2B5EF4-FFF2-40B4-BE49-F238E27FC236}">
                <a16:creationId xmlns:a16="http://schemas.microsoft.com/office/drawing/2014/main" id="{AFA449D4-8F67-475D-9D6B-1F58B510A365}"/>
              </a:ext>
            </a:extLst>
          </p:cNvPr>
          <p:cNvSpPr txBox="1"/>
          <p:nvPr/>
        </p:nvSpPr>
        <p:spPr>
          <a:xfrm>
            <a:off x="839826" y="6143905"/>
            <a:ext cx="10079186" cy="400110"/>
          </a:xfrm>
          <a:prstGeom prst="rect">
            <a:avLst/>
          </a:prstGeom>
          <a:noFill/>
        </p:spPr>
        <p:txBody>
          <a:bodyPr wrap="square" rtlCol="0">
            <a:spAutoFit/>
          </a:bodyPr>
          <a:lstStyle/>
          <a:p>
            <a:r>
              <a:rPr kumimoji="1" lang="ja-JP" altLang="en-US" sz="2000" dirty="0">
                <a:latin typeface="HGSｺﾞｼｯｸE" panose="020B0900000000000000" pitchFamily="50" charset="-128"/>
                <a:ea typeface="HGSｺﾞｼｯｸE" panose="020B0900000000000000" pitchFamily="50" charset="-128"/>
              </a:rPr>
              <a:t>群馬県前橋市の株式会社トマル（養鶏）の飼料用米自家配合工場（月産約</a:t>
            </a:r>
            <a:r>
              <a:rPr kumimoji="1" lang="en-US" altLang="ja-JP" sz="2000" dirty="0">
                <a:latin typeface="HGSｺﾞｼｯｸE" panose="020B0900000000000000" pitchFamily="50" charset="-128"/>
                <a:ea typeface="HGSｺﾞｼｯｸE" panose="020B0900000000000000" pitchFamily="50" charset="-128"/>
              </a:rPr>
              <a:t>2,000</a:t>
            </a:r>
            <a:r>
              <a:rPr kumimoji="1" lang="ja-JP" altLang="en-US" sz="2000" dirty="0">
                <a:latin typeface="HGSｺﾞｼｯｸE" panose="020B0900000000000000" pitchFamily="50" charset="-128"/>
                <a:ea typeface="HGSｺﾞｼｯｸE" panose="020B0900000000000000" pitchFamily="50" charset="-128"/>
              </a:rPr>
              <a:t>ｔ）</a:t>
            </a:r>
          </a:p>
        </p:txBody>
      </p:sp>
    </p:spTree>
    <p:extLst>
      <p:ext uri="{BB962C8B-B14F-4D97-AF65-F5344CB8AC3E}">
        <p14:creationId xmlns:p14="http://schemas.microsoft.com/office/powerpoint/2010/main" val="229326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A70642E-1109-4EF7-9143-38B905121725}"/>
              </a:ext>
            </a:extLst>
          </p:cNvPr>
          <p:cNvPicPr>
            <a:picLocks noChangeAspect="1"/>
          </p:cNvPicPr>
          <p:nvPr/>
        </p:nvPicPr>
        <p:blipFill>
          <a:blip r:embed="rId2"/>
          <a:stretch>
            <a:fillRect/>
          </a:stretch>
        </p:blipFill>
        <p:spPr>
          <a:xfrm>
            <a:off x="2526747" y="1036983"/>
            <a:ext cx="6681799" cy="5011349"/>
          </a:xfrm>
          <a:prstGeom prst="rect">
            <a:avLst/>
          </a:prstGeom>
        </p:spPr>
      </p:pic>
      <p:sp>
        <p:nvSpPr>
          <p:cNvPr id="3" name="テキスト ボックス 2">
            <a:extLst>
              <a:ext uri="{FF2B5EF4-FFF2-40B4-BE49-F238E27FC236}">
                <a16:creationId xmlns:a16="http://schemas.microsoft.com/office/drawing/2014/main" id="{FFFD52AB-8BCA-41D3-A1E2-F69CAB761E34}"/>
              </a:ext>
            </a:extLst>
          </p:cNvPr>
          <p:cNvSpPr txBox="1"/>
          <p:nvPr/>
        </p:nvSpPr>
        <p:spPr>
          <a:xfrm>
            <a:off x="1334678" y="198782"/>
            <a:ext cx="9634331" cy="707886"/>
          </a:xfrm>
          <a:prstGeom prst="rect">
            <a:avLst/>
          </a:prstGeom>
          <a:solidFill>
            <a:schemeClr val="accent6">
              <a:lumMod val="75000"/>
            </a:schemeClr>
          </a:solidFill>
        </p:spPr>
        <p:txBody>
          <a:bodyPr wrap="square" rtlCol="0">
            <a:spAutoFit/>
          </a:bodyPr>
          <a:lstStyle/>
          <a:p>
            <a:r>
              <a:rPr kumimoji="1" lang="ja-JP" altLang="en-US" sz="4000" dirty="0">
                <a:solidFill>
                  <a:schemeClr val="bg1"/>
                </a:solidFill>
                <a:latin typeface="HGPｺﾞｼｯｸE" panose="020B0900000000000000" pitchFamily="50" charset="-128"/>
                <a:ea typeface="HGPｺﾞｼｯｸE" panose="020B0900000000000000" pitchFamily="50" charset="-128"/>
              </a:rPr>
              <a:t>③自家配合工場で飼料用米を配合</a:t>
            </a:r>
          </a:p>
        </p:txBody>
      </p:sp>
      <p:sp>
        <p:nvSpPr>
          <p:cNvPr id="4" name="テキスト ボックス 3">
            <a:extLst>
              <a:ext uri="{FF2B5EF4-FFF2-40B4-BE49-F238E27FC236}">
                <a16:creationId xmlns:a16="http://schemas.microsoft.com/office/drawing/2014/main" id="{1850F0B0-CE20-4430-900D-0842FE28A056}"/>
              </a:ext>
            </a:extLst>
          </p:cNvPr>
          <p:cNvSpPr txBox="1"/>
          <p:nvPr/>
        </p:nvSpPr>
        <p:spPr>
          <a:xfrm>
            <a:off x="1473798" y="6178647"/>
            <a:ext cx="8968915" cy="400110"/>
          </a:xfrm>
          <a:prstGeom prst="rect">
            <a:avLst/>
          </a:prstGeom>
          <a:noFill/>
        </p:spPr>
        <p:txBody>
          <a:bodyPr wrap="square" rtlCol="0">
            <a:spAutoFit/>
          </a:bodyPr>
          <a:lstStyle/>
          <a:p>
            <a:r>
              <a:rPr kumimoji="1" lang="ja-JP" altLang="en-US" sz="2000" dirty="0">
                <a:latin typeface="HGSｺﾞｼｯｸE" panose="020B0900000000000000" pitchFamily="50" charset="-128"/>
                <a:ea typeface="HGSｺﾞｼｯｸE" panose="020B0900000000000000" pitchFamily="50" charset="-128"/>
              </a:rPr>
              <a:t>青森県の木村牧場（養豚）の大型飼料用米保管ハウス（約</a:t>
            </a:r>
            <a:r>
              <a:rPr kumimoji="1" lang="en-US" altLang="ja-JP" sz="2000" dirty="0">
                <a:latin typeface="HGSｺﾞｼｯｸE" panose="020B0900000000000000" pitchFamily="50" charset="-128"/>
                <a:ea typeface="HGSｺﾞｼｯｸE" panose="020B0900000000000000" pitchFamily="50" charset="-128"/>
              </a:rPr>
              <a:t>7,000</a:t>
            </a:r>
            <a:r>
              <a:rPr kumimoji="1" lang="ja-JP" altLang="en-US" sz="2000" dirty="0">
                <a:latin typeface="HGSｺﾞｼｯｸE" panose="020B0900000000000000" pitchFamily="50" charset="-128"/>
                <a:ea typeface="HGSｺﾞｼｯｸE" panose="020B0900000000000000" pitchFamily="50" charset="-128"/>
              </a:rPr>
              <a:t>ｔ収容可能）</a:t>
            </a:r>
          </a:p>
        </p:txBody>
      </p:sp>
    </p:spTree>
    <p:extLst>
      <p:ext uri="{BB962C8B-B14F-4D97-AF65-F5344CB8AC3E}">
        <p14:creationId xmlns:p14="http://schemas.microsoft.com/office/powerpoint/2010/main" val="407741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0F19C8-1F3E-4C4D-9747-2A4055077091}"/>
              </a:ext>
            </a:extLst>
          </p:cNvPr>
          <p:cNvPicPr>
            <a:picLocks noChangeAspect="1"/>
          </p:cNvPicPr>
          <p:nvPr/>
        </p:nvPicPr>
        <p:blipFill>
          <a:blip r:embed="rId2"/>
          <a:stretch>
            <a:fillRect/>
          </a:stretch>
        </p:blipFill>
        <p:spPr>
          <a:xfrm>
            <a:off x="3067878" y="1035278"/>
            <a:ext cx="5550341" cy="4162756"/>
          </a:xfrm>
          <a:prstGeom prst="rect">
            <a:avLst/>
          </a:prstGeom>
        </p:spPr>
      </p:pic>
      <p:sp>
        <p:nvSpPr>
          <p:cNvPr id="3" name="テキスト ボックス 2">
            <a:extLst>
              <a:ext uri="{FF2B5EF4-FFF2-40B4-BE49-F238E27FC236}">
                <a16:creationId xmlns:a16="http://schemas.microsoft.com/office/drawing/2014/main" id="{076C0D33-E24C-46F1-A951-8D0FD1E5B296}"/>
              </a:ext>
            </a:extLst>
          </p:cNvPr>
          <p:cNvSpPr txBox="1"/>
          <p:nvPr/>
        </p:nvSpPr>
        <p:spPr>
          <a:xfrm>
            <a:off x="1334678" y="198782"/>
            <a:ext cx="10618783" cy="707886"/>
          </a:xfrm>
          <a:prstGeom prst="rect">
            <a:avLst/>
          </a:prstGeom>
          <a:solidFill>
            <a:schemeClr val="accent6">
              <a:lumMod val="75000"/>
            </a:schemeClr>
          </a:solidFill>
        </p:spPr>
        <p:txBody>
          <a:bodyPr wrap="square" rtlCol="0">
            <a:spAutoFit/>
          </a:bodyPr>
          <a:lstStyle/>
          <a:p>
            <a:r>
              <a:rPr kumimoji="1" lang="ja-JP" altLang="en-US" sz="4000" dirty="0">
                <a:solidFill>
                  <a:schemeClr val="bg1"/>
                </a:solidFill>
                <a:latin typeface="HGPｺﾞｼｯｸE" panose="020B0900000000000000" pitchFamily="50" charset="-128"/>
                <a:ea typeface="HGPｺﾞｼｯｸE" panose="020B0900000000000000" pitchFamily="50" charset="-128"/>
              </a:rPr>
              <a:t>④飼料用米の生産から給与まで一貫した利用</a:t>
            </a:r>
          </a:p>
        </p:txBody>
      </p:sp>
      <p:sp>
        <p:nvSpPr>
          <p:cNvPr id="4" name="テキスト ボックス 3">
            <a:extLst>
              <a:ext uri="{FF2B5EF4-FFF2-40B4-BE49-F238E27FC236}">
                <a16:creationId xmlns:a16="http://schemas.microsoft.com/office/drawing/2014/main" id="{C408E0BC-9A17-4247-8A0F-4FF68291EB5D}"/>
              </a:ext>
            </a:extLst>
          </p:cNvPr>
          <p:cNvSpPr txBox="1"/>
          <p:nvPr/>
        </p:nvSpPr>
        <p:spPr>
          <a:xfrm>
            <a:off x="356834" y="5249782"/>
            <a:ext cx="11478331" cy="1323439"/>
          </a:xfrm>
          <a:prstGeom prst="rect">
            <a:avLst/>
          </a:prstGeom>
          <a:noFill/>
        </p:spPr>
        <p:txBody>
          <a:bodyPr wrap="square" rtlCol="0">
            <a:spAutoFit/>
          </a:bodyPr>
          <a:lstStyle/>
          <a:p>
            <a:r>
              <a:rPr kumimoji="1" lang="ja-JP" altLang="en-US" sz="2000" dirty="0">
                <a:latin typeface="HGSｺﾞｼｯｸE" panose="020B0900000000000000" pitchFamily="50" charset="-128"/>
                <a:ea typeface="HGSｺﾞｼｯｸE" panose="020B0900000000000000" pitchFamily="50" charset="-128"/>
              </a:rPr>
              <a:t>岐阜県揖斐川町の菖蒲谷牧場（養豚）では飼料用米を自ら</a:t>
            </a:r>
            <a:r>
              <a:rPr kumimoji="1" lang="en-US" altLang="ja-JP" sz="2000" dirty="0">
                <a:latin typeface="HGSｺﾞｼｯｸE" panose="020B0900000000000000" pitchFamily="50" charset="-128"/>
                <a:ea typeface="HGSｺﾞｼｯｸE" panose="020B0900000000000000" pitchFamily="50" charset="-128"/>
              </a:rPr>
              <a:t>20ha</a:t>
            </a:r>
            <a:r>
              <a:rPr kumimoji="1" lang="ja-JP" altLang="en-US" sz="2000" dirty="0">
                <a:latin typeface="HGSｺﾞｼｯｸE" panose="020B0900000000000000" pitchFamily="50" charset="-128"/>
                <a:ea typeface="HGSｺﾞｼｯｸE" panose="020B0900000000000000" pitchFamily="50" charset="-128"/>
              </a:rPr>
              <a:t>栽培しているほか、稲作農家と</a:t>
            </a:r>
            <a:r>
              <a:rPr kumimoji="1" lang="en-US" altLang="ja-JP" sz="2000" dirty="0">
                <a:latin typeface="HGSｺﾞｼｯｸE" panose="020B0900000000000000" pitchFamily="50" charset="-128"/>
                <a:ea typeface="HGSｺﾞｼｯｸE" panose="020B0900000000000000" pitchFamily="50" charset="-128"/>
              </a:rPr>
              <a:t>42ha</a:t>
            </a:r>
            <a:r>
              <a:rPr kumimoji="1" lang="ja-JP" altLang="en-US" sz="2000" dirty="0">
                <a:latin typeface="HGSｺﾞｼｯｸE" panose="020B0900000000000000" pitchFamily="50" charset="-128"/>
                <a:ea typeface="HGSｺﾞｼｯｸE" panose="020B0900000000000000" pitchFamily="50" charset="-128"/>
              </a:rPr>
              <a:t>（うち</a:t>
            </a:r>
            <a:r>
              <a:rPr kumimoji="1" lang="en-US" altLang="ja-JP" sz="2000" dirty="0">
                <a:latin typeface="HGSｺﾞｼｯｸE" panose="020B0900000000000000" pitchFamily="50" charset="-128"/>
                <a:ea typeface="HGSｺﾞｼｯｸE" panose="020B0900000000000000" pitchFamily="50" charset="-128"/>
              </a:rPr>
              <a:t>20ha</a:t>
            </a:r>
            <a:r>
              <a:rPr kumimoji="1" lang="ja-JP" altLang="en-US" sz="2000" dirty="0">
                <a:latin typeface="HGSｺﾞｼｯｸE" panose="020B0900000000000000" pitchFamily="50" charset="-128"/>
                <a:ea typeface="HGSｺﾞｼｯｸE" panose="020B0900000000000000" pitchFamily="50" charset="-128"/>
              </a:rPr>
              <a:t>は収穫作業を引き受け）を契約し、飼料の</a:t>
            </a:r>
            <a:r>
              <a:rPr kumimoji="1" lang="en-US" altLang="ja-JP" sz="2000" dirty="0">
                <a:latin typeface="HGSｺﾞｼｯｸE" panose="020B0900000000000000" pitchFamily="50" charset="-128"/>
                <a:ea typeface="HGSｺﾞｼｯｸE" panose="020B0900000000000000" pitchFamily="50" charset="-128"/>
              </a:rPr>
              <a:t>100</a:t>
            </a:r>
            <a:r>
              <a:rPr kumimoji="1" lang="ja-JP" altLang="en-US" sz="2000" dirty="0">
                <a:latin typeface="HGSｺﾞｼｯｸE" panose="020B0900000000000000" pitchFamily="50" charset="-128"/>
                <a:ea typeface="HGSｺﾞｼｯｸE" panose="020B0900000000000000" pitchFamily="50" charset="-128"/>
              </a:rPr>
              <a:t>％国産を目指している。飼料米の運搬トラックと大型コンバインなども所有、自家配で給与し、精肉加工からハム・ソーセージの加工品製造・販売も手がけている。</a:t>
            </a:r>
            <a:endParaRPr kumimoji="1" lang="en-US" altLang="ja-JP" sz="2000" dirty="0">
              <a:latin typeface="HGSｺﾞｼｯｸE" panose="020B0900000000000000" pitchFamily="50" charset="-128"/>
              <a:ea typeface="HGSｺﾞｼｯｸE" panose="020B0900000000000000" pitchFamily="50" charset="-128"/>
            </a:endParaRPr>
          </a:p>
        </p:txBody>
      </p:sp>
      <p:pic>
        <p:nvPicPr>
          <p:cNvPr id="6" name="図 5">
            <a:extLst>
              <a:ext uri="{FF2B5EF4-FFF2-40B4-BE49-F238E27FC236}">
                <a16:creationId xmlns:a16="http://schemas.microsoft.com/office/drawing/2014/main" id="{909EB16D-2735-4531-8A4F-3D31F4C78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988" y="2853386"/>
            <a:ext cx="2323272" cy="1742454"/>
          </a:xfrm>
          <a:prstGeom prst="rect">
            <a:avLst/>
          </a:prstGeom>
        </p:spPr>
      </p:pic>
      <p:pic>
        <p:nvPicPr>
          <p:cNvPr id="8" name="図 7">
            <a:extLst>
              <a:ext uri="{FF2B5EF4-FFF2-40B4-BE49-F238E27FC236}">
                <a16:creationId xmlns:a16="http://schemas.microsoft.com/office/drawing/2014/main" id="{29DCACA7-13AD-4BC2-A1B9-3DB0603055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991" y="3993646"/>
            <a:ext cx="1607028" cy="1204388"/>
          </a:xfrm>
          <a:prstGeom prst="rect">
            <a:avLst/>
          </a:prstGeom>
        </p:spPr>
      </p:pic>
      <p:pic>
        <p:nvPicPr>
          <p:cNvPr id="9" name="図 8">
            <a:extLst>
              <a:ext uri="{FF2B5EF4-FFF2-40B4-BE49-F238E27FC236}">
                <a16:creationId xmlns:a16="http://schemas.microsoft.com/office/drawing/2014/main" id="{3609F999-D106-4C0F-B88A-0AD0EC8C119D}"/>
              </a:ext>
            </a:extLst>
          </p:cNvPr>
          <p:cNvPicPr>
            <a:picLocks noChangeAspect="1"/>
          </p:cNvPicPr>
          <p:nvPr/>
        </p:nvPicPr>
        <p:blipFill>
          <a:blip r:embed="rId5"/>
          <a:stretch>
            <a:fillRect/>
          </a:stretch>
        </p:blipFill>
        <p:spPr>
          <a:xfrm>
            <a:off x="1265306" y="1096641"/>
            <a:ext cx="1676400" cy="1258529"/>
          </a:xfrm>
          <a:prstGeom prst="rect">
            <a:avLst/>
          </a:prstGeom>
        </p:spPr>
      </p:pic>
      <p:pic>
        <p:nvPicPr>
          <p:cNvPr id="10" name="図 9">
            <a:extLst>
              <a:ext uri="{FF2B5EF4-FFF2-40B4-BE49-F238E27FC236}">
                <a16:creationId xmlns:a16="http://schemas.microsoft.com/office/drawing/2014/main" id="{FC58D6D8-17D0-47FC-8E7C-052912E7501D}"/>
              </a:ext>
            </a:extLst>
          </p:cNvPr>
          <p:cNvPicPr>
            <a:picLocks noChangeAspect="1"/>
          </p:cNvPicPr>
          <p:nvPr/>
        </p:nvPicPr>
        <p:blipFill>
          <a:blip r:embed="rId6"/>
          <a:stretch>
            <a:fillRect/>
          </a:stretch>
        </p:blipFill>
        <p:spPr>
          <a:xfrm>
            <a:off x="1265305" y="2545143"/>
            <a:ext cx="1676401" cy="1258530"/>
          </a:xfrm>
          <a:prstGeom prst="rect">
            <a:avLst/>
          </a:prstGeom>
        </p:spPr>
      </p:pic>
      <p:pic>
        <p:nvPicPr>
          <p:cNvPr id="11" name="図 10">
            <a:extLst>
              <a:ext uri="{FF2B5EF4-FFF2-40B4-BE49-F238E27FC236}">
                <a16:creationId xmlns:a16="http://schemas.microsoft.com/office/drawing/2014/main" id="{F98A88CE-DB8F-4E70-9F13-DD99750CEB7D}"/>
              </a:ext>
            </a:extLst>
          </p:cNvPr>
          <p:cNvPicPr>
            <a:picLocks noChangeAspect="1"/>
          </p:cNvPicPr>
          <p:nvPr/>
        </p:nvPicPr>
        <p:blipFill>
          <a:blip r:embed="rId7"/>
          <a:stretch>
            <a:fillRect/>
          </a:stretch>
        </p:blipFill>
        <p:spPr>
          <a:xfrm>
            <a:off x="9203988" y="1059237"/>
            <a:ext cx="2323272" cy="1666825"/>
          </a:xfrm>
          <a:prstGeom prst="rect">
            <a:avLst/>
          </a:prstGeom>
        </p:spPr>
      </p:pic>
    </p:spTree>
    <p:extLst>
      <p:ext uri="{BB962C8B-B14F-4D97-AF65-F5344CB8AC3E}">
        <p14:creationId xmlns:p14="http://schemas.microsoft.com/office/powerpoint/2010/main" val="415581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1">
            <a:extLst>
              <a:ext uri="{FF2B5EF4-FFF2-40B4-BE49-F238E27FC236}">
                <a16:creationId xmlns:a16="http://schemas.microsoft.com/office/drawing/2014/main" id="{F840F4E8-4689-4536-A564-332FBD8EF23E}"/>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8C61AD6-C5E3-448B-B993-5713D5C1B81E}" type="slidenum">
              <a:rPr lang="en-US" altLang="ja-JP" sz="1400"/>
              <a:pPr>
                <a:spcBef>
                  <a:spcPct val="0"/>
                </a:spcBef>
                <a:buFontTx/>
                <a:buNone/>
              </a:pPr>
              <a:t>13</a:t>
            </a:fld>
            <a:endParaRPr lang="en-US" altLang="ja-JP" sz="1400" dirty="0"/>
          </a:p>
        </p:txBody>
      </p:sp>
      <p:sp>
        <p:nvSpPr>
          <p:cNvPr id="13315" name="正方形/長方形 3">
            <a:extLst>
              <a:ext uri="{FF2B5EF4-FFF2-40B4-BE49-F238E27FC236}">
                <a16:creationId xmlns:a16="http://schemas.microsoft.com/office/drawing/2014/main" id="{911910A6-BBBE-43BD-8CD6-377F080D42A9}"/>
              </a:ext>
            </a:extLst>
          </p:cNvPr>
          <p:cNvSpPr>
            <a:spLocks noChangeArrowheads="1"/>
          </p:cNvSpPr>
          <p:nvPr/>
        </p:nvSpPr>
        <p:spPr bwMode="auto">
          <a:xfrm>
            <a:off x="634999" y="1196717"/>
            <a:ext cx="109823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dirty="0">
                <a:solidFill>
                  <a:srgbClr val="002060"/>
                </a:solidFill>
              </a:rPr>
              <a:t>　</a:t>
            </a:r>
            <a:r>
              <a:rPr lang="ja-JP" altLang="en-US" dirty="0">
                <a:solidFill>
                  <a:srgbClr val="FF0000"/>
                </a:solidFill>
              </a:rPr>
              <a:t>日・</a:t>
            </a:r>
            <a:r>
              <a:rPr lang="en-US" altLang="ja-JP" dirty="0">
                <a:solidFill>
                  <a:srgbClr val="FF0000"/>
                </a:solidFill>
              </a:rPr>
              <a:t>EU</a:t>
            </a:r>
            <a:r>
              <a:rPr lang="ja-JP" altLang="en-US" dirty="0">
                <a:solidFill>
                  <a:srgbClr val="FF0000"/>
                </a:solidFill>
              </a:rPr>
              <a:t>経済連携協定</a:t>
            </a:r>
            <a:r>
              <a:rPr lang="ja-JP" altLang="en-US" dirty="0"/>
              <a:t>、</a:t>
            </a:r>
            <a:r>
              <a:rPr lang="en-US" altLang="ja-JP" dirty="0">
                <a:solidFill>
                  <a:srgbClr val="FF0000"/>
                </a:solidFill>
              </a:rPr>
              <a:t>TPP</a:t>
            </a:r>
            <a:r>
              <a:rPr lang="ja-JP" altLang="en-US" dirty="0">
                <a:solidFill>
                  <a:srgbClr val="FF0000"/>
                </a:solidFill>
              </a:rPr>
              <a:t>協定の発効</a:t>
            </a:r>
            <a:r>
              <a:rPr lang="ja-JP" altLang="en-US" dirty="0"/>
              <a:t>、</a:t>
            </a:r>
            <a:r>
              <a:rPr lang="ja-JP" altLang="en-US" dirty="0">
                <a:solidFill>
                  <a:srgbClr val="FF0000"/>
                </a:solidFill>
              </a:rPr>
              <a:t>日米貿易協定の締結</a:t>
            </a:r>
            <a:r>
              <a:rPr lang="ja-JP" altLang="en-US" dirty="0"/>
              <a:t>など貿易自由化の一層の進展のもとで、畜産物は激しい国際競争にさらされている。</a:t>
            </a:r>
            <a:endParaRPr lang="en-US" altLang="ja-JP" dirty="0"/>
          </a:p>
          <a:p>
            <a:pPr>
              <a:spcBef>
                <a:spcPct val="0"/>
              </a:spcBef>
              <a:buFontTx/>
              <a:buNone/>
            </a:pPr>
            <a:r>
              <a:rPr lang="ja-JP" altLang="en-US" dirty="0"/>
              <a:t>　対抗策は、生産性の向上や合理化による価格競争力の維持・向上を図ることが基本であるが、飼料原料を海外に依存している限り限界がある。和牛のように肉質による差別化で生き残る戦略を採っている畜種もあるが、鶏、豚、酪農では鮮度以外の品質で決定的な差別化を図ることは困難なのが実情である。</a:t>
            </a:r>
            <a:endParaRPr lang="en-US" altLang="ja-JP" dirty="0"/>
          </a:p>
          <a:p>
            <a:pPr>
              <a:spcBef>
                <a:spcPct val="0"/>
              </a:spcBef>
              <a:buFontTx/>
              <a:buNone/>
            </a:pPr>
            <a:r>
              <a:rPr lang="ja-JP" altLang="en-US" dirty="0"/>
              <a:t>　そこで、求められるのは</a:t>
            </a:r>
            <a:r>
              <a:rPr lang="ja-JP" altLang="en-US" dirty="0">
                <a:solidFill>
                  <a:srgbClr val="0000CC"/>
                </a:solidFill>
              </a:rPr>
              <a:t>畜産の本源的な存在価値は何か？</a:t>
            </a:r>
            <a:endParaRPr lang="en-US" altLang="ja-JP" dirty="0">
              <a:solidFill>
                <a:srgbClr val="0000CC"/>
              </a:solidFill>
            </a:endParaRPr>
          </a:p>
          <a:p>
            <a:pPr>
              <a:spcBef>
                <a:spcPct val="0"/>
              </a:spcBef>
              <a:buFontTx/>
              <a:buNone/>
            </a:pPr>
            <a:r>
              <a:rPr lang="ja-JP" altLang="en-US" dirty="0">
                <a:solidFill>
                  <a:srgbClr val="0000CC"/>
                </a:solidFill>
              </a:rPr>
              <a:t>原点に立ち返ってその位置づけを検討する必要がある。</a:t>
            </a:r>
            <a:endParaRPr lang="en-US" altLang="ja-JP" dirty="0">
              <a:solidFill>
                <a:srgbClr val="0000CC"/>
              </a:solidFill>
            </a:endParaRPr>
          </a:p>
          <a:p>
            <a:pPr>
              <a:spcBef>
                <a:spcPct val="0"/>
              </a:spcBef>
              <a:buFontTx/>
              <a:buNone/>
            </a:pPr>
            <a:endParaRPr lang="en-US" altLang="ja-JP" dirty="0">
              <a:solidFill>
                <a:srgbClr val="002060"/>
              </a:solidFill>
            </a:endParaRPr>
          </a:p>
        </p:txBody>
      </p:sp>
      <p:sp>
        <p:nvSpPr>
          <p:cNvPr id="5" name="Rectangle 2">
            <a:extLst>
              <a:ext uri="{FF2B5EF4-FFF2-40B4-BE49-F238E27FC236}">
                <a16:creationId xmlns:a16="http://schemas.microsoft.com/office/drawing/2014/main" id="{76FE8107-2A1A-48D9-9A62-BE64F583CB00}"/>
              </a:ext>
            </a:extLst>
          </p:cNvPr>
          <p:cNvSpPr txBox="1">
            <a:spLocks noChangeArrowheads="1"/>
          </p:cNvSpPr>
          <p:nvPr/>
        </p:nvSpPr>
        <p:spPr>
          <a:xfrm>
            <a:off x="898524" y="260350"/>
            <a:ext cx="10455276" cy="806450"/>
          </a:xfrm>
          <a:prstGeom prst="rect">
            <a:avLst/>
          </a:prstGeom>
          <a:solidFill>
            <a:srgbClr val="00660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4000" b="1" kern="0" dirty="0">
                <a:solidFill>
                  <a:schemeClr val="bg1"/>
                </a:solidFill>
                <a:latin typeface="HGPｺﾞｼｯｸE" panose="020B0900000000000000" pitchFamily="50" charset="-128"/>
                <a:ea typeface="HGPｺﾞｼｯｸE" panose="020B0900000000000000" pitchFamily="50" charset="-128"/>
              </a:rPr>
              <a:t>畜産の原点回帰の中で飼料用米の位置づけを</a:t>
            </a:r>
            <a:endParaRPr lang="ja-JP" altLang="en-US" sz="4000" kern="0" dirty="0">
              <a:solidFill>
                <a:srgbClr val="0066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8385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C3961839-957E-4B5F-ADD6-4D81E3315EFE}"/>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F1ED98F-AD4D-4038-95D9-B6AA323C2B1A}" type="slidenum">
              <a:rPr lang="en-US" altLang="ja-JP" sz="1400"/>
              <a:pPr>
                <a:spcBef>
                  <a:spcPct val="0"/>
                </a:spcBef>
                <a:buFontTx/>
                <a:buNone/>
              </a:pPr>
              <a:t>14</a:t>
            </a:fld>
            <a:endParaRPr lang="en-US" altLang="ja-JP" sz="1400" dirty="0"/>
          </a:p>
        </p:txBody>
      </p:sp>
      <p:sp>
        <p:nvSpPr>
          <p:cNvPr id="37891" name="Rectangle 2">
            <a:extLst>
              <a:ext uri="{FF2B5EF4-FFF2-40B4-BE49-F238E27FC236}">
                <a16:creationId xmlns:a16="http://schemas.microsoft.com/office/drawing/2014/main" id="{2AB37D42-50F1-4F8D-BDBC-BCA3ABA32317}"/>
              </a:ext>
            </a:extLst>
          </p:cNvPr>
          <p:cNvSpPr>
            <a:spLocks noGrp="1" noChangeArrowheads="1"/>
          </p:cNvSpPr>
          <p:nvPr>
            <p:ph type="title"/>
          </p:nvPr>
        </p:nvSpPr>
        <p:spPr>
          <a:xfrm>
            <a:off x="476248" y="136525"/>
            <a:ext cx="11458575" cy="1089025"/>
          </a:xfrm>
          <a:solidFill>
            <a:srgbClr val="006600"/>
          </a:solidFill>
        </p:spPr>
        <p:txBody>
          <a:bodyPr>
            <a:noAutofit/>
          </a:bodyPr>
          <a:lstStyle/>
          <a:p>
            <a:pPr eaLnBrk="1" hangingPunct="1"/>
            <a:r>
              <a:rPr lang="ja-JP" altLang="en-US" sz="3600" dirty="0">
                <a:solidFill>
                  <a:schemeClr val="bg1"/>
                </a:solidFill>
                <a:latin typeface="HGSｺﾞｼｯｸE" panose="020B0900000000000000" pitchFamily="50" charset="-128"/>
                <a:ea typeface="HGSｺﾞｼｯｸE" panose="020B0900000000000000" pitchFamily="50" charset="-128"/>
              </a:rPr>
              <a:t>畜産を国土に根ざした農業部門として位置づける方策</a:t>
            </a:r>
          </a:p>
        </p:txBody>
      </p:sp>
      <p:sp>
        <p:nvSpPr>
          <p:cNvPr id="37892" name="Rectangle 3">
            <a:extLst>
              <a:ext uri="{FF2B5EF4-FFF2-40B4-BE49-F238E27FC236}">
                <a16:creationId xmlns:a16="http://schemas.microsoft.com/office/drawing/2014/main" id="{AD7E661E-A190-4C49-81E5-10E6F1FF3F82}"/>
              </a:ext>
            </a:extLst>
          </p:cNvPr>
          <p:cNvSpPr>
            <a:spLocks noGrp="1" noChangeArrowheads="1"/>
          </p:cNvSpPr>
          <p:nvPr>
            <p:ph type="body" idx="1"/>
          </p:nvPr>
        </p:nvSpPr>
        <p:spPr>
          <a:xfrm>
            <a:off x="476248" y="1579132"/>
            <a:ext cx="11363320" cy="4777218"/>
          </a:xfrm>
        </p:spPr>
        <p:txBody>
          <a:bodyPr>
            <a:noAutofit/>
          </a:bodyPr>
          <a:lstStyle/>
          <a:p>
            <a:pPr marL="0" indent="0">
              <a:buNone/>
            </a:pPr>
            <a:r>
              <a:rPr lang="ja-JP" altLang="en-US" sz="2000" b="1" dirty="0">
                <a:solidFill>
                  <a:srgbClr val="FF0000"/>
                </a:solidFill>
                <a:latin typeface="HGSｺﾞｼｯｸE" panose="020B0900000000000000" pitchFamily="50" charset="-128"/>
                <a:ea typeface="HGSｺﾞｼｯｸE" panose="020B0900000000000000" pitchFamily="50" charset="-128"/>
              </a:rPr>
              <a:t>① 飼料用米を水田を活用した飼料原料として、その位置づけを明確にする。</a:t>
            </a:r>
            <a:endParaRPr lang="en-US" altLang="ja-JP" sz="2000" b="1" dirty="0">
              <a:solidFill>
                <a:srgbClr val="FF0000"/>
              </a:solidFill>
              <a:latin typeface="HGSｺﾞｼｯｸE" panose="020B0900000000000000" pitchFamily="50" charset="-128"/>
              <a:ea typeface="HGSｺﾞｼｯｸE" panose="020B0900000000000000" pitchFamily="50" charset="-128"/>
            </a:endParaRPr>
          </a:p>
          <a:p>
            <a:pPr marL="457200" lvl="1" indent="0">
              <a:buNone/>
            </a:pPr>
            <a:r>
              <a:rPr lang="ja-JP" altLang="en-US" sz="1800" b="1" dirty="0">
                <a:latin typeface="HGSｺﾞｼｯｸE" panose="020B0900000000000000" pitchFamily="50" charset="-128"/>
                <a:ea typeface="HGSｺﾞｼｯｸE" panose="020B0900000000000000" pitchFamily="50" charset="-128"/>
              </a:rPr>
              <a:t>⇒ 水田を活用した飼料原料の生産で最も合理的なのは飼料用米である（仮説）。</a:t>
            </a:r>
            <a:endParaRPr lang="en-US" altLang="ja-JP" sz="1800" b="1" dirty="0">
              <a:latin typeface="HGSｺﾞｼｯｸE" panose="020B0900000000000000" pitchFamily="50" charset="-128"/>
              <a:ea typeface="HGSｺﾞｼｯｸE" panose="020B0900000000000000" pitchFamily="50" charset="-128"/>
            </a:endParaRPr>
          </a:p>
          <a:p>
            <a:pPr marL="457200" lvl="1" indent="0">
              <a:buNone/>
            </a:pPr>
            <a:r>
              <a:rPr lang="ja-JP" altLang="en-US" sz="1800" b="1" dirty="0">
                <a:latin typeface="HGSｺﾞｼｯｸE" panose="020B0900000000000000" pitchFamily="50" charset="-128"/>
                <a:ea typeface="HGSｺﾞｼｯｸE" panose="020B0900000000000000" pitchFamily="50" charset="-128"/>
              </a:rPr>
              <a:t>⇒ 野菜やその他の作物との総合的な比較優位性を明らかにしていくことが求められる。</a:t>
            </a:r>
            <a:endParaRPr lang="en-US" altLang="ja-JP" sz="1800" b="1" dirty="0">
              <a:latin typeface="HGSｺﾞｼｯｸE" panose="020B0900000000000000" pitchFamily="50" charset="-128"/>
              <a:ea typeface="HGSｺﾞｼｯｸE" panose="020B0900000000000000" pitchFamily="50" charset="-128"/>
            </a:endParaRPr>
          </a:p>
          <a:p>
            <a:pPr marL="457200" lvl="1" indent="0">
              <a:buNone/>
            </a:pPr>
            <a:r>
              <a:rPr lang="ja-JP" altLang="en-US" sz="1800" b="1" dirty="0">
                <a:latin typeface="HGSｺﾞｼｯｸE" panose="020B0900000000000000" pitchFamily="50" charset="-128"/>
                <a:ea typeface="HGSｺﾞｼｯｸE" panose="020B0900000000000000" pitchFamily="50" charset="-128"/>
              </a:rPr>
              <a:t>　（全国一律ではなく地域性を考慮する必要あり）</a:t>
            </a:r>
            <a:endParaRPr lang="en-US" altLang="ja-JP" sz="1800" b="1" dirty="0">
              <a:latin typeface="HGSｺﾞｼｯｸE" panose="020B0900000000000000" pitchFamily="50" charset="-128"/>
              <a:ea typeface="HGSｺﾞｼｯｸE" panose="020B0900000000000000" pitchFamily="50" charset="-128"/>
            </a:endParaRPr>
          </a:p>
          <a:p>
            <a:pPr marL="0" indent="0">
              <a:buNone/>
            </a:pPr>
            <a:endParaRPr lang="en-US" altLang="ja-JP" sz="1800" b="1" dirty="0">
              <a:latin typeface="HGSｺﾞｼｯｸE" panose="020B0900000000000000" pitchFamily="50" charset="-128"/>
              <a:ea typeface="HGSｺﾞｼｯｸE" panose="020B0900000000000000" pitchFamily="50" charset="-128"/>
            </a:endParaRPr>
          </a:p>
          <a:p>
            <a:pPr marL="0" indent="0">
              <a:buNone/>
            </a:pPr>
            <a:r>
              <a:rPr lang="ja-JP" altLang="en-US" sz="2000" b="1" dirty="0">
                <a:solidFill>
                  <a:srgbClr val="FF0000"/>
                </a:solidFill>
              </a:rPr>
              <a:t>② </a:t>
            </a:r>
            <a:r>
              <a:rPr lang="ja-JP" altLang="en-US" sz="2000" b="1" dirty="0">
                <a:solidFill>
                  <a:srgbClr val="FF0000"/>
                </a:solidFill>
                <a:latin typeface="HGPｺﾞｼｯｸE" panose="020B0900000000000000" pitchFamily="50" charset="-128"/>
                <a:ea typeface="HGPｺﾞｼｯｸE" panose="020B0900000000000000" pitchFamily="50" charset="-128"/>
              </a:rPr>
              <a:t>家畜ふん堆肥の農地還元をしっかりと進める態勢づくりと支援策の強化</a:t>
            </a:r>
            <a:endParaRPr lang="en-US" altLang="ja-JP" sz="2000" b="1" dirty="0">
              <a:solidFill>
                <a:srgbClr val="FF0000"/>
              </a:solidFill>
              <a:latin typeface="HGPｺﾞｼｯｸE" panose="020B0900000000000000" pitchFamily="50" charset="-128"/>
              <a:ea typeface="HGPｺﾞｼｯｸE" panose="020B0900000000000000" pitchFamily="50" charset="-128"/>
            </a:endParaRPr>
          </a:p>
          <a:p>
            <a:pPr marL="457200" lvl="1" indent="0">
              <a:buNone/>
            </a:pPr>
            <a:r>
              <a:rPr lang="ja-JP" altLang="en-US" sz="1800" dirty="0">
                <a:latin typeface="HGPｺﾞｼｯｸE" panose="020B0900000000000000" pitchFamily="50" charset="-128"/>
                <a:ea typeface="HGPｺﾞｼｯｸE" panose="020B0900000000000000" pitchFamily="50" charset="-128"/>
              </a:rPr>
              <a:t>⇒ 従来あった耕畜連携の交付金の配分は各地域の農業再生協議会に委ねられているが、本当に飼料用米</a:t>
            </a:r>
            <a:endParaRPr lang="en-US" altLang="ja-JP" sz="1800" dirty="0">
              <a:latin typeface="HGPｺﾞｼｯｸE" panose="020B0900000000000000" pitchFamily="50" charset="-128"/>
              <a:ea typeface="HGPｺﾞｼｯｸE" panose="020B0900000000000000" pitchFamily="50" charset="-128"/>
            </a:endParaRPr>
          </a:p>
          <a:p>
            <a:pPr marL="457200" lvl="1" indent="0">
              <a:buNone/>
            </a:pPr>
            <a:r>
              <a:rPr lang="ja-JP" altLang="en-US" sz="1800" dirty="0">
                <a:latin typeface="HGPｺﾞｼｯｸE" panose="020B0900000000000000" pitchFamily="50" charset="-128"/>
                <a:ea typeface="HGPｺﾞｼｯｸE" panose="020B0900000000000000" pitchFamily="50" charset="-128"/>
              </a:rPr>
              <a:t>　　の単収を向上させ、生産コストの引き下げを図るには家畜ふん堆肥の農地還元が必要である。</a:t>
            </a:r>
            <a:endParaRPr lang="en-US" altLang="ja-JP" sz="1800" dirty="0">
              <a:latin typeface="HGPｺﾞｼｯｸE" panose="020B0900000000000000" pitchFamily="50" charset="-128"/>
              <a:ea typeface="HGPｺﾞｼｯｸE" panose="020B0900000000000000" pitchFamily="50" charset="-128"/>
            </a:endParaRPr>
          </a:p>
          <a:p>
            <a:pPr marL="457200" lvl="1" indent="0">
              <a:buNone/>
            </a:pPr>
            <a:r>
              <a:rPr lang="ja-JP" altLang="en-US" sz="1800" dirty="0">
                <a:solidFill>
                  <a:srgbClr val="000000"/>
                </a:solidFill>
                <a:latin typeface="HGPｺﾞｼｯｸE" panose="020B0900000000000000" pitchFamily="50" charset="-128"/>
                <a:ea typeface="HGPｺﾞｼｯｸE" panose="020B0900000000000000" pitchFamily="50" charset="-128"/>
              </a:rPr>
              <a:t>⇒ </a:t>
            </a:r>
            <a:r>
              <a:rPr lang="ja-JP" altLang="en-US" sz="1800" dirty="0">
                <a:latin typeface="HGPｺﾞｼｯｸE" panose="020B0900000000000000" pitchFamily="50" charset="-128"/>
                <a:ea typeface="HGPｺﾞｼｯｸE" panose="020B0900000000000000" pitchFamily="50" charset="-128"/>
              </a:rPr>
              <a:t>現場で実践する態勢づくりと支援の強化が不可欠で、それを推進するために法制化の検討が求められる</a:t>
            </a:r>
            <a:endParaRPr lang="en-US" altLang="ja-JP" sz="1800" dirty="0">
              <a:latin typeface="HGPｺﾞｼｯｸE" panose="020B0900000000000000" pitchFamily="50" charset="-128"/>
              <a:ea typeface="HGPｺﾞｼｯｸE" panose="020B0900000000000000" pitchFamily="50" charset="-128"/>
            </a:endParaRPr>
          </a:p>
          <a:p>
            <a:pPr marL="457200" lvl="1" indent="0">
              <a:buNone/>
            </a:pPr>
            <a:r>
              <a:rPr lang="ja-JP" altLang="en-US" sz="1800" dirty="0">
                <a:latin typeface="HGPｺﾞｼｯｸE" panose="020B0900000000000000" pitchFamily="50" charset="-128"/>
                <a:ea typeface="HGPｺﾞｼｯｸE" panose="020B0900000000000000" pitchFamily="50" charset="-128"/>
              </a:rPr>
              <a:t>　（堆肥づくりや散布のコントラクターなどの態勢づくり）。</a:t>
            </a:r>
            <a:endParaRPr lang="en-US" altLang="ja-JP" sz="1800" dirty="0">
              <a:latin typeface="HGPｺﾞｼｯｸE" panose="020B0900000000000000" pitchFamily="50" charset="-128"/>
              <a:ea typeface="HGPｺﾞｼｯｸE" panose="020B0900000000000000" pitchFamily="50" charset="-128"/>
            </a:endParaRPr>
          </a:p>
          <a:p>
            <a:pPr marL="0" indent="0">
              <a:buNone/>
            </a:pPr>
            <a:endParaRPr lang="en-US" altLang="ja-JP" sz="1800" dirty="0"/>
          </a:p>
          <a:p>
            <a:pPr marL="0" indent="0">
              <a:buNone/>
            </a:pPr>
            <a:r>
              <a:rPr lang="ja-JP" altLang="en-US" sz="2000" dirty="0">
                <a:solidFill>
                  <a:srgbClr val="FF0000"/>
                </a:solidFill>
                <a:latin typeface="HGSｺﾞｼｯｸE" panose="020B0900000000000000" pitchFamily="50" charset="-128"/>
                <a:ea typeface="HGSｺﾞｼｯｸE" panose="020B0900000000000000" pitchFamily="50" charset="-128"/>
              </a:rPr>
              <a:t>③ </a:t>
            </a:r>
            <a:r>
              <a:rPr lang="ja-JP" altLang="en-US" sz="2000" b="1" dirty="0">
                <a:solidFill>
                  <a:srgbClr val="FF0000"/>
                </a:solidFill>
                <a:latin typeface="HGSｺﾞｼｯｸE" panose="020B0900000000000000" pitchFamily="50" charset="-128"/>
                <a:ea typeface="HGSｺﾞｼｯｸE" panose="020B0900000000000000" pitchFamily="50" charset="-128"/>
              </a:rPr>
              <a:t>消費者の理解と支持を得られるような積極的な情報発信</a:t>
            </a:r>
            <a:endParaRPr lang="en-US" altLang="ja-JP" sz="2000" b="1" dirty="0">
              <a:solidFill>
                <a:srgbClr val="FF0000"/>
              </a:solidFill>
              <a:latin typeface="HGSｺﾞｼｯｸE" panose="020B0900000000000000" pitchFamily="50" charset="-128"/>
              <a:ea typeface="HGSｺﾞｼｯｸE" panose="020B0900000000000000" pitchFamily="50" charset="-128"/>
            </a:endParaRPr>
          </a:p>
          <a:p>
            <a:pPr marL="457200" lvl="1" indent="0">
              <a:buNone/>
            </a:pPr>
            <a:r>
              <a:rPr lang="ja-JP" altLang="en-US" sz="1800" dirty="0">
                <a:latin typeface="HGSｺﾞｼｯｸE" panose="020B0900000000000000" pitchFamily="50" charset="-128"/>
                <a:ea typeface="HGSｺﾞｼｯｸE" panose="020B0900000000000000" pitchFamily="50" charset="-128"/>
              </a:rPr>
              <a:t>⇒ 飼料用米の社会貢献的な意義を分かりやすく伝えるとともに、飼料用米を給与して作られた畜産</a:t>
            </a:r>
            <a:endParaRPr lang="en-US" altLang="ja-JP" sz="1800" dirty="0">
              <a:latin typeface="HGSｺﾞｼｯｸE" panose="020B0900000000000000" pitchFamily="50" charset="-128"/>
              <a:ea typeface="HGSｺﾞｼｯｸE" panose="020B0900000000000000" pitchFamily="50" charset="-128"/>
            </a:endParaRPr>
          </a:p>
          <a:p>
            <a:pPr marL="457200" lvl="1" indent="0">
              <a:buNone/>
            </a:pPr>
            <a:r>
              <a:rPr lang="ja-JP" altLang="en-US" sz="1800" dirty="0">
                <a:latin typeface="HGSｺﾞｼｯｸE" panose="020B0900000000000000" pitchFamily="50" charset="-128"/>
                <a:ea typeface="HGSｺﾞｼｯｸE" panose="020B0900000000000000" pitchFamily="50" charset="-128"/>
              </a:rPr>
              <a:t>    物の栄養成分の特徴や機能性を分かりやすく継続的に伝えていくことが必要である。</a:t>
            </a:r>
            <a:endParaRPr lang="en-US" altLang="ja-JP" sz="18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93162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05A7DB0-B829-4DDD-AB40-9909686B92E9}"/>
              </a:ext>
            </a:extLst>
          </p:cNvPr>
          <p:cNvSpPr txBox="1"/>
          <p:nvPr/>
        </p:nvSpPr>
        <p:spPr>
          <a:xfrm>
            <a:off x="704850" y="495300"/>
            <a:ext cx="10991850" cy="646331"/>
          </a:xfrm>
          <a:prstGeom prst="rect">
            <a:avLst/>
          </a:prstGeom>
          <a:solidFill>
            <a:schemeClr val="accent6">
              <a:lumMod val="75000"/>
            </a:schemeClr>
          </a:solidFill>
        </p:spPr>
        <p:txBody>
          <a:bodyPr wrap="square" rtlCol="0">
            <a:spAutoFit/>
          </a:bodyPr>
          <a:lstStyle/>
          <a:p>
            <a:r>
              <a:rPr kumimoji="1" lang="ja-JP" altLang="en-US" sz="3600" dirty="0">
                <a:solidFill>
                  <a:schemeClr val="bg1"/>
                </a:solidFill>
                <a:latin typeface="HGPｺﾞｼｯｸE" panose="020B0900000000000000" pitchFamily="50" charset="-128"/>
                <a:ea typeface="HGPｺﾞｼｯｸE" panose="020B0900000000000000" pitchFamily="50" charset="-128"/>
              </a:rPr>
              <a:t>畜産生産者が一番飼料用米に望んでいることは何か</a:t>
            </a:r>
          </a:p>
        </p:txBody>
      </p:sp>
      <p:sp>
        <p:nvSpPr>
          <p:cNvPr id="4" name="テキスト ボックス 3">
            <a:extLst>
              <a:ext uri="{FF2B5EF4-FFF2-40B4-BE49-F238E27FC236}">
                <a16:creationId xmlns:a16="http://schemas.microsoft.com/office/drawing/2014/main" id="{99C985D2-A2E4-4C8B-8F30-EE7F5D6500D3}"/>
              </a:ext>
            </a:extLst>
          </p:cNvPr>
          <p:cNvSpPr txBox="1"/>
          <p:nvPr/>
        </p:nvSpPr>
        <p:spPr>
          <a:xfrm>
            <a:off x="704850" y="1348800"/>
            <a:ext cx="11096625" cy="5016758"/>
          </a:xfrm>
          <a:prstGeom prst="rect">
            <a:avLst/>
          </a:prstGeom>
          <a:noFill/>
        </p:spPr>
        <p:txBody>
          <a:bodyPr wrap="square" rtlCol="0">
            <a:spAutoFit/>
          </a:bodyPr>
          <a:lstStyle/>
          <a:p>
            <a:r>
              <a:rPr kumimoji="1" lang="en-US" altLang="ja-JP" sz="3200" dirty="0">
                <a:solidFill>
                  <a:srgbClr val="FF0000"/>
                </a:solidFill>
                <a:latin typeface="HGSｺﾞｼｯｸE" panose="020B0900000000000000" pitchFamily="50" charset="-128"/>
                <a:ea typeface="HGSｺﾞｼｯｸE" panose="020B0900000000000000" pitchFamily="50" charset="-128"/>
              </a:rPr>
              <a:t>1</a:t>
            </a:r>
            <a:r>
              <a:rPr kumimoji="1" lang="ja-JP" altLang="en-US" sz="3200" dirty="0">
                <a:solidFill>
                  <a:srgbClr val="FF0000"/>
                </a:solidFill>
                <a:latin typeface="HGSｺﾞｼｯｸE" panose="020B0900000000000000" pitchFamily="50" charset="-128"/>
                <a:ea typeface="HGSｺﾞｼｯｸE" panose="020B0900000000000000" pitchFamily="50" charset="-128"/>
              </a:rPr>
              <a:t>）飼料用米の増産と安定供給の継続確保</a:t>
            </a:r>
            <a:endParaRPr kumimoji="1" lang="en-US" altLang="ja-JP" sz="3200" dirty="0">
              <a:solidFill>
                <a:srgbClr val="FF0000"/>
              </a:solidFill>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⇒飼料用米を通常の飼料原料として利用するため、すでに保管・</a:t>
            </a:r>
            <a:endParaRPr lang="en-US" altLang="ja-JP" sz="2800" dirty="0">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物流施設や機械を含め多額の投資を行っている。これが無駄な投　</a:t>
            </a:r>
            <a:endParaRPr lang="en-US" altLang="ja-JP" sz="2800" dirty="0">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資にならないようにしなければならない。</a:t>
            </a:r>
            <a:endParaRPr lang="en-US" altLang="ja-JP" sz="2800" dirty="0">
              <a:latin typeface="HGSｺﾞｼｯｸE" panose="020B0900000000000000" pitchFamily="50" charset="-128"/>
              <a:ea typeface="HGSｺﾞｼｯｸE" panose="020B0900000000000000" pitchFamily="50" charset="-128"/>
            </a:endParaRPr>
          </a:p>
          <a:p>
            <a:endParaRPr kumimoji="1" lang="en-US" altLang="ja-JP" sz="2800" dirty="0">
              <a:latin typeface="HGSｺﾞｼｯｸE" panose="020B0900000000000000" pitchFamily="50" charset="-128"/>
              <a:ea typeface="HGSｺﾞｼｯｸE" panose="020B0900000000000000" pitchFamily="50" charset="-128"/>
            </a:endParaRPr>
          </a:p>
          <a:p>
            <a:r>
              <a:rPr kumimoji="1" lang="en-US" altLang="ja-JP" sz="3200" dirty="0">
                <a:solidFill>
                  <a:srgbClr val="FF0000"/>
                </a:solidFill>
                <a:latin typeface="HGSｺﾞｼｯｸE" panose="020B0900000000000000" pitchFamily="50" charset="-128"/>
                <a:ea typeface="HGSｺﾞｼｯｸE" panose="020B0900000000000000" pitchFamily="50" charset="-128"/>
              </a:rPr>
              <a:t>2</a:t>
            </a:r>
            <a:r>
              <a:rPr kumimoji="1" lang="ja-JP" altLang="en-US" sz="3200" dirty="0">
                <a:solidFill>
                  <a:srgbClr val="FF0000"/>
                </a:solidFill>
                <a:latin typeface="HGSｺﾞｼｯｸE" panose="020B0900000000000000" pitchFamily="50" charset="-128"/>
                <a:ea typeface="HGSｺﾞｼｯｸE" panose="020B0900000000000000" pitchFamily="50" charset="-128"/>
              </a:rPr>
              <a:t>）飼料用米の安全性の確保と価格の安定</a:t>
            </a:r>
            <a:endParaRPr kumimoji="1" lang="en-US" altLang="ja-JP" sz="3200" dirty="0">
              <a:solidFill>
                <a:srgbClr val="FF0000"/>
              </a:solidFill>
              <a:latin typeface="HGSｺﾞｼｯｸE" panose="020B0900000000000000" pitchFamily="50" charset="-128"/>
              <a:ea typeface="HGSｺﾞｼｯｸE" panose="020B0900000000000000" pitchFamily="50" charset="-128"/>
            </a:endParaRPr>
          </a:p>
          <a:p>
            <a:r>
              <a:rPr lang="ja-JP" altLang="en-US" sz="3200" dirty="0">
                <a:latin typeface="HGSｺﾞｼｯｸE" panose="020B0900000000000000" pitchFamily="50" charset="-128"/>
                <a:ea typeface="HGSｺﾞｼｯｸE" panose="020B0900000000000000" pitchFamily="50" charset="-128"/>
              </a:rPr>
              <a:t>  </a:t>
            </a:r>
            <a:r>
              <a:rPr lang="ja-JP" altLang="en-US" sz="2800" dirty="0">
                <a:latin typeface="HGSｺﾞｼｯｸE" panose="020B0900000000000000" pitchFamily="50" charset="-128"/>
                <a:ea typeface="HGSｺﾞｼｯｸE" panose="020B0900000000000000" pitchFamily="50" charset="-128"/>
              </a:rPr>
              <a:t>⇒家畜の飼料として利用するので、残留農薬はフリーであること　</a:t>
            </a:r>
            <a:endParaRPr lang="en-US" altLang="ja-JP" sz="2800" dirty="0">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が大原則である。安全性を確保する仕組みの導入も必要。</a:t>
            </a:r>
            <a:endParaRPr lang="en-US" altLang="ja-JP" sz="2800" dirty="0">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⇒飼料用米購入価格は輸入トウモロコシ価格と同等レベルでない</a:t>
            </a:r>
            <a:endParaRPr lang="en-US" altLang="ja-JP" sz="2800" dirty="0">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と利用することができない。米生産の豊凶や作付面積の増減に</a:t>
            </a:r>
            <a:endParaRPr lang="en-US" altLang="ja-JP" sz="2800" dirty="0">
              <a:latin typeface="HGSｺﾞｼｯｸE" panose="020B0900000000000000" pitchFamily="50" charset="-128"/>
              <a:ea typeface="HGSｺﾞｼｯｸE" panose="020B0900000000000000" pitchFamily="50" charset="-128"/>
            </a:endParaRPr>
          </a:p>
          <a:p>
            <a:r>
              <a:rPr lang="ja-JP" altLang="en-US" sz="2800" dirty="0">
                <a:latin typeface="HGSｺﾞｼｯｸE" panose="020B0900000000000000" pitchFamily="50" charset="-128"/>
                <a:ea typeface="HGSｺﾞｼｯｸE" panose="020B0900000000000000" pitchFamily="50" charset="-128"/>
              </a:rPr>
              <a:t>　よる価格変動は、飼料用米には好ましくない。</a:t>
            </a:r>
            <a:endParaRPr kumimoji="1" lang="ja-JP" altLang="en-US" sz="32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82214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5">
            <a:extLst>
              <a:ext uri="{FF2B5EF4-FFF2-40B4-BE49-F238E27FC236}">
                <a16:creationId xmlns:a16="http://schemas.microsoft.com/office/drawing/2014/main" id="{2A6B4874-9E43-4E1B-A56F-D376C7D455D2}"/>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DCC2832-1A19-4BAA-BFC2-DD683B1F6DB7}" type="slidenum">
              <a:rPr lang="en-US" altLang="ja-JP" sz="1400"/>
              <a:pPr>
                <a:spcBef>
                  <a:spcPct val="0"/>
                </a:spcBef>
                <a:buFontTx/>
                <a:buNone/>
              </a:pPr>
              <a:t>16</a:t>
            </a:fld>
            <a:endParaRPr lang="en-US" altLang="ja-JP" sz="1400" dirty="0"/>
          </a:p>
        </p:txBody>
      </p:sp>
      <p:sp>
        <p:nvSpPr>
          <p:cNvPr id="18435" name="Rectangle 2">
            <a:extLst>
              <a:ext uri="{FF2B5EF4-FFF2-40B4-BE49-F238E27FC236}">
                <a16:creationId xmlns:a16="http://schemas.microsoft.com/office/drawing/2014/main" id="{EF5D6953-81FD-49D6-BBEE-39B87C895322}"/>
              </a:ext>
            </a:extLst>
          </p:cNvPr>
          <p:cNvSpPr>
            <a:spLocks noGrp="1" noChangeArrowheads="1"/>
          </p:cNvSpPr>
          <p:nvPr>
            <p:ph type="body" idx="1"/>
          </p:nvPr>
        </p:nvSpPr>
        <p:spPr>
          <a:xfrm>
            <a:off x="1919288" y="404814"/>
            <a:ext cx="8280400" cy="5616575"/>
          </a:xfrm>
        </p:spPr>
        <p:txBody>
          <a:bodyPr>
            <a:normAutofit/>
          </a:bodyPr>
          <a:lstStyle/>
          <a:p>
            <a:pPr eaLnBrk="1" hangingPunct="1">
              <a:buFontTx/>
              <a:buNone/>
              <a:defRPr/>
            </a:pPr>
            <a:endParaRPr lang="ja-JP" altLang="en-US" sz="3000" dirty="0"/>
          </a:p>
          <a:p>
            <a:pPr eaLnBrk="1" hangingPunct="1">
              <a:buFontTx/>
              <a:buNone/>
              <a:defRPr/>
            </a:pPr>
            <a:endParaRPr lang="en-US" altLang="ja-JP" dirty="0"/>
          </a:p>
        </p:txBody>
      </p:sp>
      <p:sp>
        <p:nvSpPr>
          <p:cNvPr id="2" name="正方形/長方形 1">
            <a:extLst>
              <a:ext uri="{FF2B5EF4-FFF2-40B4-BE49-F238E27FC236}">
                <a16:creationId xmlns:a16="http://schemas.microsoft.com/office/drawing/2014/main" id="{F826AFD3-6E05-4312-B4B5-61785E733F1C}"/>
              </a:ext>
            </a:extLst>
          </p:cNvPr>
          <p:cNvSpPr/>
          <p:nvPr/>
        </p:nvSpPr>
        <p:spPr>
          <a:xfrm>
            <a:off x="863600" y="1305342"/>
            <a:ext cx="10490200" cy="5262979"/>
          </a:xfrm>
          <a:prstGeom prst="rect">
            <a:avLst/>
          </a:prstGeom>
        </p:spPr>
        <p:txBody>
          <a:bodyPr wrap="square">
            <a:spAutoFit/>
          </a:bodyPr>
          <a:lstStyle/>
          <a:p>
            <a:r>
              <a:rPr lang="en-US" altLang="ja-JP" sz="2400" dirty="0">
                <a:solidFill>
                  <a:srgbClr val="FF0000"/>
                </a:solidFill>
                <a:latin typeface="HGSｺﾞｼｯｸE" panose="020B0900000000000000" pitchFamily="50" charset="-128"/>
                <a:ea typeface="HGSｺﾞｼｯｸE" panose="020B0900000000000000" pitchFamily="50" charset="-128"/>
              </a:rPr>
              <a:t>1</a:t>
            </a:r>
            <a:r>
              <a:rPr lang="ja-JP" altLang="en-US" sz="2400" dirty="0">
                <a:solidFill>
                  <a:srgbClr val="FF0000"/>
                </a:solidFill>
                <a:latin typeface="HGSｺﾞｼｯｸE" panose="020B0900000000000000" pitchFamily="50" charset="-128"/>
                <a:ea typeface="HGSｺﾞｼｯｸE" panose="020B0900000000000000" pitchFamily="50" charset="-128"/>
              </a:rPr>
              <a:t>）飼料用米は現在、国の基本計画で戦略作物として位置づけられている。</a:t>
            </a:r>
            <a:endParaRPr lang="en-US" altLang="ja-JP" sz="2400" dirty="0">
              <a:solidFill>
                <a:srgbClr val="FF0000"/>
              </a:solidFill>
              <a:latin typeface="HGSｺﾞｼｯｸE" panose="020B0900000000000000" pitchFamily="50" charset="-128"/>
              <a:ea typeface="HGSｺﾞｼｯｸE" panose="020B0900000000000000" pitchFamily="50" charset="-128"/>
            </a:endParaRPr>
          </a:p>
          <a:p>
            <a:endParaRPr lang="en-US" altLang="ja-JP" sz="2400" dirty="0">
              <a:latin typeface="HGSｺﾞｼｯｸE" panose="020B0900000000000000" pitchFamily="50" charset="-128"/>
              <a:ea typeface="HGSｺﾞｼｯｸE" panose="020B0900000000000000" pitchFamily="50" charset="-128"/>
            </a:endParaRPr>
          </a:p>
          <a:p>
            <a:r>
              <a:rPr lang="ja-JP" altLang="en-US" sz="2400" dirty="0">
                <a:latin typeface="HGSｺﾞｼｯｸE" panose="020B0900000000000000" pitchFamily="50" charset="-128"/>
                <a:ea typeface="HGSｺﾞｼｯｸE" panose="020B0900000000000000" pitchFamily="50" charset="-128"/>
              </a:rPr>
              <a:t>国の増産目標は</a:t>
            </a:r>
            <a:r>
              <a:rPr lang="en-US" altLang="ja-JP" sz="2400" dirty="0">
                <a:latin typeface="HGSｺﾞｼｯｸE" panose="020B0900000000000000" pitchFamily="50" charset="-128"/>
                <a:ea typeface="HGSｺﾞｼｯｸE" panose="020B0900000000000000" pitchFamily="50" charset="-128"/>
              </a:rPr>
              <a:t>2025</a:t>
            </a:r>
            <a:r>
              <a:rPr lang="ja-JP" altLang="en-US" sz="2400" dirty="0">
                <a:latin typeface="HGSｺﾞｼｯｸE" panose="020B0900000000000000" pitchFamily="50" charset="-128"/>
                <a:ea typeface="HGSｺﾞｼｯｸE" panose="020B0900000000000000" pitchFamily="50" charset="-128"/>
              </a:rPr>
              <a:t>年産で１１０万ｔである。現状では目標の半分以下の生産量であるのでもっと増産に向けて働きかけを強めていくことが求められる。</a:t>
            </a:r>
          </a:p>
          <a:p>
            <a:br>
              <a:rPr lang="en-US" altLang="ja-JP" sz="2400" dirty="0">
                <a:latin typeface="HGSｺﾞｼｯｸE" panose="020B0900000000000000" pitchFamily="50" charset="-128"/>
                <a:ea typeface="HGSｺﾞｼｯｸE" panose="020B0900000000000000" pitchFamily="50" charset="-128"/>
              </a:rPr>
            </a:br>
            <a:r>
              <a:rPr lang="en-US" altLang="ja-JP" sz="2400" dirty="0">
                <a:solidFill>
                  <a:srgbClr val="FF0000"/>
                </a:solidFill>
                <a:latin typeface="HGSｺﾞｼｯｸE" panose="020B0900000000000000" pitchFamily="50" charset="-128"/>
                <a:ea typeface="HGSｺﾞｼｯｸE" panose="020B0900000000000000" pitchFamily="50" charset="-128"/>
              </a:rPr>
              <a:t>2</a:t>
            </a:r>
            <a:r>
              <a:rPr lang="ja-JP" altLang="en-US" sz="2400" dirty="0">
                <a:solidFill>
                  <a:srgbClr val="FF0000"/>
                </a:solidFill>
                <a:latin typeface="HGSｺﾞｼｯｸE" panose="020B0900000000000000" pitchFamily="50" charset="-128"/>
                <a:ea typeface="HGSｺﾞｼｯｸE" panose="020B0900000000000000" pitchFamily="50" charset="-128"/>
              </a:rPr>
              <a:t>）現状では食用米価格が堅調なことから、昨今は飼料用米から食用米へのシフトが生じ、飼料用米の作付面積が減少するという事態になっている。</a:t>
            </a:r>
            <a:endParaRPr lang="en-US" altLang="ja-JP" sz="2400" dirty="0">
              <a:solidFill>
                <a:srgbClr val="FF0000"/>
              </a:solidFill>
              <a:latin typeface="HGSｺﾞｼｯｸE" panose="020B0900000000000000" pitchFamily="50" charset="-128"/>
              <a:ea typeface="HGSｺﾞｼｯｸE" panose="020B0900000000000000" pitchFamily="50" charset="-128"/>
            </a:endParaRPr>
          </a:p>
          <a:p>
            <a:endParaRPr lang="en-US" altLang="ja-JP" sz="2400" dirty="0">
              <a:latin typeface="HGSｺﾞｼｯｸE" panose="020B0900000000000000" pitchFamily="50" charset="-128"/>
              <a:ea typeface="HGSｺﾞｼｯｸE" panose="020B0900000000000000" pitchFamily="50" charset="-128"/>
            </a:endParaRPr>
          </a:p>
          <a:p>
            <a:r>
              <a:rPr lang="ja-JP" altLang="en-US" sz="2400" dirty="0">
                <a:latin typeface="HGSｺﾞｼｯｸE" panose="020B0900000000000000" pitchFamily="50" charset="-128"/>
                <a:ea typeface="HGSｺﾞｼｯｸE" panose="020B0900000000000000" pitchFamily="50" charset="-128"/>
              </a:rPr>
              <a:t>しかし、これは一時的な現象と考えられる。米の消費量はこれまで毎年８万ｔ（面積で１万</a:t>
            </a:r>
            <a:r>
              <a:rPr lang="en-US" altLang="ja-JP" sz="2400" dirty="0">
                <a:latin typeface="HGSｺﾞｼｯｸE" panose="020B0900000000000000" pitchFamily="50" charset="-128"/>
                <a:ea typeface="HGSｺﾞｼｯｸE" panose="020B0900000000000000" pitchFamily="50" charset="-128"/>
              </a:rPr>
              <a:t>5,000ha</a:t>
            </a:r>
            <a:r>
              <a:rPr lang="ja-JP" altLang="en-US" sz="2400" dirty="0">
                <a:latin typeface="HGSｺﾞｼｯｸE" panose="020B0900000000000000" pitchFamily="50" charset="-128"/>
                <a:ea typeface="HGSｺﾞｼｯｸE" panose="020B0900000000000000" pitchFamily="50" charset="-128"/>
              </a:rPr>
              <a:t>）の食用米の作付けを減らしていかなければ需給バランスがとれないとされていた。しかし、さらに消費者の米離れが進み、近年では毎年１０万ｔ（面積にして</a:t>
            </a:r>
            <a:r>
              <a:rPr lang="en-US" altLang="ja-JP" sz="2400" dirty="0">
                <a:latin typeface="HGSｺﾞｼｯｸE" panose="020B0900000000000000" pitchFamily="50" charset="-128"/>
                <a:ea typeface="HGSｺﾞｼｯｸE" panose="020B0900000000000000" pitchFamily="50" charset="-128"/>
              </a:rPr>
              <a:t>1</a:t>
            </a:r>
            <a:r>
              <a:rPr lang="ja-JP" altLang="en-US" sz="2400" dirty="0">
                <a:latin typeface="HGSｺﾞｼｯｸE" panose="020B0900000000000000" pitchFamily="50" charset="-128"/>
                <a:ea typeface="HGSｺﾞｼｯｸE" panose="020B0900000000000000" pitchFamily="50" charset="-128"/>
              </a:rPr>
              <a:t>万</a:t>
            </a:r>
            <a:r>
              <a:rPr lang="en-US" altLang="ja-JP" sz="2400" dirty="0">
                <a:latin typeface="HGSｺﾞｼｯｸE" panose="020B0900000000000000" pitchFamily="50" charset="-128"/>
                <a:ea typeface="HGSｺﾞｼｯｸE" panose="020B0900000000000000" pitchFamily="50" charset="-128"/>
              </a:rPr>
              <a:t>9,000ha</a:t>
            </a:r>
            <a:r>
              <a:rPr lang="ja-JP" altLang="en-US" sz="2400" dirty="0">
                <a:latin typeface="HGSｺﾞｼｯｸE" panose="020B0900000000000000" pitchFamily="50" charset="-128"/>
                <a:ea typeface="HGSｺﾞｼｯｸE" panose="020B0900000000000000" pitchFamily="50" charset="-128"/>
              </a:rPr>
              <a:t>）の食用米の生産を減らしていかないと需給バランスが崩れ米価暴落の恐れがあるとされている。</a:t>
            </a:r>
          </a:p>
        </p:txBody>
      </p:sp>
      <p:sp>
        <p:nvSpPr>
          <p:cNvPr id="3" name="テキスト ボックス 2">
            <a:extLst>
              <a:ext uri="{FF2B5EF4-FFF2-40B4-BE49-F238E27FC236}">
                <a16:creationId xmlns:a16="http://schemas.microsoft.com/office/drawing/2014/main" id="{9840679E-05FF-42E1-A3AD-8FC8A7CD377B}"/>
              </a:ext>
            </a:extLst>
          </p:cNvPr>
          <p:cNvSpPr txBox="1"/>
          <p:nvPr/>
        </p:nvSpPr>
        <p:spPr>
          <a:xfrm>
            <a:off x="1504950" y="376239"/>
            <a:ext cx="8020050" cy="707886"/>
          </a:xfrm>
          <a:prstGeom prst="rect">
            <a:avLst/>
          </a:prstGeom>
          <a:solidFill>
            <a:schemeClr val="accent6">
              <a:lumMod val="75000"/>
            </a:schemeClr>
          </a:solidFill>
        </p:spPr>
        <p:txBody>
          <a:bodyPr wrap="square" rtlCol="0">
            <a:spAutoFit/>
          </a:bodyPr>
          <a:lstStyle/>
          <a:p>
            <a:r>
              <a:rPr lang="ja-JP" altLang="en-US" sz="4000" dirty="0">
                <a:solidFill>
                  <a:schemeClr val="bg1"/>
                </a:solidFill>
                <a:latin typeface="HGPｺﾞｼｯｸE" panose="020B0900000000000000" pitchFamily="50" charset="-128"/>
                <a:ea typeface="HGPｺﾞｼｯｸE" panose="020B0900000000000000" pitchFamily="50" charset="-128"/>
              </a:rPr>
              <a:t>飼料用米の今後の展望</a:t>
            </a:r>
          </a:p>
        </p:txBody>
      </p:sp>
    </p:spTree>
    <p:extLst>
      <p:ext uri="{BB962C8B-B14F-4D97-AF65-F5344CB8AC3E}">
        <p14:creationId xmlns:p14="http://schemas.microsoft.com/office/powerpoint/2010/main" val="61062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D5C46DD-EAC8-4937-B5A7-756DCF6240FA}"/>
              </a:ext>
            </a:extLst>
          </p:cNvPr>
          <p:cNvSpPr/>
          <p:nvPr/>
        </p:nvSpPr>
        <p:spPr>
          <a:xfrm>
            <a:off x="995362" y="762000"/>
            <a:ext cx="10201275" cy="4524315"/>
          </a:xfrm>
          <a:prstGeom prst="rect">
            <a:avLst/>
          </a:prstGeom>
        </p:spPr>
        <p:txBody>
          <a:bodyPr wrap="square">
            <a:spAutoFit/>
          </a:bodyPr>
          <a:lstStyle/>
          <a:p>
            <a:pPr indent="139700" algn="just">
              <a:spcAft>
                <a:spcPts val="0"/>
              </a:spcAft>
            </a:pPr>
            <a:r>
              <a:rPr lang="en-US" altLang="ja-JP"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3</a:t>
            </a:r>
            <a:r>
              <a:rPr lang="ja-JP" altLang="en-US"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a:t>
            </a:r>
            <a:r>
              <a:rPr lang="ja-JP" altLang="ja-JP"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米の生産調整は形の上では廃止となったが、水田フル活用というスローガンのなかで減反の受け皿としては飼料用米</a:t>
            </a:r>
            <a:r>
              <a:rPr lang="ja-JP" altLang="en-US"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が</a:t>
            </a:r>
            <a:r>
              <a:rPr lang="ja-JP" altLang="ja-JP"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最後のよりどころ</a:t>
            </a:r>
            <a:r>
              <a:rPr lang="ja-JP" altLang="en-US"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となっている</a:t>
            </a:r>
            <a:r>
              <a:rPr lang="ja-JP" altLang="ja-JP"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rPr>
              <a:t>。</a:t>
            </a:r>
            <a:endParaRPr lang="en-US" altLang="ja-JP" sz="2400" kern="100" dirty="0">
              <a:solidFill>
                <a:srgbClr val="FF0000"/>
              </a:solidFill>
              <a:latin typeface="HGSｺﾞｼｯｸE" panose="020B0900000000000000" pitchFamily="50" charset="-128"/>
              <a:ea typeface="HGSｺﾞｼｯｸE" panose="020B0900000000000000" pitchFamily="50" charset="-128"/>
              <a:cs typeface="ＭＳ 明朝" panose="02020609040205080304" pitchFamily="17" charset="-128"/>
            </a:endParaRPr>
          </a:p>
          <a:p>
            <a:pPr indent="139700" algn="just">
              <a:spcAft>
                <a:spcPts val="0"/>
              </a:spcAft>
            </a:pPr>
            <a:endParaRPr lang="en-US"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endParaRPr>
          </a:p>
          <a:p>
            <a:pPr indent="139700" algn="just">
              <a:spcAft>
                <a:spcPts val="0"/>
              </a:spcAft>
            </a:pP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政権与党は「飼料用米等の予算については責任を持って恒久的に確保すること」と</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し、</a:t>
            </a:r>
            <a:r>
              <a:rPr lang="en-US"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2019</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年</a:t>
            </a:r>
            <a:r>
              <a:rPr lang="en-US"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7</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月</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の参議院選挙でも公約しており農水省も基本的な枠組みは現状維持でいく方向である。したがって、交付金の交付要件の多少の見直しは考えられるが、交付金単価を</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大幅な</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引き下げは米価の乱高下リスクにつながると考えられる。</a:t>
            </a:r>
            <a:endParaRPr lang="en-US"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endParaRPr>
          </a:p>
          <a:p>
            <a:pPr indent="139700" algn="just">
              <a:spcAft>
                <a:spcPts val="0"/>
              </a:spcAft>
            </a:pP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もうしばらくは、現状維持でやっていくというのが当面の展望である。問題はその後、</a:t>
            </a:r>
            <a:r>
              <a:rPr lang="en-US"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2025</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年以降どうするかである。これはこれから議論が</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本格化</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する</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新</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基本計画</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策定</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で</a:t>
            </a:r>
            <a:r>
              <a:rPr lang="ja-JP" altLang="en-US" sz="2400" kern="100" dirty="0">
                <a:latin typeface="HGSｺﾞｼｯｸE" panose="020B0900000000000000" pitchFamily="50" charset="-128"/>
                <a:ea typeface="HGSｺﾞｼｯｸE" panose="020B0900000000000000" pitchFamily="50" charset="-128"/>
                <a:cs typeface="ＭＳ 明朝" panose="02020609040205080304" pitchFamily="17" charset="-128"/>
              </a:rPr>
              <a:t>の</a:t>
            </a:r>
            <a:r>
              <a:rPr lang="ja-JP" altLang="ja-JP" sz="2400" kern="100" dirty="0">
                <a:latin typeface="HGSｺﾞｼｯｸE" panose="020B0900000000000000" pitchFamily="50" charset="-128"/>
                <a:ea typeface="HGSｺﾞｼｯｸE" panose="020B0900000000000000" pitchFamily="50" charset="-128"/>
                <a:cs typeface="ＭＳ 明朝" panose="02020609040205080304" pitchFamily="17" charset="-128"/>
              </a:rPr>
              <a:t>最大のテーマとなると思われる。</a:t>
            </a:r>
            <a:endParaRPr lang="ja-JP" altLang="ja-JP" sz="2400" kern="100" dirty="0">
              <a:effectLst/>
              <a:latin typeface="HGSｺﾞｼｯｸE" panose="020B0900000000000000" pitchFamily="50" charset="-128"/>
              <a:ea typeface="HGS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14738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AABF949-ED6A-43A5-8869-129BA65A56DC}"/>
              </a:ext>
            </a:extLst>
          </p:cNvPr>
          <p:cNvSpPr/>
          <p:nvPr/>
        </p:nvSpPr>
        <p:spPr>
          <a:xfrm>
            <a:off x="527125" y="1176335"/>
            <a:ext cx="11166437" cy="5078313"/>
          </a:xfrm>
          <a:prstGeom prst="rect">
            <a:avLst/>
          </a:prstGeom>
        </p:spPr>
        <p:txBody>
          <a:bodyPr wrap="square">
            <a:spAutoFit/>
          </a:bodyPr>
          <a:lstStyle/>
          <a:p>
            <a:pPr indent="140335" algn="just">
              <a:spcAft>
                <a:spcPts val="0"/>
              </a:spcAft>
            </a:pPr>
            <a:r>
              <a:rPr lang="ja-JP" altLang="ja-JP" sz="2000" kern="100" dirty="0">
                <a:solidFill>
                  <a:srgbClr val="FF0000"/>
                </a:solidFill>
                <a:latin typeface="HGPｺﾞｼｯｸE" panose="020B0900000000000000" pitchFamily="50" charset="-128"/>
                <a:ea typeface="HGPｺﾞｼｯｸE" panose="020B0900000000000000" pitchFamily="50" charset="-128"/>
                <a:cs typeface="ＭＳ 明朝" panose="02020609040205080304" pitchFamily="17" charset="-128"/>
              </a:rPr>
              <a:t>第一の課題は、飼料用米についての交付金を</a:t>
            </a:r>
            <a:r>
              <a:rPr lang="en-US" altLang="ja-JP" sz="2000" kern="100" dirty="0">
                <a:solidFill>
                  <a:srgbClr val="FF0000"/>
                </a:solidFill>
                <a:latin typeface="HGPｺﾞｼｯｸE" panose="020B0900000000000000" pitchFamily="50" charset="-128"/>
                <a:ea typeface="HGPｺﾞｼｯｸE" panose="020B0900000000000000" pitchFamily="50" charset="-128"/>
                <a:cs typeface="ＭＳ 明朝" panose="02020609040205080304" pitchFamily="17" charset="-128"/>
              </a:rPr>
              <a:t>2025</a:t>
            </a:r>
            <a:r>
              <a:rPr lang="ja-JP" altLang="ja-JP" sz="2000" kern="100" dirty="0">
                <a:solidFill>
                  <a:srgbClr val="FF0000"/>
                </a:solidFill>
                <a:latin typeface="HGPｺﾞｼｯｸE" panose="020B0900000000000000" pitchFamily="50" charset="-128"/>
                <a:ea typeface="HGPｺﾞｼｯｸE" panose="020B0900000000000000" pitchFamily="50" charset="-128"/>
                <a:cs typeface="ＭＳ 明朝" panose="02020609040205080304" pitchFamily="17" charset="-128"/>
              </a:rPr>
              <a:t>年産以降、どういう形で継続していくかである。</a:t>
            </a:r>
            <a:endParaRPr lang="en-US" altLang="ja-JP" sz="2000" kern="100" dirty="0">
              <a:solidFill>
                <a:srgbClr val="FF0000"/>
              </a:solidFill>
              <a:latin typeface="HGPｺﾞｼｯｸE" panose="020B0900000000000000" pitchFamily="50" charset="-128"/>
              <a:ea typeface="HGPｺﾞｼｯｸE" panose="020B0900000000000000" pitchFamily="50" charset="-128"/>
              <a:cs typeface="ＭＳ 明朝" panose="02020609040205080304" pitchFamily="17" charset="-128"/>
            </a:endParaRPr>
          </a:p>
          <a:p>
            <a:pPr indent="140335" algn="just">
              <a:spcAft>
                <a:spcPts val="0"/>
              </a:spcAft>
            </a:pPr>
            <a:endParaRPr lang="ja-JP" altLang="ja-JP" sz="1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多くの稲作農家や関係者は交付金の先行きが不透明で不安感を抱いているのが実情である。国は基本計画で閣議決定しているから大丈夫であるとしているが、閣議決定が本当に担保となり得るのか疑念を抱いてい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これまで転作の交付金（減反奨励金）は「米の神通力と政治力」で法的な裏付けなしで確保してきた。しかし、これがこれからも通用するのかどうか懸念される。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既に、減反</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廃止</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で</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2018</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年産からは転作という用語自体がなくなり転作交付金の根拠がなくなっている。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つまり、飼料用米をはじめ他の転作作物も本作ということになり予算</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措置</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の論拠が弱くなっている。そこで、水田フル活用のための交付金制度として新たに組み立て直すことが求められる。それを裏付けるためには法制化して、中長期的に継続性のあるものにしていくことが必要と考え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40335" algn="just">
              <a:spcAft>
                <a:spcPts val="0"/>
              </a:spcAft>
            </a:pPr>
            <a:r>
              <a:rPr lang="ja-JP" altLang="ja-JP"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rPr>
              <a:t>提言①：水田フル活用政策の法制化</a:t>
            </a:r>
            <a:endParaRPr lang="en-US" altLang="ja-JP"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40335" algn="just">
              <a:spcAft>
                <a:spcPts val="0"/>
              </a:spcAft>
            </a:pPr>
            <a:endParaRPr lang="ja-JP" altLang="ja-JP" sz="1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　法制化（制度設計）にあたって打ち出すべき</a:t>
            </a:r>
            <a:r>
              <a:rPr lang="ja-JP" altLang="ja-JP"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要（かなめ）は３点</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である。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800100" lvl="1" indent="-342900" algn="just">
              <a:buFont typeface="+mj-cs"/>
              <a:buAutoNum type="arabicDbPlain"/>
              <a:tabLst>
                <a:tab pos="630555" algn="l"/>
              </a:tabLs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飼料用米はわが国の食料安全保障の最大の要である。</a:t>
            </a:r>
          </a:p>
          <a:p>
            <a:pPr marL="800100" lvl="1" indent="-342900" algn="just">
              <a:buFont typeface="+mj-cs"/>
              <a:buAutoNum type="arabicDbPlain"/>
              <a:tabLst>
                <a:tab pos="630555" algn="l"/>
              </a:tabLs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飼料用米は水田を水田として次代へ継承していく要である。</a:t>
            </a:r>
          </a:p>
          <a:p>
            <a:pPr marL="800100" lvl="1" indent="-342900" algn="just">
              <a:buFont typeface="+mj-cs"/>
              <a:buAutoNum type="arabicDbPlain"/>
              <a:tabLst>
                <a:tab pos="630555" algn="l"/>
              </a:tabLs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水田（国土）と畜産を結び付け循環型畜産農業の要である。</a:t>
            </a:r>
          </a:p>
          <a:p>
            <a:pPr marL="579755" lvl="1" indent="139700" algn="just"/>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とくに</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「食料安全保障」については国民・消費者に対して安心を与えるものである。</a:t>
            </a:r>
            <a:endParaRPr lang="ja-JP" altLang="ja-JP"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05C2156-2D59-4F8A-9BA4-182A41BA94F6}"/>
              </a:ext>
            </a:extLst>
          </p:cNvPr>
          <p:cNvSpPr txBox="1"/>
          <p:nvPr/>
        </p:nvSpPr>
        <p:spPr>
          <a:xfrm>
            <a:off x="1000125" y="266700"/>
            <a:ext cx="7705725" cy="646331"/>
          </a:xfrm>
          <a:prstGeom prst="rect">
            <a:avLst/>
          </a:prstGeom>
          <a:solidFill>
            <a:schemeClr val="accent6">
              <a:lumMod val="75000"/>
            </a:schemeClr>
          </a:solidFill>
        </p:spPr>
        <p:txBody>
          <a:bodyPr wrap="square" rtlCol="0">
            <a:spAutoFit/>
          </a:bodyPr>
          <a:lstStyle/>
          <a:p>
            <a:r>
              <a:rPr kumimoji="1" lang="ja-JP" altLang="en-US" sz="3600" dirty="0">
                <a:solidFill>
                  <a:schemeClr val="bg1"/>
                </a:solidFill>
                <a:latin typeface="HGPｺﾞｼｯｸE" panose="020B0900000000000000" pitchFamily="50" charset="-128"/>
                <a:ea typeface="HGPｺﾞｼｯｸE" panose="020B0900000000000000" pitchFamily="50" charset="-128"/>
              </a:rPr>
              <a:t>飼料用米の課題解決に向けた提言①</a:t>
            </a:r>
          </a:p>
        </p:txBody>
      </p:sp>
    </p:spTree>
    <p:extLst>
      <p:ext uri="{BB962C8B-B14F-4D97-AF65-F5344CB8AC3E}">
        <p14:creationId xmlns:p14="http://schemas.microsoft.com/office/powerpoint/2010/main" val="150079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F3FFEA3-7497-4EC0-BCC4-23C57C7735B1}"/>
              </a:ext>
            </a:extLst>
          </p:cNvPr>
          <p:cNvSpPr/>
          <p:nvPr/>
        </p:nvSpPr>
        <p:spPr>
          <a:xfrm>
            <a:off x="714375" y="1236523"/>
            <a:ext cx="10763250" cy="4801314"/>
          </a:xfrm>
          <a:prstGeom prst="rect">
            <a:avLst/>
          </a:prstGeom>
        </p:spPr>
        <p:txBody>
          <a:bodyPr wrap="square">
            <a:spAutoFit/>
          </a:bodyPr>
          <a:lstStyle/>
          <a:p>
            <a:pPr indent="140335" algn="just">
              <a:spcAft>
                <a:spcPts val="0"/>
              </a:spcAft>
            </a:pPr>
            <a:r>
              <a:rPr lang="ja-JP" altLang="ja-JP" sz="20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第二の課題は、飼料用米の保管・流通コストの合理化と大幅な削減である。</a:t>
            </a:r>
            <a:endParaRPr lang="en-US" altLang="ja-JP" sz="20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40335" algn="just">
              <a:spcAft>
                <a:spcPts val="0"/>
              </a:spcAft>
            </a:pPr>
            <a:endParaRPr lang="ja-JP" altLang="ja-JP" sz="1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既に現場では飼料用米の保管場所が足りないという問題が生じている。また、</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JA</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などで保管・流通コストは食用米と一緒にプール計算が行われているところでは、稲作農家の飼料用米の手取り価格は実質的には「ゼロ」あるいは「マイナス」となっており、農家の不満が鬱積している。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食用米と同様の保管・流通を行ったのでは大幅な物流コストの削減は困難である。保管施設などへの設備投資は必要であるが、バラ流通、フレコン流通と籾米での保管・流通など物流形態を基本的なところから見直していく必要があ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40335" algn="just">
              <a:spcAft>
                <a:spcPts val="0"/>
              </a:spcAft>
            </a:pPr>
            <a:r>
              <a:rPr lang="ja-JP" altLang="ja-JP"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rPr>
              <a:t>提言②：飼料用米の新たな保管・流通体系の構築</a:t>
            </a:r>
            <a:endParaRPr lang="en-US" altLang="ja-JP"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40335" algn="just">
              <a:spcAft>
                <a:spcPts val="0"/>
              </a:spcAft>
            </a:pPr>
            <a:endParaRPr lang="ja-JP" altLang="ja-JP" sz="16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飼料用米の保管・流通の費用は基本的には稲作農家が負担しているところが多い。しかし、飼料用米の手取りが「ゼロ」あるいは「マイナス」という状態では多収するインセンティブは働かない。飼料用米を太平洋岸にある配合飼料メーカーの飼料工場まで運び込み、他の原料と混ぜ合わせているが、飼料用米が主原料となれば、わざわざ配合飼料工場に運び込まなくてもよいと考え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具体的には畜産農場の飼料タンクでの配合ができる方法も開発されてきている。飼料用米の物流は地産地消が大原則である。その観点からの支援が強く求められる。</a:t>
            </a:r>
            <a:endParaRPr lang="ja-JP"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B4DD923-F349-418F-9154-AE15BEF6D6F7}"/>
              </a:ext>
            </a:extLst>
          </p:cNvPr>
          <p:cNvSpPr txBox="1"/>
          <p:nvPr/>
        </p:nvSpPr>
        <p:spPr>
          <a:xfrm>
            <a:off x="1000125" y="266700"/>
            <a:ext cx="7705725" cy="646331"/>
          </a:xfrm>
          <a:prstGeom prst="rect">
            <a:avLst/>
          </a:prstGeom>
          <a:solidFill>
            <a:schemeClr val="accent6">
              <a:lumMod val="75000"/>
            </a:schemeClr>
          </a:solidFill>
        </p:spPr>
        <p:txBody>
          <a:bodyPr wrap="square" rtlCol="0">
            <a:spAutoFit/>
          </a:bodyPr>
          <a:lstStyle/>
          <a:p>
            <a:r>
              <a:rPr kumimoji="1" lang="ja-JP" altLang="en-US" sz="3600" dirty="0">
                <a:solidFill>
                  <a:schemeClr val="bg1"/>
                </a:solidFill>
                <a:latin typeface="HGPｺﾞｼｯｸE" panose="020B0900000000000000" pitchFamily="50" charset="-128"/>
                <a:ea typeface="HGPｺﾞｼｯｸE" panose="020B0900000000000000" pitchFamily="50" charset="-128"/>
              </a:rPr>
              <a:t>飼料用米の課題解決に向けた提言②</a:t>
            </a:r>
          </a:p>
        </p:txBody>
      </p:sp>
    </p:spTree>
    <p:extLst>
      <p:ext uri="{BB962C8B-B14F-4D97-AF65-F5344CB8AC3E}">
        <p14:creationId xmlns:p14="http://schemas.microsoft.com/office/powerpoint/2010/main" val="306838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1">
            <a:extLst>
              <a:ext uri="{FF2B5EF4-FFF2-40B4-BE49-F238E27FC236}">
                <a16:creationId xmlns:a16="http://schemas.microsoft.com/office/drawing/2014/main" id="{847F4F83-B786-45AE-8B90-9BD00B766C50}"/>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9D54C98-F2B2-4D4B-B98D-32DC3B4EB9EC}" type="slidenum">
              <a:rPr lang="en-US" altLang="ja-JP" sz="1400"/>
              <a:pPr>
                <a:spcBef>
                  <a:spcPct val="0"/>
                </a:spcBef>
                <a:buFontTx/>
                <a:buNone/>
              </a:pPr>
              <a:t>2</a:t>
            </a:fld>
            <a:endParaRPr lang="en-US" altLang="ja-JP" sz="1400" dirty="0"/>
          </a:p>
        </p:txBody>
      </p:sp>
      <p:sp>
        <p:nvSpPr>
          <p:cNvPr id="6148" name="テキスト ボックス 3">
            <a:extLst>
              <a:ext uri="{FF2B5EF4-FFF2-40B4-BE49-F238E27FC236}">
                <a16:creationId xmlns:a16="http://schemas.microsoft.com/office/drawing/2014/main" id="{1D19B577-8BD5-420E-8B8E-65C7532DF057}"/>
              </a:ext>
            </a:extLst>
          </p:cNvPr>
          <p:cNvSpPr txBox="1">
            <a:spLocks noChangeArrowheads="1"/>
          </p:cNvSpPr>
          <p:nvPr/>
        </p:nvSpPr>
        <p:spPr bwMode="auto">
          <a:xfrm>
            <a:off x="376238" y="136525"/>
            <a:ext cx="11439524" cy="1261884"/>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38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3800" dirty="0">
                <a:solidFill>
                  <a:schemeClr val="bg1"/>
                </a:solidFill>
                <a:latin typeface="HG創英角ｺﾞｼｯｸUB" panose="020B0909000000000000" pitchFamily="49" charset="-128"/>
                <a:ea typeface="HG創英角ｺﾞｼｯｸUB" panose="020B0909000000000000" pitchFamily="49" charset="-128"/>
              </a:rPr>
              <a:t>飼料用米の基本的な位置づけ⇒耕種・畜産・消費者を結ぶ架け橋（地産地消が大原則）</a:t>
            </a:r>
          </a:p>
        </p:txBody>
      </p:sp>
      <p:grpSp>
        <p:nvGrpSpPr>
          <p:cNvPr id="3" name="グループ化 2">
            <a:extLst>
              <a:ext uri="{FF2B5EF4-FFF2-40B4-BE49-F238E27FC236}">
                <a16:creationId xmlns:a16="http://schemas.microsoft.com/office/drawing/2014/main" id="{DB3DB0AF-CC36-425E-9C73-1F311C9186AC}"/>
              </a:ext>
            </a:extLst>
          </p:cNvPr>
          <p:cNvGrpSpPr/>
          <p:nvPr/>
        </p:nvGrpSpPr>
        <p:grpSpPr>
          <a:xfrm>
            <a:off x="1647825" y="1398409"/>
            <a:ext cx="8896349" cy="5323066"/>
            <a:chOff x="1704975" y="1581289"/>
            <a:chExt cx="8896349" cy="5323066"/>
          </a:xfrm>
        </p:grpSpPr>
        <p:pic>
          <p:nvPicPr>
            <p:cNvPr id="6147" name="図 2">
              <a:extLst>
                <a:ext uri="{FF2B5EF4-FFF2-40B4-BE49-F238E27FC236}">
                  <a16:creationId xmlns:a16="http://schemas.microsoft.com/office/drawing/2014/main" id="{C5A24CA3-25AB-494B-B6DD-F4F53C6E9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581289"/>
              <a:ext cx="8896349" cy="532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F04F84BD-3B77-49CB-8BAB-6F735E670E21}"/>
                </a:ext>
              </a:extLst>
            </p:cNvPr>
            <p:cNvSpPr txBox="1"/>
            <p:nvPr/>
          </p:nvSpPr>
          <p:spPr>
            <a:xfrm>
              <a:off x="5348287" y="4609539"/>
              <a:ext cx="1495425" cy="400110"/>
            </a:xfrm>
            <a:prstGeom prst="rect">
              <a:avLst/>
            </a:prstGeom>
            <a:solidFill>
              <a:srgbClr val="FF0000"/>
            </a:solidFill>
          </p:spPr>
          <p:txBody>
            <a:bodyPr wrap="square" rtlCol="0">
              <a:spAutoFit/>
            </a:bodyPr>
            <a:lstStyle/>
            <a:p>
              <a:pPr algn="ctr"/>
              <a:r>
                <a:rPr kumimoji="1" lang="ja-JP" altLang="en-US" sz="2000" dirty="0">
                  <a:solidFill>
                    <a:schemeClr val="bg1"/>
                  </a:solidFill>
                  <a:latin typeface="HGｺﾞｼｯｸE" panose="020B0909000000000000" pitchFamily="49" charset="-128"/>
                  <a:ea typeface="HGｺﾞｼｯｸE" panose="020B0909000000000000" pitchFamily="49" charset="-128"/>
                </a:rPr>
                <a:t>飼料用米</a:t>
              </a:r>
            </a:p>
          </p:txBody>
        </p:sp>
      </p:grpSp>
    </p:spTree>
    <p:extLst>
      <p:ext uri="{BB962C8B-B14F-4D97-AF65-F5344CB8AC3E}">
        <p14:creationId xmlns:p14="http://schemas.microsoft.com/office/powerpoint/2010/main" val="229486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03E1DE-C896-4CF2-B2EB-D4089D1AF3CA}"/>
              </a:ext>
            </a:extLst>
          </p:cNvPr>
          <p:cNvSpPr txBox="1"/>
          <p:nvPr/>
        </p:nvSpPr>
        <p:spPr>
          <a:xfrm>
            <a:off x="1000125" y="266700"/>
            <a:ext cx="7705725" cy="646331"/>
          </a:xfrm>
          <a:prstGeom prst="rect">
            <a:avLst/>
          </a:prstGeom>
          <a:solidFill>
            <a:schemeClr val="accent6">
              <a:lumMod val="75000"/>
            </a:schemeClr>
          </a:solidFill>
        </p:spPr>
        <p:txBody>
          <a:bodyPr wrap="square" rtlCol="0">
            <a:spAutoFit/>
          </a:bodyPr>
          <a:lstStyle/>
          <a:p>
            <a:r>
              <a:rPr kumimoji="1" lang="ja-JP" altLang="en-US" sz="3600" dirty="0">
                <a:solidFill>
                  <a:schemeClr val="bg1"/>
                </a:solidFill>
                <a:latin typeface="HGPｺﾞｼｯｸE" panose="020B0900000000000000" pitchFamily="50" charset="-128"/>
                <a:ea typeface="HGPｺﾞｼｯｸE" panose="020B0900000000000000" pitchFamily="50" charset="-128"/>
              </a:rPr>
              <a:t>飼料用米の課題解決に向けた提言③</a:t>
            </a:r>
          </a:p>
        </p:txBody>
      </p:sp>
      <p:sp>
        <p:nvSpPr>
          <p:cNvPr id="4" name="正方形/長方形 3">
            <a:extLst>
              <a:ext uri="{FF2B5EF4-FFF2-40B4-BE49-F238E27FC236}">
                <a16:creationId xmlns:a16="http://schemas.microsoft.com/office/drawing/2014/main" id="{3BA22C2B-03DA-46B7-BCE3-0D8371F22406}"/>
              </a:ext>
            </a:extLst>
          </p:cNvPr>
          <p:cNvSpPr/>
          <p:nvPr/>
        </p:nvSpPr>
        <p:spPr>
          <a:xfrm>
            <a:off x="390525" y="1028343"/>
            <a:ext cx="11249025" cy="5663089"/>
          </a:xfrm>
          <a:prstGeom prst="rect">
            <a:avLst/>
          </a:prstGeom>
        </p:spPr>
        <p:txBody>
          <a:bodyPr wrap="square">
            <a:spAutoFit/>
          </a:bodyPr>
          <a:lstStyle/>
          <a:p>
            <a:pPr indent="140335" algn="just">
              <a:spcAft>
                <a:spcPts val="0"/>
              </a:spcAft>
            </a:pPr>
            <a:r>
              <a:rPr lang="ja-JP" altLang="ja-JP" sz="20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rPr>
              <a:t>第三の課題は、飼料用米の生産コストの大幅な低減である</a:t>
            </a:r>
            <a:endParaRPr lang="en-US" altLang="ja-JP" sz="20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40335" algn="just">
              <a:spcAft>
                <a:spcPts val="0"/>
              </a:spcAft>
            </a:pP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飼料用米の単収向上がコスト削減の最大の要（かなめ）である。これまでは、備蓄米や海外からのＭＡ米を飼料用に振り向けてきた。したがって、一般的には食用米＝飼料用米である。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このことが、飼料用米は「高い」、「米を家畜のエサにするのはもったいない」というイメージと重なっている。しかし、近年は食用米ではない新しい国産飼料穀物としての多収飼料用米品種が登場してきている。米の形はしているが、食用ではない多収飼料米用品種であ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こうした専用多収品種の導入促進</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と単収の大幅な向上がコスト削減の要である</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indent="139700" algn="just">
              <a:spcAft>
                <a:spcPts val="0"/>
              </a:spcAft>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indent="140335" algn="just">
              <a:spcAft>
                <a:spcPts val="0"/>
              </a:spcAft>
            </a:pPr>
            <a:r>
              <a:rPr lang="ja-JP" altLang="ja-JP"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rPr>
              <a:t>提言③：飼料用米の多収栽培</a:t>
            </a:r>
            <a:r>
              <a:rPr lang="ja-JP" altLang="en-US"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rPr>
              <a:t>・低コスト化</a:t>
            </a:r>
            <a:r>
              <a:rPr lang="ja-JP" altLang="ja-JP" sz="2000" kern="100" dirty="0">
                <a:solidFill>
                  <a:srgbClr val="0000CC"/>
                </a:solidFill>
                <a:latin typeface="HGPｺﾞｼｯｸE" panose="020B0900000000000000" pitchFamily="50" charset="-128"/>
                <a:ea typeface="HGPｺﾞｼｯｸE" panose="020B0900000000000000" pitchFamily="50" charset="-128"/>
                <a:cs typeface="Times New Roman" panose="02020603050405020304" pitchFamily="18" charset="0"/>
              </a:rPr>
              <a:t>に向けた支援策の強化</a:t>
            </a: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1</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飼料用米の多収を実現するには、地域に合った専用多収品種の導入が不可欠である。</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⇒種子増殖は</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各県にまかせるのではなく民間や団体が種子増殖を行い普及できるように支援策を拡充する</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必要がある。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2</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真に低コスト生産ができるようにするには、それなりの条件整備が必要である。</a:t>
            </a:r>
            <a:endParaRPr lang="en-US"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⇒その要</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は堆肥の多投入である。単収</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1,000kg</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レベルの多収を実現するには、それに対応した施肥が必</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要である。</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そのためには、堆肥を散布する機械の導入やコントラクターによる堆肥散布作業への支援</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策の強化</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が求</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spcAft>
                <a:spcPts val="0"/>
              </a:spcAft>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められる。</a:t>
            </a:r>
            <a:endParaRPr lang="ja-JP"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0702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F633841-2B56-4C32-8149-BF703CDF378E}"/>
              </a:ext>
            </a:extLst>
          </p:cNvPr>
          <p:cNvSpPr txBox="1"/>
          <p:nvPr/>
        </p:nvSpPr>
        <p:spPr>
          <a:xfrm>
            <a:off x="242641" y="906181"/>
            <a:ext cx="11623043" cy="5940088"/>
          </a:xfrm>
          <a:prstGeom prst="rect">
            <a:avLst/>
          </a:prstGeom>
          <a:solidFill>
            <a:schemeClr val="bg2"/>
          </a:solidFill>
        </p:spPr>
        <p:txBody>
          <a:bodyPr wrap="square" rtlCol="0">
            <a:spAutoFit/>
          </a:bodyPr>
          <a:lstStyle/>
          <a:p>
            <a:r>
              <a:rPr kumimoji="1" lang="ja-JP" altLang="en-US" dirty="0"/>
              <a:t>　</a:t>
            </a:r>
            <a:endParaRPr kumimoji="1" lang="en-US" altLang="ja-JP" dirty="0"/>
          </a:p>
          <a:p>
            <a:r>
              <a:rPr kumimoji="1" lang="ja-JP" altLang="en-US" sz="2400" dirty="0">
                <a:latin typeface="Century" panose="02040604050505020304" pitchFamily="18" charset="0"/>
                <a:ea typeface="HG創英角ｺﾞｼｯｸUB" panose="020B0909000000000000" pitchFamily="49" charset="-128"/>
              </a:rPr>
              <a:t>⇒飼料業界では</a:t>
            </a:r>
            <a:r>
              <a:rPr kumimoji="1" lang="ja-JP" altLang="en-US" sz="2400" dirty="0">
                <a:solidFill>
                  <a:srgbClr val="FF0000"/>
                </a:solidFill>
                <a:latin typeface="Century" panose="02040604050505020304" pitchFamily="18" charset="0"/>
                <a:ea typeface="HG創英角ｺﾞｼｯｸUB" panose="020B0909000000000000" pitchFamily="49" charset="-128"/>
              </a:rPr>
              <a:t>輸入トウモロコシの代替飼料</a:t>
            </a:r>
            <a:r>
              <a:rPr kumimoji="1" lang="ja-JP" altLang="en-US" sz="2400" dirty="0">
                <a:latin typeface="Century" panose="02040604050505020304" pitchFamily="18" charset="0"/>
                <a:ea typeface="HG創英角ｺﾞｼｯｸUB" panose="020B0909000000000000" pitchFamily="49" charset="-128"/>
              </a:rPr>
              <a:t>として利用（一般的な位置づけ）</a:t>
            </a:r>
            <a:endParaRPr kumimoji="1" lang="en-US" altLang="ja-JP" sz="2400" dirty="0">
              <a:latin typeface="Century" panose="02040604050505020304" pitchFamily="18" charset="0"/>
              <a:ea typeface="HG創英角ｺﾞｼｯｸUB" panose="020B0909000000000000" pitchFamily="49" charset="-128"/>
            </a:endParaRPr>
          </a:p>
          <a:p>
            <a:endParaRPr kumimoji="1" lang="en-US" altLang="ja-JP" dirty="0">
              <a:latin typeface="Century" panose="02040604050505020304" pitchFamily="18" charset="0"/>
              <a:ea typeface="HG創英角ｺﾞｼｯｸUB" panose="020B0909000000000000" pitchFamily="49" charset="-128"/>
            </a:endParaRPr>
          </a:p>
          <a:p>
            <a:r>
              <a:rPr kumimoji="1" lang="ja-JP" altLang="en-US" sz="2000" dirty="0">
                <a:latin typeface="Century" panose="02040604050505020304" pitchFamily="18" charset="0"/>
                <a:ea typeface="HG創英角ｺﾞｼｯｸUB" panose="020B0909000000000000" pitchFamily="49" charset="-128"/>
              </a:rPr>
              <a:t>飼料用米の明確な定義はない：かつての飼料用米は食用の過剰米の政府払い下げ米</a:t>
            </a:r>
            <a:r>
              <a:rPr kumimoji="1" lang="ja-JP" altLang="en-US" sz="2000" dirty="0">
                <a:solidFill>
                  <a:srgbClr val="FF0000"/>
                </a:solidFill>
                <a:latin typeface="Century" panose="02040604050505020304" pitchFamily="18" charset="0"/>
                <a:ea typeface="HG創英角ｺﾞｼｯｸUB" panose="020B0909000000000000" pitchFamily="49" charset="-128"/>
              </a:rPr>
              <a:t>（玄米の古米）</a:t>
            </a:r>
            <a:endParaRPr kumimoji="1" lang="en-US" altLang="ja-JP" sz="2000" dirty="0">
              <a:solidFill>
                <a:srgbClr val="FF0000"/>
              </a:solidFill>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endParaRPr kumimoji="1" lang="en-US" altLang="ja-JP" dirty="0">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r>
              <a:rPr kumimoji="1" lang="ja-JP" altLang="en-US" sz="2400" dirty="0">
                <a:latin typeface="Century" panose="02040604050505020304" pitchFamily="18" charset="0"/>
                <a:ea typeface="HG創英角ｺﾞｼｯｸUB" panose="020B0909000000000000" pitchFamily="49" charset="-128"/>
              </a:rPr>
              <a:t>⇒現在の飼料用米の源（供給源は</a:t>
            </a:r>
            <a:r>
              <a:rPr kumimoji="1" lang="en-US" altLang="ja-JP" sz="2400" dirty="0">
                <a:latin typeface="Century" panose="02040604050505020304" pitchFamily="18" charset="0"/>
                <a:ea typeface="HG創英角ｺﾞｼｯｸUB" panose="020B0909000000000000" pitchFamily="49" charset="-128"/>
              </a:rPr>
              <a:t>3</a:t>
            </a:r>
            <a:r>
              <a:rPr kumimoji="1" lang="ja-JP" altLang="en-US" sz="2400" dirty="0">
                <a:latin typeface="Century" panose="02040604050505020304" pitchFamily="18" charset="0"/>
                <a:ea typeface="HG創英角ｺﾞｼｯｸUB" panose="020B0909000000000000" pitchFamily="49" charset="-128"/>
              </a:rPr>
              <a:t>ルートある）</a:t>
            </a:r>
            <a:endParaRPr kumimoji="1" lang="en-US" altLang="ja-JP" sz="2400" dirty="0">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endParaRPr kumimoji="1" lang="en-US" altLang="ja-JP" dirty="0">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r>
              <a:rPr kumimoji="1" lang="ja-JP" altLang="en-US" sz="2000" dirty="0">
                <a:solidFill>
                  <a:srgbClr val="FF0000"/>
                </a:solidFill>
                <a:latin typeface="Century" panose="02040604050505020304" pitchFamily="18" charset="0"/>
                <a:ea typeface="HG創英角ｺﾞｼｯｸUB" panose="020B0909000000000000" pitchFamily="49" charset="-128"/>
              </a:rPr>
              <a:t>①</a:t>
            </a:r>
            <a:r>
              <a:rPr kumimoji="1" lang="ja-JP" altLang="en-US" sz="2000" dirty="0">
                <a:latin typeface="Century" panose="02040604050505020304" pitchFamily="18" charset="0"/>
                <a:ea typeface="HG創英角ｺﾞｼｯｸUB" panose="020B0909000000000000" pitchFamily="49" charset="-128"/>
              </a:rPr>
              <a:t>　</a:t>
            </a:r>
            <a:r>
              <a:rPr kumimoji="1" lang="en-US" altLang="ja-JP" sz="2000" dirty="0">
                <a:latin typeface="Century" panose="02040604050505020304" pitchFamily="18" charset="0"/>
                <a:ea typeface="HG創英角ｺﾞｼｯｸUB" panose="020B0909000000000000" pitchFamily="49" charset="-128"/>
              </a:rPr>
              <a:t>MA</a:t>
            </a:r>
            <a:r>
              <a:rPr kumimoji="1" lang="ja-JP" altLang="en-US" sz="2000" dirty="0">
                <a:latin typeface="Century" panose="02040604050505020304" pitchFamily="18" charset="0"/>
                <a:ea typeface="HG創英角ｺﾞｼｯｸUB" panose="020B0909000000000000" pitchFamily="49" charset="-128"/>
              </a:rPr>
              <a:t>米という輸入のミニマム・アクセス米</a:t>
            </a:r>
            <a:r>
              <a:rPr kumimoji="1" lang="ja-JP" altLang="en-US" sz="2000" dirty="0">
                <a:solidFill>
                  <a:srgbClr val="FF0000"/>
                </a:solidFill>
                <a:latin typeface="Century" panose="02040604050505020304" pitchFamily="18" charset="0"/>
                <a:ea typeface="HG創英角ｺﾞｼｯｸUB" panose="020B0909000000000000" pitchFamily="49" charset="-128"/>
              </a:rPr>
              <a:t>（輸入精白米の古米）</a:t>
            </a:r>
            <a:endParaRPr kumimoji="1" lang="en-US" altLang="ja-JP" sz="2000" dirty="0">
              <a:solidFill>
                <a:srgbClr val="FF0000"/>
              </a:solidFill>
              <a:latin typeface="Century" panose="02040604050505020304" pitchFamily="18" charset="0"/>
              <a:ea typeface="HG創英角ｺﾞｼｯｸUB" panose="020B0909000000000000" pitchFamily="49" charset="-128"/>
            </a:endParaRPr>
          </a:p>
          <a:p>
            <a:endParaRPr kumimoji="1" lang="en-US" altLang="ja-JP" dirty="0">
              <a:solidFill>
                <a:srgbClr val="FF0000"/>
              </a:solidFill>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r>
              <a:rPr kumimoji="1" lang="ja-JP" altLang="en-US" sz="2000" dirty="0">
                <a:solidFill>
                  <a:srgbClr val="FF0000"/>
                </a:solidFill>
                <a:latin typeface="Century" panose="02040604050505020304" pitchFamily="18" charset="0"/>
                <a:ea typeface="HG創英角ｺﾞｼｯｸUB" panose="020B0909000000000000" pitchFamily="49" charset="-128"/>
              </a:rPr>
              <a:t>②</a:t>
            </a:r>
            <a:r>
              <a:rPr kumimoji="1" lang="ja-JP" altLang="en-US" sz="2000" dirty="0">
                <a:latin typeface="Century" panose="02040604050505020304" pitchFamily="18" charset="0"/>
                <a:ea typeface="HG創英角ｺﾞｼｯｸUB" panose="020B0909000000000000" pitchFamily="49" charset="-128"/>
              </a:rPr>
              <a:t>　食用の回転備蓄米の政府払い下げ米</a:t>
            </a:r>
            <a:r>
              <a:rPr kumimoji="1" lang="ja-JP" altLang="en-US" sz="2000" dirty="0">
                <a:solidFill>
                  <a:srgbClr val="FF0000"/>
                </a:solidFill>
                <a:latin typeface="Century" panose="02040604050505020304" pitchFamily="18" charset="0"/>
                <a:ea typeface="HG創英角ｺﾞｼｯｸUB" panose="020B0909000000000000" pitchFamily="49" charset="-128"/>
              </a:rPr>
              <a:t>（国産玄米の古米）</a:t>
            </a:r>
            <a:endParaRPr kumimoji="1" lang="en-US" altLang="ja-JP" sz="2000" dirty="0">
              <a:solidFill>
                <a:srgbClr val="FF0000"/>
              </a:solidFill>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endParaRPr kumimoji="1" lang="en-US" altLang="ja-JP" dirty="0">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r>
              <a:rPr kumimoji="1" lang="en-US" altLang="ja-JP" sz="2000" u="sng" dirty="0">
                <a:latin typeface="Century" panose="02040604050505020304" pitchFamily="18" charset="0"/>
                <a:ea typeface="HG創英角ｺﾞｼｯｸUB" panose="020B0909000000000000" pitchFamily="49" charset="-128"/>
              </a:rPr>
              <a:t>MA</a:t>
            </a:r>
            <a:r>
              <a:rPr kumimoji="1" lang="ja-JP" altLang="en-US" sz="2000" u="sng" dirty="0">
                <a:latin typeface="Century" panose="02040604050505020304" pitchFamily="18" charset="0"/>
                <a:ea typeface="HG創英角ｺﾞｼｯｸUB" panose="020B0909000000000000" pitchFamily="49" charset="-128"/>
              </a:rPr>
              <a:t>米と備蓄米は</a:t>
            </a:r>
            <a:r>
              <a:rPr kumimoji="1" lang="ja-JP" altLang="en-US" sz="2000" u="sng" dirty="0">
                <a:solidFill>
                  <a:srgbClr val="FF0000"/>
                </a:solidFill>
                <a:latin typeface="Century" panose="02040604050505020304" pitchFamily="18" charset="0"/>
                <a:ea typeface="HG創英角ｺﾞｼｯｸUB" panose="020B0909000000000000" pitchFamily="49" charset="-128"/>
              </a:rPr>
              <a:t>スポット（不定期）で払い下げられるもの</a:t>
            </a:r>
            <a:r>
              <a:rPr kumimoji="1" lang="ja-JP" altLang="en-US" sz="2000" u="sng" dirty="0">
                <a:latin typeface="Century" panose="02040604050505020304" pitchFamily="18" charset="0"/>
                <a:ea typeface="HG創英角ｺﾞｼｯｸUB" panose="020B0909000000000000" pitchFamily="49" charset="-128"/>
              </a:rPr>
              <a:t>で周年利用に不向き</a:t>
            </a:r>
            <a:endParaRPr kumimoji="1" lang="en-US" altLang="ja-JP" sz="2000" u="sng" dirty="0">
              <a:latin typeface="Century" panose="02040604050505020304" pitchFamily="18" charset="0"/>
              <a:ea typeface="HG創英角ｺﾞｼｯｸUB" panose="020B0909000000000000" pitchFamily="49" charset="-128"/>
            </a:endParaRPr>
          </a:p>
          <a:p>
            <a:r>
              <a:rPr kumimoji="1" lang="ja-JP" altLang="en-US" dirty="0">
                <a:latin typeface="Century" panose="02040604050505020304" pitchFamily="18" charset="0"/>
                <a:ea typeface="HG創英角ｺﾞｼｯｸUB" panose="020B0909000000000000" pitchFamily="49" charset="-128"/>
              </a:rPr>
              <a:t>　　　　　　　　　　　　　　　</a:t>
            </a:r>
            <a:br>
              <a:rPr kumimoji="1" lang="en-US" altLang="ja-JP" dirty="0">
                <a:latin typeface="Century" panose="02040604050505020304" pitchFamily="18" charset="0"/>
                <a:ea typeface="HG創英角ｺﾞｼｯｸUB" panose="020B0909000000000000" pitchFamily="49" charset="-128"/>
              </a:rPr>
            </a:br>
            <a:r>
              <a:rPr kumimoji="1" lang="ja-JP" altLang="en-US" dirty="0">
                <a:latin typeface="Century" panose="02040604050505020304" pitchFamily="18" charset="0"/>
                <a:ea typeface="HG創英角ｺﾞｼｯｸUB" panose="020B0909000000000000" pitchFamily="49" charset="-128"/>
              </a:rPr>
              <a:t>　　　　　　</a:t>
            </a:r>
            <a:r>
              <a:rPr kumimoji="1" lang="ja-JP" altLang="en-US" sz="2000" dirty="0">
                <a:solidFill>
                  <a:srgbClr val="FF0000"/>
                </a:solidFill>
                <a:latin typeface="Century" panose="02040604050505020304" pitchFamily="18" charset="0"/>
                <a:ea typeface="HG創英角ｺﾞｼｯｸUB" panose="020B0909000000000000" pitchFamily="49" charset="-128"/>
              </a:rPr>
              <a:t>③</a:t>
            </a:r>
            <a:r>
              <a:rPr kumimoji="1" lang="ja-JP" altLang="en-US" sz="2000" dirty="0">
                <a:latin typeface="Century" panose="02040604050505020304" pitchFamily="18" charset="0"/>
                <a:ea typeface="HG創英角ｺﾞｼｯｸUB" panose="020B0909000000000000" pitchFamily="49" charset="-128"/>
              </a:rPr>
              <a:t>　近年急速に増えたのは交付金の直接支払いによる飼料用米</a:t>
            </a:r>
            <a:r>
              <a:rPr kumimoji="1" lang="ja-JP" altLang="en-US" sz="2000" dirty="0">
                <a:solidFill>
                  <a:srgbClr val="FF0000"/>
                </a:solidFill>
                <a:latin typeface="Century" panose="02040604050505020304" pitchFamily="18" charset="0"/>
                <a:ea typeface="HG創英角ｺﾞｼｯｸUB" panose="020B0909000000000000" pitchFamily="49" charset="-128"/>
              </a:rPr>
              <a:t>（国産のモミ米と玄米）</a:t>
            </a:r>
            <a:endParaRPr kumimoji="1" lang="en-US" altLang="ja-JP" sz="2000" dirty="0">
              <a:solidFill>
                <a:srgbClr val="FF0000"/>
              </a:solidFill>
              <a:latin typeface="Century" panose="02040604050505020304" pitchFamily="18" charset="0"/>
              <a:ea typeface="HG創英角ｺﾞｼｯｸUB" panose="020B0909000000000000" pitchFamily="49" charset="-128"/>
            </a:endParaRPr>
          </a:p>
          <a:p>
            <a:r>
              <a:rPr lang="ja-JP" altLang="en-US" dirty="0">
                <a:latin typeface="Century" panose="02040604050505020304" pitchFamily="18" charset="0"/>
                <a:ea typeface="HG創英角ｺﾞｼｯｸUB" panose="020B0909000000000000" pitchFamily="49" charset="-128"/>
              </a:rPr>
              <a:t>　　　　　　　　　　　　　　　　</a:t>
            </a:r>
            <a:endParaRPr lang="en-US" altLang="ja-JP" sz="2000" dirty="0">
              <a:latin typeface="Century" panose="02040604050505020304" pitchFamily="18" charset="0"/>
              <a:ea typeface="HG創英角ｺﾞｼｯｸUB" panose="020B0909000000000000" pitchFamily="49" charset="-128"/>
            </a:endParaRPr>
          </a:p>
          <a:p>
            <a:r>
              <a:rPr lang="ja-JP" altLang="en-US" dirty="0">
                <a:latin typeface="Century" panose="02040604050505020304" pitchFamily="18" charset="0"/>
                <a:ea typeface="HG創英角ｺﾞｼｯｸUB" panose="020B0909000000000000" pitchFamily="49" charset="-128"/>
              </a:rPr>
              <a:t>　　　　　　　　</a:t>
            </a:r>
            <a:r>
              <a:rPr lang="ja-JP" altLang="en-US" sz="2000" u="sng" dirty="0">
                <a:latin typeface="Century" panose="02040604050505020304" pitchFamily="18" charset="0"/>
                <a:ea typeface="HG創英角ｺﾞｼｯｸUB" panose="020B0909000000000000" pitchFamily="49" charset="-128"/>
              </a:rPr>
              <a:t>これは保管施設が整えば</a:t>
            </a:r>
            <a:r>
              <a:rPr lang="ja-JP" altLang="en-US" sz="2000" u="sng" dirty="0">
                <a:solidFill>
                  <a:srgbClr val="FF0000"/>
                </a:solidFill>
                <a:latin typeface="Century" panose="02040604050505020304" pitchFamily="18" charset="0"/>
                <a:ea typeface="HG創英角ｺﾞｼｯｸUB" panose="020B0909000000000000" pitchFamily="49" charset="-128"/>
              </a:rPr>
              <a:t>周年利用が可能、とくにモミ米は常温保管できるのが利点</a:t>
            </a:r>
            <a:endParaRPr lang="en-US" altLang="ja-JP" sz="2000" u="sng" dirty="0">
              <a:solidFill>
                <a:srgbClr val="FF0000"/>
              </a:solidFill>
              <a:latin typeface="Century" panose="02040604050505020304" pitchFamily="18" charset="0"/>
              <a:ea typeface="HG創英角ｺﾞｼｯｸUB" panose="020B0909000000000000" pitchFamily="49" charset="-128"/>
            </a:endParaRPr>
          </a:p>
          <a:p>
            <a:pPr algn="ctr"/>
            <a:endParaRPr lang="en-US" altLang="ja-JP" sz="2000" dirty="0">
              <a:solidFill>
                <a:srgbClr val="FF0000"/>
              </a:solidFill>
              <a:latin typeface="Century" panose="02040604050505020304" pitchFamily="18" charset="0"/>
              <a:ea typeface="HG創英角ｺﾞｼｯｸUB" panose="020B0909000000000000" pitchFamily="49" charset="-128"/>
            </a:endParaRPr>
          </a:p>
          <a:p>
            <a:r>
              <a:rPr lang="ja-JP" altLang="en-US" sz="2400" dirty="0">
                <a:latin typeface="Century" panose="02040604050505020304" pitchFamily="18" charset="0"/>
                <a:ea typeface="HG創英角ｺﾞｼｯｸUB" panose="020B0909000000000000" pitchFamily="49" charset="-128"/>
              </a:rPr>
              <a:t>それぞれ栄養価も違えば品質も異なるので、飼料用米の</a:t>
            </a:r>
            <a:r>
              <a:rPr lang="ja-JP" altLang="en-US" sz="2400" dirty="0">
                <a:solidFill>
                  <a:srgbClr val="FF0000"/>
                </a:solidFill>
                <a:latin typeface="Century" panose="02040604050505020304" pitchFamily="18" charset="0"/>
                <a:ea typeface="HG創英角ｺﾞｼｯｸUB" panose="020B0909000000000000" pitchFamily="49" charset="-128"/>
              </a:rPr>
              <a:t>評価や位置づけは様々</a:t>
            </a:r>
            <a:r>
              <a:rPr lang="ja-JP" altLang="en-US" sz="2400" dirty="0">
                <a:latin typeface="Century" panose="02040604050505020304" pitchFamily="18" charset="0"/>
                <a:ea typeface="HG創英角ｺﾞｼｯｸUB" panose="020B0909000000000000" pitchFamily="49" charset="-128"/>
              </a:rPr>
              <a:t>なのが実情、</a:t>
            </a:r>
            <a:r>
              <a:rPr lang="ja-JP" altLang="en-US" sz="2400" dirty="0">
                <a:solidFill>
                  <a:srgbClr val="FF0000"/>
                </a:solidFill>
                <a:latin typeface="Century" panose="02040604050505020304" pitchFamily="18" charset="0"/>
                <a:ea typeface="HG創英角ｺﾞｼｯｸUB" panose="020B0909000000000000" pitchFamily="49" charset="-128"/>
              </a:rPr>
              <a:t>ここでは③を軸に述べ</a:t>
            </a:r>
            <a:r>
              <a:rPr lang="ja-JP" altLang="en-US" sz="2400" dirty="0">
                <a:solidFill>
                  <a:srgbClr val="FF0000"/>
                </a:solidFill>
                <a:latin typeface="Century" panose="02040604050505020304" pitchFamily="18" charset="0"/>
                <a:ea typeface="HGSｺﾞｼｯｸE" panose="020B0900000000000000" pitchFamily="50" charset="-128"/>
              </a:rPr>
              <a:t>たい</a:t>
            </a:r>
            <a:endParaRPr kumimoji="1" lang="ja-JP" altLang="en-US" dirty="0">
              <a:solidFill>
                <a:srgbClr val="FF0000"/>
              </a:solidFill>
              <a:latin typeface="Century" panose="02040604050505020304" pitchFamily="18" charset="0"/>
            </a:endParaRPr>
          </a:p>
        </p:txBody>
      </p:sp>
      <p:sp>
        <p:nvSpPr>
          <p:cNvPr id="2" name="正方形/長方形 1">
            <a:extLst>
              <a:ext uri="{FF2B5EF4-FFF2-40B4-BE49-F238E27FC236}">
                <a16:creationId xmlns:a16="http://schemas.microsoft.com/office/drawing/2014/main" id="{3CAB114C-B922-49E0-872F-75C73307F373}"/>
              </a:ext>
            </a:extLst>
          </p:cNvPr>
          <p:cNvSpPr/>
          <p:nvPr/>
        </p:nvSpPr>
        <p:spPr>
          <a:xfrm>
            <a:off x="693171" y="160922"/>
            <a:ext cx="10463629" cy="646331"/>
          </a:xfrm>
          <a:prstGeom prst="rect">
            <a:avLst/>
          </a:prstGeom>
          <a:solidFill>
            <a:srgbClr val="43682A"/>
          </a:solidFill>
        </p:spPr>
        <p:txBody>
          <a:bodyPr wrap="square">
            <a:spAutoFit/>
          </a:bodyPr>
          <a:lstStyle/>
          <a:p>
            <a:r>
              <a:rPr lang="ja-JP" altLang="en-US" sz="3600" dirty="0">
                <a:solidFill>
                  <a:schemeClr val="bg1"/>
                </a:solidFill>
                <a:latin typeface="HG創英角ｺﾞｼｯｸUB" panose="020B0909000000000000" pitchFamily="49" charset="-128"/>
                <a:ea typeface="HG創英角ｺﾞｼｯｸUB" panose="020B0909000000000000" pitchFamily="49" charset="-128"/>
              </a:rPr>
              <a:t>飼料用米は畜産にとっては古くて新しい飼料資源</a:t>
            </a:r>
            <a:endParaRPr lang="en-US" altLang="ja-JP" sz="3600" dirty="0">
              <a:solidFill>
                <a:schemeClr val="bg1"/>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82538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5">
            <a:extLst>
              <a:ext uri="{FF2B5EF4-FFF2-40B4-BE49-F238E27FC236}">
                <a16:creationId xmlns:a16="http://schemas.microsoft.com/office/drawing/2014/main" id="{2FA70979-3BA1-4659-8EBE-1D8826EBE244}"/>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389C3E3-C3D6-41CD-BF55-4EA2EE932189}" type="slidenum">
              <a:rPr lang="en-US" altLang="ja-JP" sz="1400"/>
              <a:pPr>
                <a:spcBef>
                  <a:spcPct val="0"/>
                </a:spcBef>
                <a:buFontTx/>
                <a:buNone/>
              </a:pPr>
              <a:t>4</a:t>
            </a:fld>
            <a:endParaRPr lang="en-US" altLang="ja-JP" sz="1400" dirty="0"/>
          </a:p>
        </p:txBody>
      </p:sp>
      <p:sp>
        <p:nvSpPr>
          <p:cNvPr id="8195" name="Rectangle 2">
            <a:extLst>
              <a:ext uri="{FF2B5EF4-FFF2-40B4-BE49-F238E27FC236}">
                <a16:creationId xmlns:a16="http://schemas.microsoft.com/office/drawing/2014/main" id="{F510B146-83A0-4FEA-A87F-4C1943C2B74C}"/>
              </a:ext>
            </a:extLst>
          </p:cNvPr>
          <p:cNvSpPr>
            <a:spLocks noGrp="1" noChangeArrowheads="1"/>
          </p:cNvSpPr>
          <p:nvPr>
            <p:ph type="title"/>
          </p:nvPr>
        </p:nvSpPr>
        <p:spPr>
          <a:xfrm>
            <a:off x="1674813" y="136525"/>
            <a:ext cx="8842374" cy="1454149"/>
          </a:xfrm>
          <a:solidFill>
            <a:srgbClr val="006600"/>
          </a:solidFill>
        </p:spPr>
        <p:txBody>
          <a:bodyPr vert="horz" lIns="91440" tIns="45720" rIns="91440" bIns="216000" rtlCol="0" anchor="ctr">
            <a:normAutofit fontScale="90000"/>
          </a:bodyPr>
          <a:lstStyle/>
          <a:p>
            <a:pPr eaLnBrk="1" hangingPunct="1"/>
            <a:br>
              <a:rPr lang="en-US" altLang="ja-JP" sz="4800" dirty="0">
                <a:solidFill>
                  <a:schemeClr val="bg1"/>
                </a:solidFill>
              </a:rPr>
            </a:br>
            <a:r>
              <a:rPr lang="ja-JP" altLang="en-US" sz="5300" dirty="0">
                <a:solidFill>
                  <a:schemeClr val="bg1"/>
                </a:solidFill>
                <a:latin typeface="HGｺﾞｼｯｸE" panose="020B0909000000000000" pitchFamily="49" charset="-128"/>
                <a:ea typeface="HGｺﾞｼｯｸE" panose="020B0909000000000000" pitchFamily="49" charset="-128"/>
              </a:rPr>
              <a:t>飼料用米は家畜の新たな主原料としての位置づけが可能</a:t>
            </a:r>
            <a:br>
              <a:rPr lang="ja-JP" altLang="en-US" sz="3600" dirty="0">
                <a:solidFill>
                  <a:schemeClr val="bg1"/>
                </a:solidFill>
              </a:rPr>
            </a:br>
            <a:endParaRPr lang="ja-JP" altLang="en-US" sz="3600" dirty="0">
              <a:solidFill>
                <a:schemeClr val="bg1"/>
              </a:solidFill>
            </a:endParaRPr>
          </a:p>
        </p:txBody>
      </p:sp>
      <p:sp>
        <p:nvSpPr>
          <p:cNvPr id="8196" name="Rectangle 3">
            <a:extLst>
              <a:ext uri="{FF2B5EF4-FFF2-40B4-BE49-F238E27FC236}">
                <a16:creationId xmlns:a16="http://schemas.microsoft.com/office/drawing/2014/main" id="{CEEDDDBE-95B1-4168-B896-242586E1CCB8}"/>
              </a:ext>
            </a:extLst>
          </p:cNvPr>
          <p:cNvSpPr>
            <a:spLocks noGrp="1" noChangeArrowheads="1"/>
          </p:cNvSpPr>
          <p:nvPr>
            <p:ph type="body" idx="1"/>
          </p:nvPr>
        </p:nvSpPr>
        <p:spPr>
          <a:xfrm>
            <a:off x="561975" y="1752600"/>
            <a:ext cx="11363325" cy="4968875"/>
          </a:xfrm>
        </p:spPr>
        <p:txBody>
          <a:bodyPr>
            <a:normAutofit fontScale="92500" lnSpcReduction="10000"/>
          </a:bodyPr>
          <a:lstStyle/>
          <a:p>
            <a:pPr eaLnBrk="1" hangingPunct="1">
              <a:lnSpc>
                <a:spcPct val="90000"/>
              </a:lnSpc>
              <a:defRPr/>
            </a:pPr>
            <a:r>
              <a:rPr lang="ja-JP" altLang="en-US" sz="3200" dirty="0">
                <a:latin typeface="Century" panose="02040604050505020304" pitchFamily="18" charset="0"/>
                <a:ea typeface="HGｺﾞｼｯｸE" panose="020B0909000000000000" pitchFamily="49" charset="-128"/>
              </a:rPr>
              <a:t>鶏は「モミ</a:t>
            </a:r>
            <a:r>
              <a:rPr lang="ja-JP" altLang="en-US" sz="3200" b="1" dirty="0">
                <a:latin typeface="Century" panose="02040604050505020304" pitchFamily="18" charset="0"/>
                <a:ea typeface="HGｺﾞｼｯｸE" panose="020B0909000000000000" pitchFamily="49" charset="-128"/>
              </a:rPr>
              <a:t>米」（粉砕不要）</a:t>
            </a:r>
            <a:r>
              <a:rPr lang="en-US" altLang="ja-JP" sz="3200" b="1" dirty="0">
                <a:latin typeface="Century" panose="02040604050505020304" pitchFamily="18" charset="0"/>
                <a:ea typeface="HGｺﾞｼｯｸE" panose="020B0909000000000000" pitchFamily="49" charset="-128"/>
              </a:rPr>
              <a:t>or</a:t>
            </a:r>
            <a:r>
              <a:rPr lang="ja-JP" altLang="en-US" sz="3200" b="1" dirty="0">
                <a:latin typeface="Century" panose="02040604050505020304" pitchFamily="18" charset="0"/>
                <a:ea typeface="HGｺﾞｼｯｸE" panose="020B0909000000000000" pitchFamily="49" charset="-128"/>
              </a:rPr>
              <a:t>「玄米」を給与（トウモロコシと</a:t>
            </a:r>
            <a:r>
              <a:rPr lang="en-US" altLang="ja-JP" sz="3200" b="1" dirty="0">
                <a:latin typeface="Century" panose="02040604050505020304" pitchFamily="18" charset="0"/>
                <a:ea typeface="HGｺﾞｼｯｸE" panose="020B0909000000000000" pitchFamily="49" charset="-128"/>
              </a:rPr>
              <a:t>100</a:t>
            </a:r>
            <a:r>
              <a:rPr lang="ja-JP" altLang="en-US" sz="3200" b="1" dirty="0">
                <a:latin typeface="Century" panose="02040604050505020304" pitchFamily="18" charset="0"/>
                <a:ea typeface="HGｺﾞｼｯｸE" panose="020B0909000000000000" pitchFamily="49" charset="-128"/>
              </a:rPr>
              <a:t>％代替可能）</a:t>
            </a:r>
            <a:endParaRPr lang="en-US" altLang="ja-JP" sz="3200" b="1" dirty="0">
              <a:latin typeface="Century" panose="02040604050505020304" pitchFamily="18" charset="0"/>
              <a:ea typeface="HGｺﾞｼｯｸE" panose="020B0909000000000000" pitchFamily="49" charset="-128"/>
            </a:endParaRPr>
          </a:p>
          <a:p>
            <a:pPr marL="0" indent="0" eaLnBrk="1" hangingPunct="1">
              <a:lnSpc>
                <a:spcPct val="110000"/>
              </a:lnSpc>
              <a:buNone/>
              <a:defRPr/>
            </a:pPr>
            <a:endParaRPr lang="ja-JP" altLang="en-US" sz="3200" dirty="0">
              <a:latin typeface="Century" panose="02040604050505020304" pitchFamily="18" charset="0"/>
              <a:ea typeface="HGｺﾞｼｯｸE" panose="020B0909000000000000" pitchFamily="49" charset="-128"/>
            </a:endParaRPr>
          </a:p>
          <a:p>
            <a:pPr eaLnBrk="1" hangingPunct="1">
              <a:lnSpc>
                <a:spcPct val="90000"/>
              </a:lnSpc>
              <a:defRPr/>
            </a:pPr>
            <a:r>
              <a:rPr lang="ja-JP" altLang="en-US" sz="3200" dirty="0">
                <a:latin typeface="Century" panose="02040604050505020304" pitchFamily="18" charset="0"/>
                <a:ea typeface="HGｺﾞｼｯｸE" panose="020B0909000000000000" pitchFamily="49" charset="-128"/>
              </a:rPr>
              <a:t>豚は「玄米」</a:t>
            </a:r>
            <a:r>
              <a:rPr lang="en-US" altLang="ja-JP" sz="3200" dirty="0">
                <a:latin typeface="Century" panose="02040604050505020304" pitchFamily="18" charset="0"/>
                <a:ea typeface="HGｺﾞｼｯｸE" panose="020B0909000000000000" pitchFamily="49" charset="-128"/>
              </a:rPr>
              <a:t>or</a:t>
            </a:r>
            <a:r>
              <a:rPr lang="ja-JP" altLang="en-US" sz="3200" dirty="0">
                <a:latin typeface="Century" panose="02040604050505020304" pitchFamily="18" charset="0"/>
                <a:ea typeface="HGｺﾞｼｯｸE" panose="020B0909000000000000" pitchFamily="49" charset="-128"/>
              </a:rPr>
              <a:t>「</a:t>
            </a:r>
            <a:r>
              <a:rPr lang="ja-JP" altLang="en-US" sz="3200" b="1" dirty="0">
                <a:latin typeface="Century" panose="02040604050505020304" pitchFamily="18" charset="0"/>
                <a:ea typeface="HGｺﾞｼｯｸE" panose="020B0909000000000000" pitchFamily="49" charset="-128"/>
              </a:rPr>
              <a:t>粉砕モミ米」を給与。離乳後から肥育後期において</a:t>
            </a:r>
            <a:r>
              <a:rPr lang="en-US" altLang="ja-JP" sz="3200" b="1" dirty="0">
                <a:latin typeface="Century" panose="02040604050505020304" pitchFamily="18" charset="0"/>
                <a:ea typeface="HGｺﾞｼｯｸE" panose="020B0909000000000000" pitchFamily="49" charset="-128"/>
              </a:rPr>
              <a:t>10</a:t>
            </a:r>
            <a:r>
              <a:rPr lang="ja-JP" altLang="en-US" sz="3200" b="1" dirty="0">
                <a:latin typeface="Century" panose="02040604050505020304" pitchFamily="18" charset="0"/>
                <a:ea typeface="HGｺﾞｼｯｸE" panose="020B0909000000000000" pitchFamily="49" charset="-128"/>
              </a:rPr>
              <a:t>～</a:t>
            </a:r>
            <a:r>
              <a:rPr lang="en-US" altLang="ja-JP" sz="3200" b="1" dirty="0">
                <a:latin typeface="Century" panose="02040604050505020304" pitchFamily="18" charset="0"/>
                <a:ea typeface="HGｺﾞｼｯｸE" panose="020B0909000000000000" pitchFamily="49" charset="-128"/>
              </a:rPr>
              <a:t>75</a:t>
            </a:r>
            <a:r>
              <a:rPr lang="ja-JP" altLang="en-US" sz="3200" b="1" dirty="0">
                <a:latin typeface="Century" panose="02040604050505020304" pitchFamily="18" charset="0"/>
                <a:ea typeface="HGｺﾞｼｯｸE" panose="020B0909000000000000" pitchFamily="49" charset="-128"/>
              </a:rPr>
              <a:t>％を配合（トウモロコシと</a:t>
            </a:r>
            <a:r>
              <a:rPr lang="en-US" altLang="ja-JP" sz="3200" b="1" dirty="0">
                <a:latin typeface="Century" panose="02040604050505020304" pitchFamily="18" charset="0"/>
                <a:ea typeface="HGｺﾞｼｯｸE" panose="020B0909000000000000" pitchFamily="49" charset="-128"/>
              </a:rPr>
              <a:t>100</a:t>
            </a:r>
            <a:r>
              <a:rPr lang="ja-JP" altLang="en-US" sz="3200" b="1" dirty="0">
                <a:latin typeface="Century" panose="02040604050505020304" pitchFamily="18" charset="0"/>
                <a:ea typeface="HGｺﾞｼｯｸE" panose="020B0909000000000000" pitchFamily="49" charset="-128"/>
              </a:rPr>
              <a:t>％代替可能）</a:t>
            </a:r>
          </a:p>
          <a:p>
            <a:pPr marL="0" indent="0" eaLnBrk="1" hangingPunct="1">
              <a:lnSpc>
                <a:spcPct val="90000"/>
              </a:lnSpc>
              <a:buNone/>
              <a:defRPr/>
            </a:pPr>
            <a:r>
              <a:rPr lang="ja-JP" altLang="en-US" sz="3200" dirty="0">
                <a:latin typeface="Century" panose="02040604050505020304" pitchFamily="18" charset="0"/>
                <a:ea typeface="HGｺﾞｼｯｸE" panose="020B0909000000000000" pitchFamily="49" charset="-128"/>
              </a:rPr>
              <a:t>　</a:t>
            </a:r>
            <a:r>
              <a:rPr lang="ja-JP" altLang="en-US" sz="3200" dirty="0">
                <a:solidFill>
                  <a:srgbClr val="FF0000"/>
                </a:solidFill>
                <a:latin typeface="Century" panose="02040604050505020304" pitchFamily="18" charset="0"/>
                <a:ea typeface="HGｺﾞｼｯｸE" panose="020B0909000000000000" pitchFamily="49" charset="-128"/>
              </a:rPr>
              <a:t>飼料用米の９割は鶏・豚の中小家畜で利用</a:t>
            </a:r>
            <a:br>
              <a:rPr lang="en-US" altLang="ja-JP" sz="3200" dirty="0">
                <a:solidFill>
                  <a:srgbClr val="FF0000"/>
                </a:solidFill>
                <a:latin typeface="Century" panose="02040604050505020304" pitchFamily="18" charset="0"/>
                <a:ea typeface="HGｺﾞｼｯｸE" panose="020B0909000000000000" pitchFamily="49" charset="-128"/>
              </a:rPr>
            </a:br>
            <a:endParaRPr lang="ja-JP" altLang="en-US" sz="3200" dirty="0">
              <a:solidFill>
                <a:srgbClr val="FF0000"/>
              </a:solidFill>
              <a:latin typeface="Century" panose="02040604050505020304" pitchFamily="18" charset="0"/>
              <a:ea typeface="HGｺﾞｼｯｸE" panose="020B0909000000000000" pitchFamily="49" charset="-128"/>
            </a:endParaRPr>
          </a:p>
          <a:p>
            <a:pPr eaLnBrk="1" hangingPunct="1">
              <a:lnSpc>
                <a:spcPct val="90000"/>
              </a:lnSpc>
              <a:defRPr/>
            </a:pPr>
            <a:r>
              <a:rPr lang="ja-JP" altLang="en-US" sz="3200" dirty="0">
                <a:latin typeface="Century" panose="02040604050505020304" pitchFamily="18" charset="0"/>
                <a:ea typeface="HGｺﾞｼｯｸE" panose="020B0909000000000000" pitchFamily="49" charset="-128"/>
              </a:rPr>
              <a:t>乳牛と肉牛は「破砕玄米」</a:t>
            </a:r>
            <a:r>
              <a:rPr lang="en-US" altLang="ja-JP" sz="3200" dirty="0">
                <a:latin typeface="Century" panose="02040604050505020304" pitchFamily="18" charset="0"/>
                <a:ea typeface="HGｺﾞｼｯｸE" panose="020B0909000000000000" pitchFamily="49" charset="-128"/>
              </a:rPr>
              <a:t>or</a:t>
            </a:r>
            <a:r>
              <a:rPr lang="ja-JP" altLang="en-US" sz="3200" dirty="0">
                <a:latin typeface="Century" panose="02040604050505020304" pitchFamily="18" charset="0"/>
                <a:ea typeface="HGｺﾞｼｯｸE" panose="020B0909000000000000" pitchFamily="49" charset="-128"/>
              </a:rPr>
              <a:t>「</a:t>
            </a:r>
            <a:r>
              <a:rPr lang="ja-JP" altLang="en-US" sz="3200" b="1" dirty="0">
                <a:latin typeface="Century" panose="02040604050505020304" pitchFamily="18" charset="0"/>
                <a:ea typeface="HGｺﾞｼｯｸE" panose="020B0909000000000000" pitchFamily="49" charset="-128"/>
              </a:rPr>
              <a:t>粉砕モミ米」を給与。配合飼料に数％～</a:t>
            </a:r>
            <a:r>
              <a:rPr lang="en-US" altLang="ja-JP" sz="3200" b="1" dirty="0">
                <a:latin typeface="Century" panose="02040604050505020304" pitchFamily="18" charset="0"/>
                <a:ea typeface="HGｺﾞｼｯｸE" panose="020B0909000000000000" pitchFamily="49" charset="-128"/>
              </a:rPr>
              <a:t>75</a:t>
            </a:r>
            <a:r>
              <a:rPr lang="ja-JP" altLang="en-US" sz="3200" b="1" dirty="0">
                <a:latin typeface="Century" panose="02040604050505020304" pitchFamily="18" charset="0"/>
                <a:ea typeface="HGｺﾞｼｯｸE" panose="020B0909000000000000" pitchFamily="49" charset="-128"/>
              </a:rPr>
              <a:t>％配合し給与</a:t>
            </a:r>
            <a:br>
              <a:rPr lang="en-US" altLang="ja-JP" sz="3200" b="1" dirty="0">
                <a:latin typeface="Century" panose="02040604050505020304" pitchFamily="18" charset="0"/>
                <a:ea typeface="HGｺﾞｼｯｸE" panose="020B0909000000000000" pitchFamily="49" charset="-128"/>
              </a:rPr>
            </a:br>
            <a:endParaRPr lang="ja-JP" altLang="en-US" sz="3200" dirty="0">
              <a:latin typeface="Century" panose="02040604050505020304" pitchFamily="18" charset="0"/>
              <a:ea typeface="HGｺﾞｼｯｸE" panose="020B0909000000000000" pitchFamily="49" charset="-128"/>
            </a:endParaRPr>
          </a:p>
          <a:p>
            <a:pPr marL="0" indent="0">
              <a:buNone/>
              <a:defRPr/>
            </a:pPr>
            <a:r>
              <a:rPr lang="ja-JP" altLang="en-US" sz="3200" dirty="0">
                <a:solidFill>
                  <a:srgbClr val="FF0000"/>
                </a:solidFill>
                <a:latin typeface="Century" panose="02040604050505020304" pitchFamily="18" charset="0"/>
                <a:ea typeface="HGｺﾞｼｯｸE" panose="020B0909000000000000" pitchFamily="49" charset="-128"/>
              </a:rPr>
              <a:t>　「最近の飼料用米価格は</a:t>
            </a:r>
            <a:r>
              <a:rPr lang="en-US" altLang="ja-JP" sz="3200" dirty="0">
                <a:solidFill>
                  <a:srgbClr val="FF0000"/>
                </a:solidFill>
                <a:latin typeface="Century" panose="02040604050505020304" pitchFamily="18" charset="0"/>
                <a:ea typeface="HGｺﾞｼｯｸE" panose="020B0909000000000000" pitchFamily="49" charset="-128"/>
              </a:rPr>
              <a:t>30</a:t>
            </a:r>
            <a:r>
              <a:rPr lang="ja-JP" altLang="en-US" sz="3200" dirty="0">
                <a:solidFill>
                  <a:srgbClr val="FF0000"/>
                </a:solidFill>
                <a:latin typeface="Century" panose="02040604050505020304" pitchFamily="18" charset="0"/>
                <a:ea typeface="HGｺﾞｼｯｸE" panose="020B0909000000000000" pitchFamily="49" charset="-128"/>
              </a:rPr>
              <a:t>円</a:t>
            </a:r>
            <a:r>
              <a:rPr lang="en-US" altLang="ja-JP" sz="3200" dirty="0">
                <a:solidFill>
                  <a:srgbClr val="FF0000"/>
                </a:solidFill>
                <a:latin typeface="Century" panose="02040604050505020304" pitchFamily="18" charset="0"/>
                <a:ea typeface="HGｺﾞｼｯｸE" panose="020B0909000000000000" pitchFamily="49" charset="-128"/>
              </a:rPr>
              <a:t>/kg</a:t>
            </a:r>
            <a:r>
              <a:rPr lang="ja-JP" altLang="en-US" sz="3200" dirty="0">
                <a:solidFill>
                  <a:srgbClr val="FF0000"/>
                </a:solidFill>
                <a:latin typeface="Century" panose="02040604050505020304" pitchFamily="18" charset="0"/>
                <a:ea typeface="HGｺﾞｼｯｸE" panose="020B0909000000000000" pitchFamily="49" charset="-128"/>
              </a:rPr>
              <a:t>（玄米）が相場」</a:t>
            </a:r>
            <a:endParaRPr lang="en-US" altLang="ja-JP" sz="3200" dirty="0">
              <a:solidFill>
                <a:srgbClr val="FF0000"/>
              </a:solidFill>
              <a:latin typeface="Century" panose="02040604050505020304" pitchFamily="18" charset="0"/>
              <a:ea typeface="HGｺﾞｼｯｸE" panose="020B0909000000000000" pitchFamily="49" charset="-128"/>
            </a:endParaRPr>
          </a:p>
          <a:p>
            <a:pPr marL="0" indent="0">
              <a:buNone/>
              <a:defRPr/>
            </a:pPr>
            <a:endParaRPr lang="ja-JP" altLang="en-US" dirty="0"/>
          </a:p>
        </p:txBody>
      </p:sp>
    </p:spTree>
    <p:extLst>
      <p:ext uri="{BB962C8B-B14F-4D97-AF65-F5344CB8AC3E}">
        <p14:creationId xmlns:p14="http://schemas.microsoft.com/office/powerpoint/2010/main" val="362384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5">
            <a:extLst>
              <a:ext uri="{FF2B5EF4-FFF2-40B4-BE49-F238E27FC236}">
                <a16:creationId xmlns:a16="http://schemas.microsoft.com/office/drawing/2014/main" id="{4B7806EC-BF36-4FDA-BD20-13D8923ADBDE}"/>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62C70DA-874D-4692-B2B2-F72B5324BEAB}" type="slidenum">
              <a:rPr lang="en-US" altLang="ja-JP" sz="1400"/>
              <a:pPr>
                <a:spcBef>
                  <a:spcPct val="0"/>
                </a:spcBef>
                <a:buFontTx/>
                <a:buNone/>
              </a:pPr>
              <a:t>5</a:t>
            </a:fld>
            <a:endParaRPr lang="en-US" altLang="ja-JP" sz="1400" dirty="0"/>
          </a:p>
        </p:txBody>
      </p:sp>
      <p:sp>
        <p:nvSpPr>
          <p:cNvPr id="29699" name="Rectangle 2">
            <a:extLst>
              <a:ext uri="{FF2B5EF4-FFF2-40B4-BE49-F238E27FC236}">
                <a16:creationId xmlns:a16="http://schemas.microsoft.com/office/drawing/2014/main" id="{AEDDF325-320D-4B75-B1B5-3BED42C2B05E}"/>
              </a:ext>
            </a:extLst>
          </p:cNvPr>
          <p:cNvSpPr>
            <a:spLocks noGrp="1" noChangeArrowheads="1"/>
          </p:cNvSpPr>
          <p:nvPr>
            <p:ph type="title"/>
          </p:nvPr>
        </p:nvSpPr>
        <p:spPr>
          <a:xfrm>
            <a:off x="806336" y="242889"/>
            <a:ext cx="10785590" cy="777875"/>
          </a:xfrm>
          <a:solidFill>
            <a:srgbClr val="006600"/>
          </a:solidFill>
        </p:spPr>
        <p:txBody>
          <a:bodyPr>
            <a:noAutofit/>
          </a:bodyPr>
          <a:lstStyle/>
          <a:p>
            <a:pPr eaLnBrk="1" hangingPunct="1"/>
            <a:r>
              <a:rPr lang="ja-JP" altLang="en-US" dirty="0">
                <a:solidFill>
                  <a:schemeClr val="bg1"/>
                </a:solidFill>
                <a:latin typeface="HGｺﾞｼｯｸE" panose="020B0909000000000000" pitchFamily="49" charset="-128"/>
                <a:ea typeface="HGｺﾞｼｯｸE" panose="020B0909000000000000" pitchFamily="49" charset="-128"/>
              </a:rPr>
              <a:t>畜産にとっての飼料用米利用のメリット</a:t>
            </a:r>
          </a:p>
        </p:txBody>
      </p:sp>
      <p:sp>
        <p:nvSpPr>
          <p:cNvPr id="29700" name="Rectangle 3">
            <a:extLst>
              <a:ext uri="{FF2B5EF4-FFF2-40B4-BE49-F238E27FC236}">
                <a16:creationId xmlns:a16="http://schemas.microsoft.com/office/drawing/2014/main" id="{3CFA9014-4815-41B5-A401-E2B0DD714E97}"/>
              </a:ext>
            </a:extLst>
          </p:cNvPr>
          <p:cNvSpPr>
            <a:spLocks noGrp="1" noChangeArrowheads="1"/>
          </p:cNvSpPr>
          <p:nvPr>
            <p:ph type="body" idx="1"/>
          </p:nvPr>
        </p:nvSpPr>
        <p:spPr>
          <a:xfrm>
            <a:off x="565339" y="1211262"/>
            <a:ext cx="11026587" cy="5327650"/>
          </a:xfrm>
        </p:spPr>
        <p:txBody>
          <a:bodyPr>
            <a:normAutofit/>
          </a:bodyPr>
          <a:lstStyle/>
          <a:p>
            <a:pPr>
              <a:buNone/>
            </a:pPr>
            <a:r>
              <a:rPr lang="en-US" altLang="ja-JP" sz="3600" dirty="0">
                <a:solidFill>
                  <a:srgbClr val="FF0000"/>
                </a:solidFill>
                <a:latin typeface="HGPｺﾞｼｯｸE" panose="020B0900000000000000" pitchFamily="50" charset="-128"/>
                <a:ea typeface="HGPｺﾞｼｯｸE" panose="020B0900000000000000" pitchFamily="50" charset="-128"/>
              </a:rPr>
              <a:t>① </a:t>
            </a:r>
            <a:r>
              <a:rPr lang="ja-JP" altLang="en-US" sz="3600" dirty="0">
                <a:solidFill>
                  <a:srgbClr val="FF0000"/>
                </a:solidFill>
                <a:latin typeface="HGPｺﾞｼｯｸE" panose="020B0900000000000000" pitchFamily="50" charset="-128"/>
                <a:ea typeface="HGPｺﾞｼｯｸE" panose="020B0900000000000000" pitchFamily="50" charset="-128"/>
              </a:rPr>
              <a:t>国産飼料原料による飼料安全保障の向上</a:t>
            </a:r>
            <a:endParaRPr lang="en-US" altLang="ja-JP" sz="3600" dirty="0">
              <a:solidFill>
                <a:srgbClr val="FF0000"/>
              </a:solidFill>
              <a:latin typeface="HGPｺﾞｼｯｸE" panose="020B0900000000000000" pitchFamily="50" charset="-128"/>
              <a:ea typeface="HGPｺﾞｼｯｸE" panose="020B0900000000000000" pitchFamily="50" charset="-128"/>
            </a:endParaRPr>
          </a:p>
          <a:p>
            <a:pPr eaLnBrk="1" hangingPunct="1">
              <a:buFontTx/>
              <a:buNone/>
            </a:pPr>
            <a:r>
              <a:rPr lang="ja-JP" altLang="en-US" sz="3600" dirty="0">
                <a:latin typeface="HGｺﾞｼｯｸE" panose="020B0909000000000000" pitchFamily="49" charset="-128"/>
                <a:ea typeface="HGｺﾞｼｯｸE" panose="020B0909000000000000" pitchFamily="49" charset="-128"/>
              </a:rPr>
              <a:t>   </a:t>
            </a:r>
            <a:r>
              <a:rPr lang="ja-JP" altLang="en-US" sz="3200" dirty="0">
                <a:latin typeface="HGｺﾞｼｯｸE" panose="020B0909000000000000" pitchFamily="49" charset="-128"/>
                <a:ea typeface="HGｺﾞｼｯｸE" panose="020B0909000000000000" pitchFamily="49" charset="-128"/>
              </a:rPr>
              <a:t>⇒目に見える形で飼料安全保障を実現できる</a:t>
            </a:r>
            <a:endParaRPr lang="en-US" altLang="ja-JP" sz="3200" dirty="0">
              <a:latin typeface="HGｺﾞｼｯｸE" panose="020B0909000000000000" pitchFamily="49" charset="-128"/>
              <a:ea typeface="HGｺﾞｼｯｸE" panose="020B0909000000000000" pitchFamily="49" charset="-128"/>
            </a:endParaRPr>
          </a:p>
          <a:p>
            <a:pPr eaLnBrk="1" hangingPunct="1">
              <a:buFontTx/>
              <a:buNone/>
            </a:pPr>
            <a:r>
              <a:rPr lang="en-US" altLang="ja-JP" sz="3200" dirty="0">
                <a:latin typeface="HGｺﾞｼｯｸE" panose="020B0909000000000000" pitchFamily="49" charset="-128"/>
                <a:ea typeface="HGｺﾞｼｯｸE" panose="020B0909000000000000" pitchFamily="49" charset="-128"/>
              </a:rPr>
              <a:t>     </a:t>
            </a:r>
            <a:r>
              <a:rPr lang="ja-JP" altLang="en-US" sz="3200" dirty="0">
                <a:latin typeface="HGｺﾞｼｯｸE" panose="020B0909000000000000" pitchFamily="49" charset="-128"/>
                <a:ea typeface="HGｺﾞｼｯｸE" panose="020B0909000000000000" pitchFamily="49" charset="-128"/>
              </a:rPr>
              <a:t>東日本大震災での経験：不測の事態でも対応できた</a:t>
            </a:r>
          </a:p>
          <a:p>
            <a:pPr eaLnBrk="1" hangingPunct="1">
              <a:buFontTx/>
              <a:buNone/>
            </a:pPr>
            <a:r>
              <a:rPr lang="ja-JP" altLang="en-US" sz="3200" dirty="0"/>
              <a:t>　</a:t>
            </a:r>
            <a:endParaRPr lang="en-US" altLang="ja-JP" sz="3200" b="1" dirty="0">
              <a:solidFill>
                <a:srgbClr val="0000FF"/>
              </a:solidFill>
            </a:endParaRPr>
          </a:p>
          <a:p>
            <a:pPr eaLnBrk="1" hangingPunct="1">
              <a:lnSpc>
                <a:spcPct val="80000"/>
              </a:lnSpc>
              <a:buFontTx/>
              <a:buNone/>
            </a:pPr>
            <a:r>
              <a:rPr lang="ja-JP" altLang="en-US" sz="3600" dirty="0">
                <a:solidFill>
                  <a:srgbClr val="FF0000"/>
                </a:solidFill>
                <a:latin typeface="HGSｺﾞｼｯｸE" panose="020B0900000000000000" pitchFamily="50" charset="-128"/>
                <a:ea typeface="HGSｺﾞｼｯｸE" panose="020B0900000000000000" pitchFamily="50" charset="-128"/>
              </a:rPr>
              <a:t>② 畜産物の安全性の向上</a:t>
            </a:r>
          </a:p>
          <a:p>
            <a:pPr>
              <a:lnSpc>
                <a:spcPct val="80000"/>
              </a:lnSpc>
              <a:buNone/>
            </a:pPr>
            <a:r>
              <a:rPr lang="ja-JP" altLang="en-US" sz="3200" dirty="0">
                <a:latin typeface="HGｺﾞｼｯｸE" panose="020B0909000000000000" pitchFamily="49" charset="-128"/>
                <a:ea typeface="HGｺﾞｼｯｸE" panose="020B0909000000000000" pitchFamily="49" charset="-128"/>
              </a:rPr>
              <a:t>   ⇒ 飼料原料のトレサビリティができる</a:t>
            </a:r>
            <a:endParaRPr lang="en-US" altLang="ja-JP" sz="3200" dirty="0">
              <a:latin typeface="HGｺﾞｼｯｸE" panose="020B0909000000000000" pitchFamily="49" charset="-128"/>
              <a:ea typeface="HGｺﾞｼｯｸE" panose="020B0909000000000000" pitchFamily="49" charset="-128"/>
            </a:endParaRPr>
          </a:p>
          <a:p>
            <a:pPr>
              <a:lnSpc>
                <a:spcPct val="80000"/>
              </a:lnSpc>
              <a:buNone/>
            </a:pPr>
            <a:r>
              <a:rPr lang="ja-JP" altLang="en-US" sz="3200" dirty="0">
                <a:latin typeface="HGｺﾞｼｯｸE" panose="020B0909000000000000" pitchFamily="49" charset="-128"/>
                <a:ea typeface="HGｺﾞｼｯｸE" panose="020B0909000000000000" pitchFamily="49" charset="-128"/>
              </a:rPr>
              <a:t>   ⇒ </a:t>
            </a:r>
            <a:r>
              <a:rPr lang="ja-JP" altLang="en-US" sz="3200" b="1" dirty="0">
                <a:latin typeface="HGｺﾞｼｯｸE" panose="020B0909000000000000" pitchFamily="49" charset="-128"/>
                <a:ea typeface="HGｺﾞｼｯｸE" panose="020B0909000000000000" pitchFamily="49" charset="-128"/>
              </a:rPr>
              <a:t>省農薬栽培の増加で畜産物の安全性が向上</a:t>
            </a:r>
            <a:endParaRPr lang="en-US" altLang="ja-JP" sz="3200" b="1" dirty="0">
              <a:latin typeface="HGｺﾞｼｯｸE" panose="020B0909000000000000" pitchFamily="49" charset="-128"/>
              <a:ea typeface="HGｺﾞｼｯｸE" panose="020B0909000000000000" pitchFamily="49" charset="-128"/>
            </a:endParaRPr>
          </a:p>
          <a:p>
            <a:pPr eaLnBrk="1" hangingPunct="1">
              <a:lnSpc>
                <a:spcPct val="80000"/>
              </a:lnSpc>
              <a:buFontTx/>
              <a:buNone/>
            </a:pPr>
            <a:r>
              <a:rPr lang="ja-JP" altLang="en-US" sz="3200" b="1" dirty="0">
                <a:solidFill>
                  <a:srgbClr val="0000FF"/>
                </a:solidFill>
                <a:latin typeface="HGｺﾞｼｯｸE" panose="020B0909000000000000" pitchFamily="49" charset="-128"/>
                <a:ea typeface="HGｺﾞｼｯｸE" panose="020B0909000000000000" pitchFamily="49" charset="-128"/>
              </a:rPr>
              <a:t>   </a:t>
            </a:r>
            <a:r>
              <a:rPr lang="ja-JP" altLang="en-US" sz="3200" b="1" dirty="0">
                <a:latin typeface="HGｺﾞｼｯｸE" panose="020B0909000000000000" pitchFamily="49" charset="-128"/>
                <a:ea typeface="HGｺﾞｼｯｸE" panose="020B0909000000000000" pitchFamily="49" charset="-128"/>
              </a:rPr>
              <a:t>⇒ ヘルシーな畜産物として消費者へアピールできる</a:t>
            </a:r>
            <a:endParaRPr lang="ja-JP" altLang="en-US" sz="3200" dirty="0">
              <a:latin typeface="HGｺﾞｼｯｸE" panose="020B0909000000000000" pitchFamily="49" charset="-128"/>
              <a:ea typeface="HGｺﾞｼｯｸE" panose="020B0909000000000000" pitchFamily="49" charset="-128"/>
            </a:endParaRPr>
          </a:p>
          <a:p>
            <a:pPr eaLnBrk="1" hangingPunct="1">
              <a:lnSpc>
                <a:spcPct val="80000"/>
              </a:lnSpc>
              <a:buFontTx/>
              <a:buNone/>
            </a:pPr>
            <a:r>
              <a:rPr lang="ja-JP" altLang="en-US" sz="3200" dirty="0">
                <a:latin typeface="HGｺﾞｼｯｸE" panose="020B0909000000000000" pitchFamily="49" charset="-128"/>
                <a:ea typeface="HGｺﾞｼｯｸE" panose="020B0909000000000000" pitchFamily="49" charset="-128"/>
              </a:rPr>
              <a:t>   ⇒ 最近では国産の有機畜産物も可能となる</a:t>
            </a:r>
            <a:endParaRPr lang="en-US" altLang="ja-JP" sz="3200" dirty="0">
              <a:latin typeface="HGｺﾞｼｯｸE" panose="020B0909000000000000" pitchFamily="49" charset="-128"/>
              <a:ea typeface="HGｺﾞｼｯｸE" panose="020B0909000000000000" pitchFamily="49" charset="-128"/>
            </a:endParaRPr>
          </a:p>
          <a:p>
            <a:pPr eaLnBrk="1" hangingPunct="1">
              <a:buFontTx/>
              <a:buNone/>
            </a:pPr>
            <a:endParaRPr lang="en-US" altLang="ja-JP" sz="3200" b="1" dirty="0">
              <a:solidFill>
                <a:srgbClr val="0000FF"/>
              </a:solidFill>
              <a:latin typeface="HGｺﾞｼｯｸE" panose="020B0909000000000000" pitchFamily="49" charset="-128"/>
              <a:ea typeface="HGｺﾞｼｯｸE" panose="020B0909000000000000" pitchFamily="49" charset="-128"/>
            </a:endParaRPr>
          </a:p>
          <a:p>
            <a:pPr eaLnBrk="1" hangingPunct="1">
              <a:buFontTx/>
              <a:buNone/>
            </a:pPr>
            <a:endParaRPr lang="ja-JP" altLang="en-US" dirty="0"/>
          </a:p>
          <a:p>
            <a:pPr eaLnBrk="1" hangingPunct="1">
              <a:buFontTx/>
              <a:buNone/>
            </a:pPr>
            <a:endParaRPr lang="en-US" altLang="ja-JP" sz="3000" dirty="0"/>
          </a:p>
        </p:txBody>
      </p:sp>
    </p:spTree>
    <p:extLst>
      <p:ext uri="{BB962C8B-B14F-4D97-AF65-F5344CB8AC3E}">
        <p14:creationId xmlns:p14="http://schemas.microsoft.com/office/powerpoint/2010/main" val="85525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5">
            <a:extLst>
              <a:ext uri="{FF2B5EF4-FFF2-40B4-BE49-F238E27FC236}">
                <a16:creationId xmlns:a16="http://schemas.microsoft.com/office/drawing/2014/main" id="{842D78F0-2059-4A26-B543-D03B272EFDCA}"/>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69E2C02-9684-4F49-9C00-A42E12E8B404}" type="slidenum">
              <a:rPr lang="en-US" altLang="ja-JP" sz="1400"/>
              <a:pPr>
                <a:spcBef>
                  <a:spcPct val="0"/>
                </a:spcBef>
                <a:buFontTx/>
                <a:buNone/>
              </a:pPr>
              <a:t>6</a:t>
            </a:fld>
            <a:endParaRPr lang="en-US" altLang="ja-JP" sz="1400" dirty="0"/>
          </a:p>
        </p:txBody>
      </p:sp>
      <p:sp>
        <p:nvSpPr>
          <p:cNvPr id="31747" name="Rectangle 3">
            <a:extLst>
              <a:ext uri="{FF2B5EF4-FFF2-40B4-BE49-F238E27FC236}">
                <a16:creationId xmlns:a16="http://schemas.microsoft.com/office/drawing/2014/main" id="{7824FF18-1E80-4851-AABE-ED6BB9DB8991}"/>
              </a:ext>
            </a:extLst>
          </p:cNvPr>
          <p:cNvSpPr>
            <a:spLocks noGrp="1" noChangeArrowheads="1"/>
          </p:cNvSpPr>
          <p:nvPr>
            <p:ph type="body" idx="1"/>
          </p:nvPr>
        </p:nvSpPr>
        <p:spPr>
          <a:xfrm>
            <a:off x="311972" y="811213"/>
            <a:ext cx="11629016" cy="5545137"/>
          </a:xfrm>
        </p:spPr>
        <p:txBody>
          <a:bodyPr>
            <a:normAutofit fontScale="92500" lnSpcReduction="10000"/>
          </a:bodyPr>
          <a:lstStyle/>
          <a:p>
            <a:pPr eaLnBrk="1" hangingPunct="1">
              <a:buFontTx/>
              <a:buNone/>
            </a:pPr>
            <a:r>
              <a:rPr lang="ja-JP" altLang="en-US" sz="3600" b="1" dirty="0">
                <a:solidFill>
                  <a:srgbClr val="FF0000"/>
                </a:solidFill>
                <a:latin typeface="HGSｺﾞｼｯｸE" panose="020B0900000000000000" pitchFamily="50" charset="-128"/>
                <a:ea typeface="HGSｺﾞｼｯｸE" panose="020B0900000000000000" pitchFamily="50" charset="-128"/>
              </a:rPr>
              <a:t>③ 環境保全への貢献</a:t>
            </a:r>
            <a:endParaRPr lang="en-US" altLang="ja-JP" sz="3600" b="1" dirty="0">
              <a:solidFill>
                <a:srgbClr val="FF0000"/>
              </a:solidFill>
              <a:latin typeface="HGSｺﾞｼｯｸE" panose="020B0900000000000000" pitchFamily="50" charset="-128"/>
              <a:ea typeface="HGSｺﾞｼｯｸE" panose="020B0900000000000000" pitchFamily="50" charset="-128"/>
            </a:endParaRPr>
          </a:p>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 糞尿処理問題が解決できる：</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3200" dirty="0">
                <a:latin typeface="HGSｺﾞｼｯｸE" panose="020B0900000000000000" pitchFamily="50" charset="-128"/>
                <a:ea typeface="HGSｺﾞｼｯｸE" panose="020B0900000000000000" pitchFamily="50" charset="-128"/>
              </a:rPr>
              <a:t>      </a:t>
            </a:r>
            <a:r>
              <a:rPr lang="ja-JP" altLang="en-US" sz="3200" dirty="0">
                <a:latin typeface="HGSｺﾞｼｯｸE" panose="020B0900000000000000" pitchFamily="50" charset="-128"/>
                <a:ea typeface="HGSｺﾞｼｯｸE" panose="020B0900000000000000" pitchFamily="50" charset="-128"/>
              </a:rPr>
              <a:t>水田と畜産の結合で家畜糞たい肥の水田への還元</a:t>
            </a:r>
            <a:endParaRPr lang="en-US" altLang="ja-JP" sz="3200" b="1" u="sng" dirty="0">
              <a:solidFill>
                <a:srgbClr val="0000FF"/>
              </a:solidFill>
              <a:latin typeface="HGSｺﾞｼｯｸE" panose="020B0900000000000000" pitchFamily="50" charset="-128"/>
              <a:ea typeface="HGSｺﾞｼｯｸE" panose="020B0900000000000000" pitchFamily="50" charset="-128"/>
            </a:endParaRPr>
          </a:p>
          <a:p>
            <a:pPr>
              <a:buNone/>
            </a:pPr>
            <a:r>
              <a:rPr lang="ja-JP" altLang="en-US" sz="2400" dirty="0"/>
              <a:t>　</a:t>
            </a:r>
            <a:r>
              <a:rPr lang="ja-JP" altLang="en-US" sz="3200" dirty="0">
                <a:latin typeface="HGSｺﾞｼｯｸE" panose="020B0900000000000000" pitchFamily="50" charset="-128"/>
                <a:ea typeface="HGSｺﾞｼｯｸE" panose="020B0900000000000000" pitchFamily="50" charset="-128"/>
              </a:rPr>
              <a:t>⇒ フードマイレージの縮小：</a:t>
            </a:r>
            <a:endParaRPr lang="en-US" altLang="ja-JP" sz="3200" dirty="0">
              <a:latin typeface="HGSｺﾞｼｯｸE" panose="020B0900000000000000" pitchFamily="50" charset="-128"/>
              <a:ea typeface="HGSｺﾞｼｯｸE" panose="020B0900000000000000" pitchFamily="50" charset="-128"/>
            </a:endParaRPr>
          </a:p>
          <a:p>
            <a:pPr>
              <a:buNone/>
            </a:pPr>
            <a:r>
              <a:rPr lang="ja-JP" altLang="en-US" sz="3200" dirty="0">
                <a:latin typeface="HGSｺﾞｼｯｸE" panose="020B0900000000000000" pitchFamily="50" charset="-128"/>
                <a:ea typeface="HGSｺﾞｼｯｸE" panose="020B0900000000000000" pitchFamily="50" charset="-128"/>
              </a:rPr>
              <a:t>      地域で飼料用米を生産し、地域で飼料用米を利用→</a:t>
            </a:r>
            <a:r>
              <a:rPr lang="en-US" altLang="ja-JP" sz="3200" dirty="0">
                <a:latin typeface="HGSｺﾞｼｯｸE" panose="020B0900000000000000" pitchFamily="50" charset="-128"/>
                <a:ea typeface="HGSｺﾞｼｯｸE" panose="020B0900000000000000" pitchFamily="50" charset="-128"/>
              </a:rPr>
              <a:t>CO</a:t>
            </a:r>
            <a:r>
              <a:rPr lang="ja-JP" altLang="en-US" sz="1800" b="1" dirty="0">
                <a:latin typeface="HGSｺﾞｼｯｸE" panose="020B0900000000000000" pitchFamily="50" charset="-128"/>
                <a:ea typeface="HGSｺﾞｼｯｸE" panose="020B0900000000000000" pitchFamily="50" charset="-128"/>
              </a:rPr>
              <a:t>２</a:t>
            </a:r>
            <a:r>
              <a:rPr lang="ja-JP" altLang="en-US" sz="3200" b="1" dirty="0">
                <a:latin typeface="HGSｺﾞｼｯｸE" panose="020B0900000000000000" pitchFamily="50" charset="-128"/>
                <a:ea typeface="HGSｺﾞｼｯｸE" panose="020B0900000000000000" pitchFamily="50" charset="-128"/>
              </a:rPr>
              <a:t>の削減</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2400" dirty="0"/>
              <a:t>　</a:t>
            </a:r>
            <a:r>
              <a:rPr lang="ja-JP" altLang="en-US" sz="3200" dirty="0">
                <a:latin typeface="HGSｺﾞｼｯｸE" panose="020B0900000000000000" pitchFamily="50" charset="-128"/>
                <a:ea typeface="HGSｺﾞｼｯｸE" panose="020B0900000000000000" pitchFamily="50" charset="-128"/>
              </a:rPr>
              <a:t>⇒ 水田のフル活用：</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農村の景観保全、洪水防止、地下水源の涵養など</a:t>
            </a:r>
            <a:endParaRPr lang="en-US" altLang="ja-JP" sz="3200" dirty="0">
              <a:latin typeface="HGSｺﾞｼｯｸE" panose="020B0900000000000000" pitchFamily="50" charset="-128"/>
              <a:ea typeface="HGSｺﾞｼｯｸE" panose="020B0900000000000000" pitchFamily="50" charset="-128"/>
            </a:endParaRPr>
          </a:p>
          <a:p>
            <a:pPr eaLnBrk="1" hangingPunct="1">
              <a:lnSpc>
                <a:spcPct val="80000"/>
              </a:lnSpc>
              <a:buFontTx/>
              <a:buNone/>
            </a:pPr>
            <a:endParaRPr lang="ja-JP" altLang="en-US" sz="2400" dirty="0"/>
          </a:p>
          <a:p>
            <a:pPr eaLnBrk="1" hangingPunct="1">
              <a:lnSpc>
                <a:spcPct val="80000"/>
              </a:lnSpc>
              <a:buFontTx/>
              <a:buNone/>
            </a:pPr>
            <a:r>
              <a:rPr lang="ja-JP" altLang="en-US" sz="3600" b="1" dirty="0">
                <a:solidFill>
                  <a:srgbClr val="FF0000"/>
                </a:solidFill>
                <a:latin typeface="HGSｺﾞｼｯｸE" panose="020B0900000000000000" pitchFamily="50" charset="-128"/>
                <a:ea typeface="HGSｺﾞｼｯｸE" panose="020B0900000000000000" pitchFamily="50" charset="-128"/>
              </a:rPr>
              <a:t>④ 循環型社会（</a:t>
            </a:r>
            <a:r>
              <a:rPr lang="en-US" altLang="ja-JP" sz="3600" b="1" dirty="0">
                <a:solidFill>
                  <a:srgbClr val="FF0000"/>
                </a:solidFill>
                <a:latin typeface="HGSｺﾞｼｯｸE" panose="020B0900000000000000" pitchFamily="50" charset="-128"/>
                <a:ea typeface="HGSｺﾞｼｯｸE" panose="020B0900000000000000" pitchFamily="50" charset="-128"/>
              </a:rPr>
              <a:t>SDG</a:t>
            </a:r>
            <a:r>
              <a:rPr lang="ja-JP" altLang="en-US" sz="3600" b="1" dirty="0">
                <a:solidFill>
                  <a:srgbClr val="FF0000"/>
                </a:solidFill>
                <a:latin typeface="HGSｺﾞｼｯｸE" panose="020B0900000000000000" pitchFamily="50" charset="-128"/>
                <a:ea typeface="HGSｺﾞｼｯｸE" panose="020B0900000000000000" pitchFamily="50" charset="-128"/>
              </a:rPr>
              <a:t>ｓ）への貢献</a:t>
            </a:r>
          </a:p>
          <a:p>
            <a:pPr eaLnBrk="1" hangingPunct="1">
              <a:lnSpc>
                <a:spcPct val="80000"/>
              </a:lnSpc>
              <a:buFontTx/>
              <a:buNone/>
            </a:pPr>
            <a:r>
              <a:rPr lang="ja-JP" altLang="en-US" sz="2400" b="1"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a:t>
            </a:r>
            <a:r>
              <a:rPr lang="ja-JP" altLang="en-US" sz="3200" dirty="0">
                <a:latin typeface="HGSｺﾞｼｯｸE" panose="020B0900000000000000" pitchFamily="50" charset="-128"/>
                <a:ea typeface="HGSｺﾞｼｯｸE" panose="020B0900000000000000" pitchFamily="50" charset="-128"/>
              </a:rPr>
              <a:t>耕種（水田）と畜産の結合により新しい循環型社会と</a:t>
            </a:r>
            <a:endParaRPr lang="en-US" altLang="ja-JP" sz="3200" dirty="0">
              <a:latin typeface="HGSｺﾞｼｯｸE" panose="020B0900000000000000" pitchFamily="50" charset="-128"/>
              <a:ea typeface="HGSｺﾞｼｯｸE" panose="020B0900000000000000" pitchFamily="50" charset="-128"/>
            </a:endParaRPr>
          </a:p>
          <a:p>
            <a:pPr eaLnBrk="1" hangingPunct="1">
              <a:lnSpc>
                <a:spcPct val="80000"/>
              </a:lnSpc>
              <a:buFontTx/>
              <a:buNone/>
            </a:pPr>
            <a:r>
              <a:rPr lang="en-US" altLang="ja-JP" sz="3200" dirty="0">
                <a:latin typeface="HGSｺﾞｼｯｸE" panose="020B0900000000000000" pitchFamily="50" charset="-128"/>
                <a:ea typeface="HGSｺﾞｼｯｸE" panose="020B0900000000000000" pitchFamily="50" charset="-128"/>
              </a:rPr>
              <a:t>     </a:t>
            </a:r>
            <a:r>
              <a:rPr lang="ja-JP" altLang="en-US" sz="3200" dirty="0">
                <a:latin typeface="HGSｺﾞｼｯｸE" panose="020B0900000000000000" pitchFamily="50" charset="-128"/>
                <a:ea typeface="HGSｺﾞｼｯｸE" panose="020B0900000000000000" pitchFamily="50" charset="-128"/>
              </a:rPr>
              <a:t>循環型農業の実現への貢献</a:t>
            </a:r>
          </a:p>
        </p:txBody>
      </p:sp>
    </p:spTree>
    <p:extLst>
      <p:ext uri="{BB962C8B-B14F-4D97-AF65-F5344CB8AC3E}">
        <p14:creationId xmlns:p14="http://schemas.microsoft.com/office/powerpoint/2010/main" val="282237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4AA1D2-2B72-4931-8469-B41E1A7054ED}"/>
              </a:ext>
            </a:extLst>
          </p:cNvPr>
          <p:cNvSpPr>
            <a:spLocks noGrp="1"/>
          </p:cNvSpPr>
          <p:nvPr>
            <p:ph type="title"/>
          </p:nvPr>
        </p:nvSpPr>
        <p:spPr>
          <a:xfrm>
            <a:off x="1428749" y="174625"/>
            <a:ext cx="8524876" cy="782031"/>
          </a:xfrm>
          <a:solidFill>
            <a:schemeClr val="accent6">
              <a:lumMod val="75000"/>
            </a:schemeClr>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畜産と耕種の契約書の実例</a:t>
            </a:r>
          </a:p>
        </p:txBody>
      </p:sp>
      <p:sp>
        <p:nvSpPr>
          <p:cNvPr id="3" name="コンテンツ プレースホルダー 2">
            <a:extLst>
              <a:ext uri="{FF2B5EF4-FFF2-40B4-BE49-F238E27FC236}">
                <a16:creationId xmlns:a16="http://schemas.microsoft.com/office/drawing/2014/main" id="{FDC3615B-0D78-43D0-9188-05326CA3C41B}"/>
              </a:ext>
            </a:extLst>
          </p:cNvPr>
          <p:cNvSpPr>
            <a:spLocks noGrp="1"/>
          </p:cNvSpPr>
          <p:nvPr>
            <p:ph idx="1"/>
          </p:nvPr>
        </p:nvSpPr>
        <p:spPr>
          <a:xfrm>
            <a:off x="204395" y="1082674"/>
            <a:ext cx="11987605" cy="5683885"/>
          </a:xfrm>
        </p:spPr>
        <p:txBody>
          <a:bodyPr>
            <a:noAutofit/>
          </a:bodyPr>
          <a:lstStyle/>
          <a:p>
            <a:pPr marL="0" indent="0">
              <a:buNone/>
            </a:pPr>
            <a:r>
              <a:rPr lang="en-US" altLang="ja-JP" sz="1800" dirty="0">
                <a:latin typeface="HGPｺﾞｼｯｸE" panose="020B0900000000000000" pitchFamily="50" charset="-128"/>
                <a:ea typeface="HGPｺﾞｼｯｸE" panose="020B0900000000000000" pitchFamily="50" charset="-128"/>
              </a:rPr>
              <a:t>               2019</a:t>
            </a:r>
            <a:r>
              <a:rPr lang="ja-JP" altLang="en-US" sz="1800" dirty="0">
                <a:latin typeface="HGPｺﾞｼｯｸE" panose="020B0900000000000000" pitchFamily="50" charset="-128"/>
                <a:ea typeface="HGPｺﾞｼｯｸE" panose="020B0900000000000000" pitchFamily="50" charset="-128"/>
              </a:rPr>
              <a:t>年産飼料用米売買覚書の抜粋</a:t>
            </a:r>
            <a:r>
              <a:rPr lang="ja-JP" altLang="en-US" sz="1800" dirty="0">
                <a:latin typeface="HGSｺﾞｼｯｸE" panose="020B0900000000000000" pitchFamily="50" charset="-128"/>
                <a:ea typeface="HGSｺﾞｼｯｸE" panose="020B0900000000000000" pitchFamily="50" charset="-128"/>
              </a:rPr>
              <a:t>（甲：稲作農家、乙：</a:t>
            </a:r>
            <a:r>
              <a:rPr lang="en-US" altLang="ja-JP" sz="1800" dirty="0">
                <a:latin typeface="HGSｺﾞｼｯｸE" panose="020B0900000000000000" pitchFamily="50" charset="-128"/>
                <a:ea typeface="HGSｺﾞｼｯｸE" panose="020B0900000000000000" pitchFamily="50" charset="-128"/>
              </a:rPr>
              <a:t>A</a:t>
            </a:r>
            <a:r>
              <a:rPr lang="ja-JP" altLang="en-US" sz="1800" dirty="0">
                <a:latin typeface="HGSｺﾞｼｯｸE" panose="020B0900000000000000" pitchFamily="50" charset="-128"/>
                <a:ea typeface="HGSｺﾞｼｯｸE" panose="020B0900000000000000" pitchFamily="50" charset="-128"/>
              </a:rPr>
              <a:t>養鶏場）</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①</a:t>
            </a:r>
            <a:r>
              <a:rPr lang="ja-JP" altLang="en-US" sz="1800" dirty="0">
                <a:latin typeface="HGSｺﾞｼｯｸE" panose="020B0900000000000000" pitchFamily="50" charset="-128"/>
                <a:ea typeface="HGSｺﾞｼｯｸE" panose="020B0900000000000000" pitchFamily="50" charset="-128"/>
              </a:rPr>
              <a:t> 甲は飼料用米の生産、乾燥（モミ水分</a:t>
            </a:r>
            <a:r>
              <a:rPr lang="en-US" altLang="ja-JP" sz="1800" dirty="0">
                <a:latin typeface="HGSｺﾞｼｯｸE" panose="020B0900000000000000" pitchFamily="50" charset="-128"/>
                <a:ea typeface="HGSｺﾞｼｯｸE" panose="020B0900000000000000" pitchFamily="50" charset="-128"/>
              </a:rPr>
              <a:t>14</a:t>
            </a:r>
            <a:r>
              <a:rPr lang="ja-JP" altLang="en-US" sz="1800" dirty="0">
                <a:latin typeface="HGSｺﾞｼｯｸE" panose="020B0900000000000000" pitchFamily="50" charset="-128"/>
                <a:ea typeface="HGSｺﾞｼｯｸE" panose="020B0900000000000000" pitchFamily="50" charset="-128"/>
              </a:rPr>
              <a:t>％未満）及び一時保管する。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② </a:t>
            </a:r>
            <a:r>
              <a:rPr lang="ja-JP" altLang="en-US" sz="1800" dirty="0">
                <a:latin typeface="HGSｺﾞｼｯｸE" panose="020B0900000000000000" pitchFamily="50" charset="-128"/>
                <a:ea typeface="HGSｺﾞｼｯｸE" panose="020B0900000000000000" pitchFamily="50" charset="-128"/>
              </a:rPr>
              <a:t>乙は飼料用米の運送、計量、給餌用保管及び給餌とする。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③</a:t>
            </a:r>
            <a:r>
              <a:rPr lang="ja-JP" altLang="en-US" sz="1800" dirty="0">
                <a:latin typeface="HGSｺﾞｼｯｸE" panose="020B0900000000000000" pitchFamily="50" charset="-128"/>
                <a:ea typeface="HGSｺﾞｼｯｸE" panose="020B0900000000000000" pitchFamily="50" charset="-128"/>
              </a:rPr>
              <a:t> 収穫量が多く乙の保管スペースが不足する時は、甲乙協議の上、甲に一時保管を依頼する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④ </a:t>
            </a:r>
            <a:r>
              <a:rPr lang="ja-JP" altLang="en-US" sz="1800" dirty="0">
                <a:latin typeface="HGSｺﾞｼｯｸE" panose="020B0900000000000000" pitchFamily="50" charset="-128"/>
                <a:ea typeface="HGSｺﾞｼｯｸE" panose="020B0900000000000000" pitchFamily="50" charset="-128"/>
              </a:rPr>
              <a:t>安全性の確保について甲は関係法令を遵守し、且つ生産工程管理計画に従い栽培履歴記帳をして飼料用米を生産すること。（特に農薬取締法等）</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⑤</a:t>
            </a:r>
            <a:r>
              <a:rPr lang="ja-JP" altLang="en-US" sz="1800" dirty="0">
                <a:latin typeface="HGSｺﾞｼｯｸE" panose="020B0900000000000000" pitchFamily="50" charset="-128"/>
                <a:ea typeface="HGSｺﾞｼｯｸE" panose="020B0900000000000000" pitchFamily="50" charset="-128"/>
              </a:rPr>
              <a:t> 品質については、甲は特性である多肥栽培に努め高タンパク米の生産をめざし、未熟米や夾雑物（ワラやワラスボ）の混入防止に努める。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⑥ </a:t>
            </a:r>
            <a:r>
              <a:rPr lang="ja-JP" altLang="en-US" sz="1800" dirty="0">
                <a:latin typeface="HGSｺﾞｼｯｸE" panose="020B0900000000000000" pitchFamily="50" charset="-128"/>
                <a:ea typeface="HGSｺﾞｼｯｸE" panose="020B0900000000000000" pitchFamily="50" charset="-128"/>
              </a:rPr>
              <a:t>代金決済は、飼料用米（籾米）</a:t>
            </a:r>
            <a:r>
              <a:rPr lang="en-US" altLang="ja-JP" sz="1800" dirty="0">
                <a:latin typeface="HGSｺﾞｼｯｸE" panose="020B0900000000000000" pitchFamily="50" charset="-128"/>
                <a:ea typeface="HGSｺﾞｼｯｸE" panose="020B0900000000000000" pitchFamily="50" charset="-128"/>
              </a:rPr>
              <a:t>25</a:t>
            </a:r>
            <a:r>
              <a:rPr lang="ja-JP" altLang="en-US" sz="1800" dirty="0">
                <a:latin typeface="HGSｺﾞｼｯｸE" panose="020B0900000000000000" pitchFamily="50" charset="-128"/>
                <a:ea typeface="HGSｺﾞｼｯｸE" panose="020B0900000000000000" pitchFamily="50" charset="-128"/>
              </a:rPr>
              <a:t>円</a:t>
            </a:r>
            <a:r>
              <a:rPr lang="en-US" altLang="ja-JP" sz="1800" dirty="0">
                <a:latin typeface="HGSｺﾞｼｯｸE" panose="020B0900000000000000" pitchFamily="50" charset="-128"/>
                <a:ea typeface="HGSｺﾞｼｯｸE" panose="020B0900000000000000" pitchFamily="50" charset="-128"/>
              </a:rPr>
              <a:t>/kg</a:t>
            </a:r>
            <a:r>
              <a:rPr lang="ja-JP" altLang="en-US" sz="1800" dirty="0">
                <a:latin typeface="HGSｺﾞｼｯｸE" panose="020B0900000000000000" pitchFamily="50" charset="-128"/>
                <a:ea typeface="HGSｺﾞｼｯｸE" panose="020B0900000000000000" pitchFamily="50" charset="-128"/>
              </a:rPr>
              <a:t>（税込）で支払いサイドは乙の受け入れ後</a:t>
            </a:r>
            <a:r>
              <a:rPr lang="en-US" altLang="ja-JP" sz="1800" dirty="0">
                <a:latin typeface="HGSｺﾞｼｯｸE" panose="020B0900000000000000" pitchFamily="50" charset="-128"/>
                <a:ea typeface="HGSｺﾞｼｯｸE" panose="020B0900000000000000" pitchFamily="50" charset="-128"/>
              </a:rPr>
              <a:t>90</a:t>
            </a:r>
            <a:r>
              <a:rPr lang="ja-JP" altLang="en-US" sz="1800" dirty="0">
                <a:latin typeface="HGSｺﾞｼｯｸE" panose="020B0900000000000000" pitchFamily="50" charset="-128"/>
                <a:ea typeface="HGSｺﾞｼｯｸE" panose="020B0900000000000000" pitchFamily="50" charset="-128"/>
              </a:rPr>
              <a:t>日以内とする。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⑦ </a:t>
            </a:r>
            <a:r>
              <a:rPr lang="ja-JP" altLang="en-US" sz="1800" dirty="0">
                <a:latin typeface="HGSｺﾞｼｯｸE" panose="020B0900000000000000" pitchFamily="50" charset="-128"/>
                <a:ea typeface="HGSｺﾞｼｯｸE" panose="020B0900000000000000" pitchFamily="50" charset="-128"/>
              </a:rPr>
              <a:t>地域循環と耕畜連携のため、乙の発酵鶏糞を甲は</a:t>
            </a:r>
            <a:r>
              <a:rPr lang="en-US" altLang="ja-JP" sz="1800" dirty="0">
                <a:latin typeface="HGSｺﾞｼｯｸE" panose="020B0900000000000000" pitchFamily="50" charset="-128"/>
                <a:ea typeface="HGSｺﾞｼｯｸE" panose="020B0900000000000000" pitchFamily="50" charset="-128"/>
              </a:rPr>
              <a:t>10a</a:t>
            </a:r>
            <a:r>
              <a:rPr lang="ja-JP" altLang="en-US" sz="1800" dirty="0">
                <a:latin typeface="HGSｺﾞｼｯｸE" panose="020B0900000000000000" pitchFamily="50" charset="-128"/>
                <a:ea typeface="HGSｺﾞｼｯｸE" panose="020B0900000000000000" pitchFamily="50" charset="-128"/>
              </a:rPr>
              <a:t>当たり</a:t>
            </a:r>
            <a:r>
              <a:rPr lang="en-US" altLang="ja-JP" sz="1800" dirty="0">
                <a:latin typeface="HGSｺﾞｼｯｸE" panose="020B0900000000000000" pitchFamily="50" charset="-128"/>
                <a:ea typeface="HGSｺﾞｼｯｸE" panose="020B0900000000000000" pitchFamily="50" charset="-128"/>
              </a:rPr>
              <a:t>1,000kg</a:t>
            </a:r>
            <a:r>
              <a:rPr lang="ja-JP" altLang="en-US" sz="1800" dirty="0">
                <a:latin typeface="HGSｺﾞｼｯｸE" panose="020B0900000000000000" pitchFamily="50" charset="-128"/>
                <a:ea typeface="HGSｺﾞｼｯｸE" panose="020B0900000000000000" pitchFamily="50" charset="-128"/>
              </a:rPr>
              <a:t>以上を目安に施用する。鶏糞単価は鶏糞施用量</a:t>
            </a:r>
            <a:r>
              <a:rPr lang="en-US" altLang="ja-JP" sz="1800" dirty="0">
                <a:latin typeface="HGSｺﾞｼｯｸE" panose="020B0900000000000000" pitchFamily="50" charset="-128"/>
                <a:ea typeface="HGSｺﾞｼｯｸE" panose="020B0900000000000000" pitchFamily="50" charset="-128"/>
              </a:rPr>
              <a:t>500kg</a:t>
            </a:r>
            <a:r>
              <a:rPr lang="ja-JP" altLang="en-US" sz="1800" dirty="0">
                <a:latin typeface="HGSｺﾞｼｯｸE" panose="020B0900000000000000" pitchFamily="50" charset="-128"/>
                <a:ea typeface="HGSｺﾞｼｯｸE" panose="020B0900000000000000" pitchFamily="50" charset="-128"/>
              </a:rPr>
              <a:t>～</a:t>
            </a:r>
            <a:r>
              <a:rPr lang="en-US" altLang="ja-JP" sz="1800" dirty="0">
                <a:latin typeface="HGSｺﾞｼｯｸE" panose="020B0900000000000000" pitchFamily="50" charset="-128"/>
                <a:ea typeface="HGSｺﾞｼｯｸE" panose="020B0900000000000000" pitchFamily="50" charset="-128"/>
              </a:rPr>
              <a:t>1,000kg/10a</a:t>
            </a:r>
            <a:r>
              <a:rPr lang="ja-JP" altLang="en-US" sz="1800" dirty="0">
                <a:latin typeface="HGSｺﾞｼｯｸE" panose="020B0900000000000000" pitchFamily="50" charset="-128"/>
                <a:ea typeface="HGSｺﾞｼｯｸE" panose="020B0900000000000000" pitchFamily="50" charset="-128"/>
              </a:rPr>
              <a:t>は</a:t>
            </a:r>
            <a:r>
              <a:rPr lang="en-US" altLang="ja-JP" sz="1800" dirty="0">
                <a:latin typeface="HGSｺﾞｼｯｸE" panose="020B0900000000000000" pitchFamily="50" charset="-128"/>
                <a:ea typeface="HGSｺﾞｼｯｸE" panose="020B0900000000000000" pitchFamily="50" charset="-128"/>
              </a:rPr>
              <a:t>10</a:t>
            </a:r>
            <a:r>
              <a:rPr lang="ja-JP" altLang="en-US" sz="1800" dirty="0">
                <a:latin typeface="HGSｺﾞｼｯｸE" panose="020B0900000000000000" pitchFamily="50" charset="-128"/>
                <a:ea typeface="HGSｺﾞｼｯｸE" panose="020B0900000000000000" pitchFamily="50" charset="-128"/>
              </a:rPr>
              <a:t>円</a:t>
            </a:r>
            <a:r>
              <a:rPr lang="en-US" altLang="ja-JP" sz="1800" dirty="0">
                <a:latin typeface="HGSｺﾞｼｯｸE" panose="020B0900000000000000" pitchFamily="50" charset="-128"/>
                <a:ea typeface="HGSｺﾞｼｯｸE" panose="020B0900000000000000" pitchFamily="50" charset="-128"/>
              </a:rPr>
              <a:t>/kg</a:t>
            </a:r>
            <a:r>
              <a:rPr lang="ja-JP" altLang="en-US" sz="1800" dirty="0">
                <a:latin typeface="HGSｺﾞｼｯｸE" panose="020B0900000000000000" pitchFamily="50" charset="-128"/>
                <a:ea typeface="HGSｺﾞｼｯｸE" panose="020B0900000000000000" pitchFamily="50" charset="-128"/>
              </a:rPr>
              <a:t>（税込）、</a:t>
            </a:r>
            <a:r>
              <a:rPr lang="en-US" altLang="ja-JP" sz="1800" dirty="0">
                <a:latin typeface="HGSｺﾞｼｯｸE" panose="020B0900000000000000" pitchFamily="50" charset="-128"/>
                <a:ea typeface="HGSｺﾞｼｯｸE" panose="020B0900000000000000" pitchFamily="50" charset="-128"/>
              </a:rPr>
              <a:t>1,000kg/10a</a:t>
            </a:r>
            <a:r>
              <a:rPr lang="ja-JP" altLang="en-US" sz="1800" dirty="0">
                <a:latin typeface="HGSｺﾞｼｯｸE" panose="020B0900000000000000" pitchFamily="50" charset="-128"/>
                <a:ea typeface="HGSｺﾞｼｯｸE" panose="020B0900000000000000" pitchFamily="50" charset="-128"/>
              </a:rPr>
              <a:t>以上の施用の場合は</a:t>
            </a:r>
            <a:r>
              <a:rPr lang="en-US" altLang="ja-JP" sz="1800" dirty="0">
                <a:latin typeface="HGSｺﾞｼｯｸE" panose="020B0900000000000000" pitchFamily="50" charset="-128"/>
                <a:ea typeface="HGSｺﾞｼｯｸE" panose="020B0900000000000000" pitchFamily="50" charset="-128"/>
              </a:rPr>
              <a:t>8</a:t>
            </a:r>
            <a:r>
              <a:rPr lang="ja-JP" altLang="en-US" sz="1800" dirty="0">
                <a:latin typeface="HGSｺﾞｼｯｸE" panose="020B0900000000000000" pitchFamily="50" charset="-128"/>
                <a:ea typeface="HGSｺﾞｼｯｸE" panose="020B0900000000000000" pitchFamily="50" charset="-128"/>
              </a:rPr>
              <a:t>円</a:t>
            </a:r>
            <a:r>
              <a:rPr lang="en-US" altLang="ja-JP" sz="1800" dirty="0">
                <a:latin typeface="HGSｺﾞｼｯｸE" panose="020B0900000000000000" pitchFamily="50" charset="-128"/>
                <a:ea typeface="HGSｺﾞｼｯｸE" panose="020B0900000000000000" pitchFamily="50" charset="-128"/>
              </a:rPr>
              <a:t>/kg</a:t>
            </a:r>
            <a:r>
              <a:rPr lang="ja-JP" altLang="en-US" sz="1800" dirty="0">
                <a:latin typeface="HGSｺﾞｼｯｸE" panose="020B0900000000000000" pitchFamily="50" charset="-128"/>
                <a:ea typeface="HGSｺﾞｼｯｸE" panose="020B0900000000000000" pitchFamily="50" charset="-128"/>
              </a:rPr>
              <a:t>（同）とし、飼料用米と鶏糞代は相殺する。ただし、鶏糞を</a:t>
            </a:r>
            <a:r>
              <a:rPr lang="en-US" altLang="ja-JP" sz="1800" dirty="0">
                <a:latin typeface="HGSｺﾞｼｯｸE" panose="020B0900000000000000" pitchFamily="50" charset="-128"/>
                <a:ea typeface="HGSｺﾞｼｯｸE" panose="020B0900000000000000" pitchFamily="50" charset="-128"/>
              </a:rPr>
              <a:t>500kg/10a</a:t>
            </a:r>
            <a:r>
              <a:rPr lang="ja-JP" altLang="en-US" sz="1800" dirty="0">
                <a:latin typeface="HGSｺﾞｼｯｸE" panose="020B0900000000000000" pitchFamily="50" charset="-128"/>
                <a:ea typeface="HGSｺﾞｼｯｸE" panose="020B0900000000000000" pitchFamily="50" charset="-128"/>
              </a:rPr>
              <a:t>未満の施用の場合は鶏糞代を無料とし、乙の籾米の買取価格は</a:t>
            </a:r>
            <a:r>
              <a:rPr lang="en-US" altLang="ja-JP" sz="1800" dirty="0">
                <a:latin typeface="HGSｺﾞｼｯｸE" panose="020B0900000000000000" pitchFamily="50" charset="-128"/>
                <a:ea typeface="HGSｺﾞｼｯｸE" panose="020B0900000000000000" pitchFamily="50" charset="-128"/>
              </a:rPr>
              <a:t>10</a:t>
            </a:r>
            <a:r>
              <a:rPr lang="ja-JP" altLang="en-US" sz="1800" dirty="0">
                <a:latin typeface="HGSｺﾞｼｯｸE" panose="020B0900000000000000" pitchFamily="50" charset="-128"/>
                <a:ea typeface="HGSｺﾞｼｯｸE" panose="020B0900000000000000" pitchFamily="50" charset="-128"/>
              </a:rPr>
              <a:t>円</a:t>
            </a:r>
            <a:r>
              <a:rPr lang="en-US" altLang="ja-JP" sz="1800" dirty="0">
                <a:latin typeface="HGSｺﾞｼｯｸE" panose="020B0900000000000000" pitchFamily="50" charset="-128"/>
                <a:ea typeface="HGSｺﾞｼｯｸE" panose="020B0900000000000000" pitchFamily="50" charset="-128"/>
              </a:rPr>
              <a:t>/kg</a:t>
            </a:r>
            <a:r>
              <a:rPr lang="ja-JP" altLang="en-US" sz="1800" dirty="0">
                <a:latin typeface="HGSｺﾞｼｯｸE" panose="020B0900000000000000" pitchFamily="50" charset="-128"/>
                <a:ea typeface="HGSｺﾞｼｯｸE" panose="020B0900000000000000" pitchFamily="50" charset="-128"/>
              </a:rPr>
              <a:t>とする。また、籾米、鶏糞を乙が運搬する場合は、運搬賃</a:t>
            </a:r>
            <a:r>
              <a:rPr lang="en-US" altLang="ja-JP" sz="1800" dirty="0">
                <a:latin typeface="HGSｺﾞｼｯｸE" panose="020B0900000000000000" pitchFamily="50" charset="-128"/>
                <a:ea typeface="HGSｺﾞｼｯｸE" panose="020B0900000000000000" pitchFamily="50" charset="-128"/>
              </a:rPr>
              <a:t>3</a:t>
            </a:r>
            <a:r>
              <a:rPr lang="ja-JP" altLang="en-US" sz="1800" dirty="0">
                <a:latin typeface="HGSｺﾞｼｯｸE" panose="020B0900000000000000" pitchFamily="50" charset="-128"/>
                <a:ea typeface="HGSｺﾞｼｯｸE" panose="020B0900000000000000" pitchFamily="50" charset="-128"/>
              </a:rPr>
              <a:t>円</a:t>
            </a:r>
            <a:r>
              <a:rPr lang="en-US" altLang="ja-JP" sz="1800" dirty="0">
                <a:latin typeface="HGSｺﾞｼｯｸE" panose="020B0900000000000000" pitchFamily="50" charset="-128"/>
                <a:ea typeface="HGSｺﾞｼｯｸE" panose="020B0900000000000000" pitchFamily="50" charset="-128"/>
              </a:rPr>
              <a:t>/kg</a:t>
            </a:r>
            <a:r>
              <a:rPr lang="ja-JP" altLang="en-US" sz="1800" dirty="0">
                <a:latin typeface="HGSｺﾞｼｯｸE" panose="020B0900000000000000" pitchFamily="50" charset="-128"/>
                <a:ea typeface="HGSｺﾞｼｯｸE" panose="020B0900000000000000" pitchFamily="50" charset="-128"/>
              </a:rPr>
              <a:t>、乙が行う籾米検査費用は</a:t>
            </a:r>
            <a:r>
              <a:rPr lang="en-US" altLang="ja-JP" sz="1800" dirty="0">
                <a:latin typeface="HGSｺﾞｼｯｸE" panose="020B0900000000000000" pitchFamily="50" charset="-128"/>
                <a:ea typeface="HGSｺﾞｼｯｸE" panose="020B0900000000000000" pitchFamily="50" charset="-128"/>
              </a:rPr>
              <a:t>1</a:t>
            </a:r>
            <a:r>
              <a:rPr lang="ja-JP" altLang="en-US" sz="1800" dirty="0">
                <a:latin typeface="HGSｺﾞｼｯｸE" panose="020B0900000000000000" pitchFamily="50" charset="-128"/>
                <a:ea typeface="HGSｺﾞｼｯｸE" panose="020B0900000000000000" pitchFamily="50" charset="-128"/>
              </a:rPr>
              <a:t>円</a:t>
            </a:r>
            <a:r>
              <a:rPr lang="en-US" altLang="ja-JP" sz="1800" dirty="0">
                <a:latin typeface="HGSｺﾞｼｯｸE" panose="020B0900000000000000" pitchFamily="50" charset="-128"/>
                <a:ea typeface="HGSｺﾞｼｯｸE" panose="020B0900000000000000" pitchFamily="50" charset="-128"/>
              </a:rPr>
              <a:t>/kg</a:t>
            </a:r>
            <a:r>
              <a:rPr lang="ja-JP" altLang="en-US" sz="1800" dirty="0">
                <a:latin typeface="HGSｺﾞｼｯｸE" panose="020B0900000000000000" pitchFamily="50" charset="-128"/>
                <a:ea typeface="HGSｺﾞｼｯｸE" panose="020B0900000000000000" pitchFamily="50" charset="-128"/>
              </a:rPr>
              <a:t>とする。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⑧ </a:t>
            </a:r>
            <a:r>
              <a:rPr lang="ja-JP" altLang="en-US" sz="1800" dirty="0">
                <a:latin typeface="HGSｺﾞｼｯｸE" panose="020B0900000000000000" pitchFamily="50" charset="-128"/>
                <a:ea typeface="HGSｺﾞｼｯｸE" panose="020B0900000000000000" pitchFamily="50" charset="-128"/>
              </a:rPr>
              <a:t>ペレット加工鶏糞は、通常鶏糞の</a:t>
            </a:r>
            <a:r>
              <a:rPr lang="en-US" altLang="ja-JP" sz="1800" dirty="0">
                <a:latin typeface="HGSｺﾞｼｯｸE" panose="020B0900000000000000" pitchFamily="50" charset="-128"/>
                <a:ea typeface="HGSｺﾞｼｯｸE" panose="020B0900000000000000" pitchFamily="50" charset="-128"/>
              </a:rPr>
              <a:t>2</a:t>
            </a:r>
            <a:r>
              <a:rPr lang="ja-JP" altLang="en-US" sz="1800" dirty="0">
                <a:latin typeface="HGSｺﾞｼｯｸE" panose="020B0900000000000000" pitchFamily="50" charset="-128"/>
                <a:ea typeface="HGSｺﾞｼｯｸE" panose="020B0900000000000000" pitchFamily="50" charset="-128"/>
              </a:rPr>
              <a:t>倍の価格とする。</a:t>
            </a:r>
          </a:p>
          <a:p>
            <a:pPr marL="0" indent="0">
              <a:lnSpc>
                <a:spcPct val="120000"/>
              </a:lnSpc>
              <a:spcBef>
                <a:spcPts val="600"/>
              </a:spcBef>
              <a:buNone/>
            </a:pPr>
            <a:r>
              <a:rPr lang="ja-JP" altLang="en-US" sz="1800" dirty="0">
                <a:solidFill>
                  <a:srgbClr val="FF0000"/>
                </a:solidFill>
                <a:latin typeface="HGSｺﾞｼｯｸE" panose="020B0900000000000000" pitchFamily="50" charset="-128"/>
                <a:ea typeface="HGSｺﾞｼｯｸE" panose="020B0900000000000000" pitchFamily="50" charset="-128"/>
              </a:rPr>
              <a:t>⑨ </a:t>
            </a:r>
            <a:r>
              <a:rPr lang="ja-JP" altLang="en-US" sz="1800" dirty="0">
                <a:latin typeface="HGSｺﾞｼｯｸE" panose="020B0900000000000000" pitchFamily="50" charset="-128"/>
                <a:ea typeface="HGSｺﾞｼｯｸE" panose="020B0900000000000000" pitchFamily="50" charset="-128"/>
              </a:rPr>
              <a:t>籾米搬入時に次年度の鶏糞を引き取る場合は、鶏糞の運搬賃を無料にする。</a:t>
            </a:r>
            <a:endParaRPr kumimoji="1" lang="ja-JP" altLang="en-US" sz="1800" dirty="0"/>
          </a:p>
        </p:txBody>
      </p:sp>
    </p:spTree>
    <p:extLst>
      <p:ext uri="{BB962C8B-B14F-4D97-AF65-F5344CB8AC3E}">
        <p14:creationId xmlns:p14="http://schemas.microsoft.com/office/powerpoint/2010/main" val="106126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1">
            <a:extLst>
              <a:ext uri="{FF2B5EF4-FFF2-40B4-BE49-F238E27FC236}">
                <a16:creationId xmlns:a16="http://schemas.microsoft.com/office/drawing/2014/main" id="{54BBFE9A-3A94-4DCC-A6B7-D31A7C2D84E7}"/>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D8DA97D-3CF7-4C1E-B244-59EEDF85FE71}" type="slidenum">
              <a:rPr lang="en-US" altLang="ja-JP" sz="1400"/>
              <a:pPr>
                <a:spcBef>
                  <a:spcPct val="0"/>
                </a:spcBef>
                <a:buFontTx/>
                <a:buNone/>
              </a:pPr>
              <a:t>8</a:t>
            </a:fld>
            <a:endParaRPr lang="en-US" altLang="ja-JP" sz="1400" dirty="0"/>
          </a:p>
        </p:txBody>
      </p:sp>
      <p:pic>
        <p:nvPicPr>
          <p:cNvPr id="14339" name="図 2">
            <a:extLst>
              <a:ext uri="{FF2B5EF4-FFF2-40B4-BE49-F238E27FC236}">
                <a16:creationId xmlns:a16="http://schemas.microsoft.com/office/drawing/2014/main" id="{28DE5F97-E6F0-4232-BFF3-A25DD9FEE4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205" y="1340289"/>
            <a:ext cx="6251884" cy="417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1003E6D-B25E-41ED-9117-ACCD11D8665A}"/>
              </a:ext>
            </a:extLst>
          </p:cNvPr>
          <p:cNvSpPr txBox="1">
            <a:spLocks noChangeArrowheads="1"/>
          </p:cNvSpPr>
          <p:nvPr/>
        </p:nvSpPr>
        <p:spPr>
          <a:xfrm>
            <a:off x="1974849" y="92076"/>
            <a:ext cx="8435975" cy="1138651"/>
          </a:xfrm>
          <a:prstGeom prst="rect">
            <a:avLst/>
          </a:prstGeom>
          <a:solidFill>
            <a:srgbClr val="00660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600" kern="0" dirty="0">
                <a:solidFill>
                  <a:schemeClr val="bg1"/>
                </a:solidFill>
                <a:latin typeface="HGSｺﾞｼｯｸE" panose="020B0900000000000000" pitchFamily="50" charset="-128"/>
                <a:ea typeface="HGSｺﾞｼｯｸE" panose="020B0900000000000000" pitchFamily="50" charset="-128"/>
              </a:rPr>
              <a:t>飼料用米の利用形態</a:t>
            </a:r>
            <a:endParaRPr lang="en-US" altLang="ja-JP" sz="3600" kern="0" dirty="0">
              <a:solidFill>
                <a:schemeClr val="bg1"/>
              </a:solidFill>
              <a:latin typeface="HGSｺﾞｼｯｸE" panose="020B0900000000000000" pitchFamily="50" charset="-128"/>
              <a:ea typeface="HGSｺﾞｼｯｸE" panose="020B0900000000000000" pitchFamily="50" charset="-128"/>
            </a:endParaRPr>
          </a:p>
          <a:p>
            <a:pPr>
              <a:defRPr/>
            </a:pPr>
            <a:r>
              <a:rPr lang="ja-JP" altLang="en-US" sz="2800" kern="0" dirty="0">
                <a:solidFill>
                  <a:schemeClr val="bg1"/>
                </a:solidFill>
                <a:latin typeface="HGSｺﾞｼｯｸE" panose="020B0900000000000000" pitchFamily="50" charset="-128"/>
                <a:ea typeface="HGSｺﾞｼｯｸE" panose="020B0900000000000000" pitchFamily="50" charset="-128"/>
              </a:rPr>
              <a:t>①指定配合飼料にモミ米を追加投入し給与</a:t>
            </a:r>
            <a:endParaRPr lang="ja-JP" altLang="en-US" sz="2800" kern="0" dirty="0">
              <a:solidFill>
                <a:schemeClr val="bg1"/>
              </a:solidFill>
            </a:endParaRPr>
          </a:p>
        </p:txBody>
      </p:sp>
      <p:sp>
        <p:nvSpPr>
          <p:cNvPr id="14341" name="テキスト ボックス 1">
            <a:extLst>
              <a:ext uri="{FF2B5EF4-FFF2-40B4-BE49-F238E27FC236}">
                <a16:creationId xmlns:a16="http://schemas.microsoft.com/office/drawing/2014/main" id="{B563475A-BEDA-47D0-A901-CAA075605010}"/>
              </a:ext>
            </a:extLst>
          </p:cNvPr>
          <p:cNvSpPr txBox="1">
            <a:spLocks noChangeArrowheads="1"/>
          </p:cNvSpPr>
          <p:nvPr/>
        </p:nvSpPr>
        <p:spPr bwMode="auto">
          <a:xfrm>
            <a:off x="1398512" y="5623402"/>
            <a:ext cx="9394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dirty="0"/>
              <a:t>神奈川中央養鶏農協（神奈川県愛川町）の</a:t>
            </a:r>
            <a:r>
              <a:rPr lang="ja-JP" altLang="en-US" sz="2800" kern="0" dirty="0">
                <a:latin typeface="HGPｺﾞｼｯｸE" panose="020B0900000000000000" pitchFamily="50" charset="-128"/>
                <a:ea typeface="HGPｺﾞｼｯｸE" panose="020B0900000000000000" pitchFamily="50" charset="-128"/>
              </a:rPr>
              <a:t>運搬バルク車への飼料用米の追加投入施設</a:t>
            </a:r>
            <a:r>
              <a:rPr lang="ja-JP" altLang="en-US" sz="2800" dirty="0">
                <a:latin typeface="HGPｺﾞｼｯｸE" panose="020B0900000000000000" pitchFamily="50" charset="-128"/>
                <a:ea typeface="HGPｺﾞｼｯｸE" panose="020B0900000000000000" pitchFamily="50" charset="-128"/>
              </a:rPr>
              <a:t>（モミ米追加配合）</a:t>
            </a:r>
          </a:p>
        </p:txBody>
      </p:sp>
    </p:spTree>
    <p:extLst>
      <p:ext uri="{BB962C8B-B14F-4D97-AF65-F5344CB8AC3E}">
        <p14:creationId xmlns:p14="http://schemas.microsoft.com/office/powerpoint/2010/main" val="263572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a:extLst>
              <a:ext uri="{FF2B5EF4-FFF2-40B4-BE49-F238E27FC236}">
                <a16:creationId xmlns:a16="http://schemas.microsoft.com/office/drawing/2014/main" id="{3BA2767C-CC1F-43F4-977F-A1C27A6380FA}"/>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67BB0F0-77F8-4147-85DC-86E3BADE4691}" type="slidenum">
              <a:rPr lang="en-US" altLang="ja-JP" sz="1400"/>
              <a:pPr>
                <a:spcBef>
                  <a:spcPct val="0"/>
                </a:spcBef>
                <a:buFontTx/>
                <a:buNone/>
              </a:pPr>
              <a:t>9</a:t>
            </a:fld>
            <a:endParaRPr lang="en-US" altLang="ja-JP" sz="1400" dirty="0"/>
          </a:p>
        </p:txBody>
      </p:sp>
      <p:pic>
        <p:nvPicPr>
          <p:cNvPr id="16387" name="図 2">
            <a:extLst>
              <a:ext uri="{FF2B5EF4-FFF2-40B4-BE49-F238E27FC236}">
                <a16:creationId xmlns:a16="http://schemas.microsoft.com/office/drawing/2014/main" id="{14115DC2-A506-489D-A68B-234AD8D021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052513"/>
            <a:ext cx="3600450"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図 3">
            <a:extLst>
              <a:ext uri="{FF2B5EF4-FFF2-40B4-BE49-F238E27FC236}">
                <a16:creationId xmlns:a16="http://schemas.microsoft.com/office/drawing/2014/main" id="{93906093-5608-4C39-A602-68362B20FB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052514"/>
            <a:ext cx="48514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テキスト ボックス 5">
            <a:extLst>
              <a:ext uri="{FF2B5EF4-FFF2-40B4-BE49-F238E27FC236}">
                <a16:creationId xmlns:a16="http://schemas.microsoft.com/office/drawing/2014/main" id="{B3D8F9C7-ADE8-4AAC-80CD-C421227C7BEE}"/>
              </a:ext>
            </a:extLst>
          </p:cNvPr>
          <p:cNvSpPr txBox="1">
            <a:spLocks noChangeArrowheads="1"/>
          </p:cNvSpPr>
          <p:nvPr/>
        </p:nvSpPr>
        <p:spPr bwMode="auto">
          <a:xfrm>
            <a:off x="5651500" y="4670425"/>
            <a:ext cx="5702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dirty="0"/>
              <a:t>大分県日出町の鈴木養鶏場の</a:t>
            </a:r>
            <a:endParaRPr lang="en-US" altLang="ja-JP" sz="2800" dirty="0"/>
          </a:p>
          <a:p>
            <a:pPr>
              <a:spcBef>
                <a:spcPct val="0"/>
              </a:spcBef>
              <a:buFontTx/>
              <a:buNone/>
            </a:pPr>
            <a:r>
              <a:rPr lang="ja-JP" altLang="en-US" sz="2800" dirty="0"/>
              <a:t>トラックスケールで受け入れ保管する</a:t>
            </a:r>
            <a:endParaRPr lang="en-US" altLang="ja-JP" sz="2800" dirty="0"/>
          </a:p>
          <a:p>
            <a:pPr>
              <a:spcBef>
                <a:spcPct val="0"/>
              </a:spcBef>
              <a:buFontTx/>
              <a:buNone/>
            </a:pPr>
            <a:r>
              <a:rPr lang="ja-JP" altLang="en-US" sz="2800" dirty="0"/>
              <a:t>モミ米サイロ</a:t>
            </a:r>
          </a:p>
        </p:txBody>
      </p:sp>
      <p:sp>
        <p:nvSpPr>
          <p:cNvPr id="7" name="Rectangle 2">
            <a:extLst>
              <a:ext uri="{FF2B5EF4-FFF2-40B4-BE49-F238E27FC236}">
                <a16:creationId xmlns:a16="http://schemas.microsoft.com/office/drawing/2014/main" id="{8B0E6B8A-9C28-4012-970D-8A48B1B759CC}"/>
              </a:ext>
            </a:extLst>
          </p:cNvPr>
          <p:cNvSpPr txBox="1">
            <a:spLocks noChangeArrowheads="1"/>
          </p:cNvSpPr>
          <p:nvPr/>
        </p:nvSpPr>
        <p:spPr>
          <a:xfrm>
            <a:off x="1415705" y="136525"/>
            <a:ext cx="9702869" cy="716271"/>
          </a:xfrm>
          <a:prstGeom prst="rect">
            <a:avLst/>
          </a:prstGeom>
          <a:solidFill>
            <a:srgbClr val="00660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600" kern="0" dirty="0">
                <a:solidFill>
                  <a:schemeClr val="bg1"/>
                </a:solidFill>
                <a:latin typeface="HGPｺﾞｼｯｸE" panose="020B0900000000000000" pitchFamily="50" charset="-128"/>
                <a:ea typeface="HGPｺﾞｼｯｸE" panose="020B0900000000000000" pitchFamily="50" charset="-128"/>
              </a:rPr>
              <a:t>②保管サイロの飼料用米と指定配合飼料を混合</a:t>
            </a:r>
            <a:br>
              <a:rPr lang="ja-JP" altLang="en-US" sz="3600" kern="0" dirty="0">
                <a:solidFill>
                  <a:schemeClr val="bg1"/>
                </a:solidFill>
                <a:latin typeface="HGPｺﾞｼｯｸE" panose="020B0900000000000000" pitchFamily="50" charset="-128"/>
                <a:ea typeface="HGPｺﾞｼｯｸE" panose="020B0900000000000000" pitchFamily="50" charset="-128"/>
              </a:rPr>
            </a:br>
            <a:endParaRPr lang="ja-JP" altLang="en-US" sz="3600" kern="0" dirty="0">
              <a:solidFill>
                <a:schemeClr val="bg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52868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3228</Words>
  <Application>Microsoft Office PowerPoint</Application>
  <PresentationFormat>ワイド画面</PresentationFormat>
  <Paragraphs>180</Paragraphs>
  <Slides>20</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HGPｺﾞｼｯｸE</vt:lpstr>
      <vt:lpstr>HGSｺﾞｼｯｸE</vt:lpstr>
      <vt:lpstr>HGｺﾞｼｯｸE</vt:lpstr>
      <vt:lpstr>HG創英角ｺﾞｼｯｸUB</vt:lpstr>
      <vt:lpstr>游ゴシック</vt:lpstr>
      <vt:lpstr>游ゴシック Light</vt:lpstr>
      <vt:lpstr>Arial</vt:lpstr>
      <vt:lpstr>Century</vt:lpstr>
      <vt:lpstr>Times New Roman</vt:lpstr>
      <vt:lpstr>Office テーマ</vt:lpstr>
      <vt:lpstr>飼料用米の位置づけと今後の展開方向-生産、利用、消費、政策の各サイドから考える-      【畜産サイド】 飼料用米の畜産での位置づけ と展望は何か</vt:lpstr>
      <vt:lpstr>PowerPoint プレゼンテーション</vt:lpstr>
      <vt:lpstr>PowerPoint プレゼンテーション</vt:lpstr>
      <vt:lpstr> 飼料用米は家畜の新たな主原料としての位置づけが可能 </vt:lpstr>
      <vt:lpstr>畜産にとっての飼料用米利用のメリット</vt:lpstr>
      <vt:lpstr>PowerPoint プレゼンテーション</vt:lpstr>
      <vt:lpstr>畜産と耕種の契約書の実例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畜産を国土に根ざした農業部門として位置づける方策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飼料用米の位置づけと今後の展開方向-生産、利用、消費、政策の各サイドから考える-      　利用サイド：一般社団法人 日本飼料用米振興協会 理事 信岡 誠治 博士(農学)</dc:title>
  <dc:creator>s3nobuok</dc:creator>
  <cp:lastModifiedBy>若狹 良治</cp:lastModifiedBy>
  <cp:revision>88</cp:revision>
  <cp:lastPrinted>2019-11-05T08:21:25Z</cp:lastPrinted>
  <dcterms:created xsi:type="dcterms:W3CDTF">2019-10-29T02:20:41Z</dcterms:created>
  <dcterms:modified xsi:type="dcterms:W3CDTF">2025-10-23T01:10:25Z</dcterms:modified>
</cp:coreProperties>
</file>