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6"/>
  </p:notesMasterIdLst>
  <p:handoutMasterIdLst>
    <p:handoutMasterId r:id="rId77"/>
  </p:handoutMasterIdLst>
  <p:sldIdLst>
    <p:sldId id="424" r:id="rId2"/>
    <p:sldId id="462" r:id="rId3"/>
    <p:sldId id="464" r:id="rId4"/>
    <p:sldId id="372" r:id="rId5"/>
    <p:sldId id="442" r:id="rId6"/>
    <p:sldId id="420" r:id="rId7"/>
    <p:sldId id="454" r:id="rId8"/>
    <p:sldId id="344" r:id="rId9"/>
    <p:sldId id="345" r:id="rId10"/>
    <p:sldId id="347" r:id="rId11"/>
    <p:sldId id="348" r:id="rId12"/>
    <p:sldId id="349" r:id="rId13"/>
    <p:sldId id="331" r:id="rId14"/>
    <p:sldId id="423" r:id="rId15"/>
    <p:sldId id="478" r:id="rId16"/>
    <p:sldId id="458" r:id="rId17"/>
    <p:sldId id="459" r:id="rId18"/>
    <p:sldId id="455" r:id="rId19"/>
    <p:sldId id="456" r:id="rId20"/>
    <p:sldId id="481" r:id="rId21"/>
    <p:sldId id="353" r:id="rId22"/>
    <p:sldId id="413" r:id="rId23"/>
    <p:sldId id="354" r:id="rId24"/>
    <p:sldId id="443" r:id="rId25"/>
    <p:sldId id="444" r:id="rId26"/>
    <p:sldId id="446" r:id="rId27"/>
    <p:sldId id="447" r:id="rId28"/>
    <p:sldId id="448" r:id="rId29"/>
    <p:sldId id="449" r:id="rId30"/>
    <p:sldId id="453" r:id="rId31"/>
    <p:sldId id="410" r:id="rId32"/>
    <p:sldId id="415" r:id="rId33"/>
    <p:sldId id="409" r:id="rId34"/>
    <p:sldId id="416" r:id="rId35"/>
    <p:sldId id="355" r:id="rId36"/>
    <p:sldId id="356" r:id="rId37"/>
    <p:sldId id="408" r:id="rId38"/>
    <p:sldId id="364" r:id="rId39"/>
    <p:sldId id="467" r:id="rId40"/>
    <p:sldId id="484" r:id="rId41"/>
    <p:sldId id="483" r:id="rId42"/>
    <p:sldId id="362" r:id="rId43"/>
    <p:sldId id="361" r:id="rId44"/>
    <p:sldId id="492" r:id="rId45"/>
    <p:sldId id="491" r:id="rId46"/>
    <p:sldId id="365" r:id="rId47"/>
    <p:sldId id="366" r:id="rId48"/>
    <p:sldId id="412" r:id="rId49"/>
    <p:sldId id="367" r:id="rId50"/>
    <p:sldId id="493" r:id="rId51"/>
    <p:sldId id="494" r:id="rId52"/>
    <p:sldId id="482" r:id="rId53"/>
    <p:sldId id="417" r:id="rId54"/>
    <p:sldId id="487" r:id="rId55"/>
    <p:sldId id="489" r:id="rId56"/>
    <p:sldId id="486" r:id="rId57"/>
    <p:sldId id="468" r:id="rId58"/>
    <p:sldId id="480" r:id="rId59"/>
    <p:sldId id="437" r:id="rId60"/>
    <p:sldId id="436" r:id="rId61"/>
    <p:sldId id="393" r:id="rId62"/>
    <p:sldId id="394" r:id="rId63"/>
    <p:sldId id="387" r:id="rId64"/>
    <p:sldId id="469" r:id="rId65"/>
    <p:sldId id="403" r:id="rId66"/>
    <p:sldId id="397" r:id="rId67"/>
    <p:sldId id="470" r:id="rId68"/>
    <p:sldId id="430" r:id="rId69"/>
    <p:sldId id="474" r:id="rId70"/>
    <p:sldId id="476" r:id="rId71"/>
    <p:sldId id="475" r:id="rId72"/>
    <p:sldId id="477" r:id="rId73"/>
    <p:sldId id="473" r:id="rId74"/>
    <p:sldId id="490" r:id="rId75"/>
  </p:sldIdLst>
  <p:sldSz cx="9906000" cy="6858000" type="A4"/>
  <p:notesSz cx="6735763" cy="9866313"/>
  <p:defaultTextStyle>
    <a:defPPr>
      <a:defRPr lang="ja-JP"/>
    </a:defPPr>
    <a:lvl1pPr algn="ctr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anose="02020603050405020304" pitchFamily="18" charset="0"/>
        <a:ea typeface="ＤＦ特太ゴシック体" panose="020B0509000000000000" pitchFamily="49" charset="-128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anose="02020603050405020304" pitchFamily="18" charset="0"/>
        <a:ea typeface="ＤＦ特太ゴシック体" panose="020B0509000000000000" pitchFamily="49" charset="-128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anose="02020603050405020304" pitchFamily="18" charset="0"/>
        <a:ea typeface="ＤＦ特太ゴシック体" panose="020B0509000000000000" pitchFamily="49" charset="-128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anose="02020603050405020304" pitchFamily="18" charset="0"/>
        <a:ea typeface="ＤＦ特太ゴシック体" panose="020B0509000000000000" pitchFamily="49" charset="-128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anose="02020603050405020304" pitchFamily="18" charset="0"/>
        <a:ea typeface="ＤＦ特太ゴシック体" panose="020B0509000000000000" pitchFamily="49" charset="-128"/>
        <a:cs typeface="+mn-cs"/>
      </a:defRPr>
    </a:lvl5pPr>
    <a:lvl6pPr marL="2286000" algn="l" defTabSz="914400" rtl="0" eaLnBrk="1" latinLnBrk="0" hangingPunct="1">
      <a:defRPr kumimoji="1" sz="2400" kern="1200">
        <a:solidFill>
          <a:schemeClr val="tx1"/>
        </a:solidFill>
        <a:latin typeface="Times New Roman" panose="02020603050405020304" pitchFamily="18" charset="0"/>
        <a:ea typeface="ＤＦ特太ゴシック体" panose="020B0509000000000000" pitchFamily="49" charset="-128"/>
        <a:cs typeface="+mn-cs"/>
      </a:defRPr>
    </a:lvl6pPr>
    <a:lvl7pPr marL="2743200" algn="l" defTabSz="914400" rtl="0" eaLnBrk="1" latinLnBrk="0" hangingPunct="1">
      <a:defRPr kumimoji="1" sz="2400" kern="1200">
        <a:solidFill>
          <a:schemeClr val="tx1"/>
        </a:solidFill>
        <a:latin typeface="Times New Roman" panose="02020603050405020304" pitchFamily="18" charset="0"/>
        <a:ea typeface="ＤＦ特太ゴシック体" panose="020B0509000000000000" pitchFamily="49" charset="-128"/>
        <a:cs typeface="+mn-cs"/>
      </a:defRPr>
    </a:lvl7pPr>
    <a:lvl8pPr marL="3200400" algn="l" defTabSz="914400" rtl="0" eaLnBrk="1" latinLnBrk="0" hangingPunct="1">
      <a:defRPr kumimoji="1" sz="2400" kern="1200">
        <a:solidFill>
          <a:schemeClr val="tx1"/>
        </a:solidFill>
        <a:latin typeface="Times New Roman" panose="02020603050405020304" pitchFamily="18" charset="0"/>
        <a:ea typeface="ＤＦ特太ゴシック体" panose="020B0509000000000000" pitchFamily="49" charset="-128"/>
        <a:cs typeface="+mn-cs"/>
      </a:defRPr>
    </a:lvl8pPr>
    <a:lvl9pPr marL="3657600" algn="l" defTabSz="914400" rtl="0" eaLnBrk="1" latinLnBrk="0" hangingPunct="1">
      <a:defRPr kumimoji="1" sz="2400" kern="1200">
        <a:solidFill>
          <a:schemeClr val="tx1"/>
        </a:solidFill>
        <a:latin typeface="Times New Roman" panose="02020603050405020304" pitchFamily="18" charset="0"/>
        <a:ea typeface="ＤＦ特太ゴシック体" panose="020B0509000000000000" pitchFamily="49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07">
          <p15:clr>
            <a:srgbClr val="A4A3A4"/>
          </p15:clr>
        </p15:guide>
        <p15:guide id="2" pos="212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8000"/>
    <a:srgbClr val="CCFF99"/>
    <a:srgbClr val="CCFFCC"/>
    <a:srgbClr val="FFCC99"/>
    <a:srgbClr val="0000CC"/>
    <a:srgbClr val="99FF99"/>
    <a:srgbClr val="FFCCFF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inimized" horzBarState="maximized">
    <p:restoredLeft sz="32787"/>
    <p:restoredTop sz="90929"/>
  </p:normalViewPr>
  <p:slideViewPr>
    <p:cSldViewPr>
      <p:cViewPr>
        <p:scale>
          <a:sx n="54" d="100"/>
          <a:sy n="54" d="100"/>
        </p:scale>
        <p:origin x="2544" y="610"/>
      </p:cViewPr>
      <p:guideLst>
        <p:guide orient="horz" pos="2160"/>
        <p:guide pos="31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40" d="100"/>
          <a:sy n="40" d="100"/>
        </p:scale>
        <p:origin x="-1134" y="-90"/>
      </p:cViewPr>
      <p:guideLst>
        <p:guide orient="horz" pos="3107"/>
        <p:guide pos="212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>
            <a:extLst>
              <a:ext uri="{FF2B5EF4-FFF2-40B4-BE49-F238E27FC236}">
                <a16:creationId xmlns:a16="http://schemas.microsoft.com/office/drawing/2014/main" id="{656E631E-12E1-12DD-1BD0-87F06C6EFABE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en-US" altLang="ja-JP"/>
          </a:p>
        </p:txBody>
      </p:sp>
      <p:sp>
        <p:nvSpPr>
          <p:cNvPr id="120835" name="Rectangle 3">
            <a:extLst>
              <a:ext uri="{FF2B5EF4-FFF2-40B4-BE49-F238E27FC236}">
                <a16:creationId xmlns:a16="http://schemas.microsoft.com/office/drawing/2014/main" id="{7DF61746-2F5B-F45D-D4F5-D64AB9E9B745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10000" y="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 altLang="ja-JP"/>
          </a:p>
        </p:txBody>
      </p:sp>
      <p:sp>
        <p:nvSpPr>
          <p:cNvPr id="120836" name="Rectangle 4">
            <a:extLst>
              <a:ext uri="{FF2B5EF4-FFF2-40B4-BE49-F238E27FC236}">
                <a16:creationId xmlns:a16="http://schemas.microsoft.com/office/drawing/2014/main" id="{1D4DE3A2-D6F2-6933-F2E1-8628C90F5DF4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3726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en-US" altLang="ja-JP"/>
          </a:p>
        </p:txBody>
      </p:sp>
      <p:sp>
        <p:nvSpPr>
          <p:cNvPr id="120837" name="Rectangle 5">
            <a:extLst>
              <a:ext uri="{FF2B5EF4-FFF2-40B4-BE49-F238E27FC236}">
                <a16:creationId xmlns:a16="http://schemas.microsoft.com/office/drawing/2014/main" id="{0B7ACC7F-B7FD-A7F5-51A9-8FB2B7290F05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10000" y="93726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766365F3-E9B6-4EF6-A2A3-6930CBE136F0}" type="slidenum">
              <a:rPr lang="en-US" altLang="ja-JP"/>
              <a:pPr/>
              <a:t>‹#›</a:t>
            </a:fld>
            <a:endParaRPr lang="en-US" altLang="ja-JP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Rectangle 1026">
            <a:extLst>
              <a:ext uri="{FF2B5EF4-FFF2-40B4-BE49-F238E27FC236}">
                <a16:creationId xmlns:a16="http://schemas.microsoft.com/office/drawing/2014/main" id="{9DEC0D4D-AAEF-D3D0-6E87-AEB05165CA4C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en-US" altLang="ja-JP"/>
          </a:p>
        </p:txBody>
      </p:sp>
      <p:sp>
        <p:nvSpPr>
          <p:cNvPr id="218115" name="Rectangle 1027">
            <a:extLst>
              <a:ext uri="{FF2B5EF4-FFF2-40B4-BE49-F238E27FC236}">
                <a16:creationId xmlns:a16="http://schemas.microsoft.com/office/drawing/2014/main" id="{B626274E-9609-B36A-48E5-5F4BBD5D715E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10000" y="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 altLang="ja-JP"/>
          </a:p>
        </p:txBody>
      </p:sp>
      <p:sp>
        <p:nvSpPr>
          <p:cNvPr id="218116" name="Rectangle 1028">
            <a:extLst>
              <a:ext uri="{FF2B5EF4-FFF2-40B4-BE49-F238E27FC236}">
                <a16:creationId xmlns:a16="http://schemas.microsoft.com/office/drawing/2014/main" id="{AA63E4E6-45D4-E72E-AF53-CFD58CC947D5}"/>
              </a:ext>
            </a:extLst>
          </p:cNvPr>
          <p:cNvSpPr>
            <a:spLocks noChangeArrowheads="1" noTextEdit="1"/>
          </p:cNvSpPr>
          <p:nvPr>
            <p:ph type="sldImg" idx="2"/>
          </p:nvPr>
        </p:nvSpPr>
        <p:spPr bwMode="auto">
          <a:xfrm>
            <a:off x="749300" y="762000"/>
            <a:ext cx="5283200" cy="36576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18117" name="Rectangle 1029">
            <a:extLst>
              <a:ext uri="{FF2B5EF4-FFF2-40B4-BE49-F238E27FC236}">
                <a16:creationId xmlns:a16="http://schemas.microsoft.com/office/drawing/2014/main" id="{D44652D4-BB36-4654-D02B-4236ED9B289B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724400"/>
            <a:ext cx="4953000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218118" name="Rectangle 1030">
            <a:extLst>
              <a:ext uri="{FF2B5EF4-FFF2-40B4-BE49-F238E27FC236}">
                <a16:creationId xmlns:a16="http://schemas.microsoft.com/office/drawing/2014/main" id="{CDEAB23F-B251-D4AD-94D3-643F939F48A5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726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en-US" altLang="ja-JP"/>
          </a:p>
        </p:txBody>
      </p:sp>
      <p:sp>
        <p:nvSpPr>
          <p:cNvPr id="218119" name="Rectangle 1031">
            <a:extLst>
              <a:ext uri="{FF2B5EF4-FFF2-40B4-BE49-F238E27FC236}">
                <a16:creationId xmlns:a16="http://schemas.microsoft.com/office/drawing/2014/main" id="{611E08C6-883F-4D06-041F-747C4A57A36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10000" y="93726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B6ACAE44-8B5E-42DC-892C-8AE7DB4694E3}" type="slidenum">
              <a:rPr lang="en-US" altLang="ja-JP"/>
              <a:pPr/>
              <a:t>‹#›</a:t>
            </a:fld>
            <a:endParaRPr lang="en-US" altLang="ja-JP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anose="02020603050405020304" pitchFamily="18" charset="0"/>
        <a:ea typeface="ＭＳ Ｐ明朝" panose="02020600040205080304" pitchFamily="18" charset="-128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anose="02020603050405020304" pitchFamily="18" charset="0"/>
        <a:ea typeface="ＭＳ Ｐ明朝" panose="02020600040205080304" pitchFamily="18" charset="-128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anose="02020603050405020304" pitchFamily="18" charset="0"/>
        <a:ea typeface="ＭＳ Ｐ明朝" panose="02020600040205080304" pitchFamily="18" charset="-128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anose="02020603050405020304" pitchFamily="18" charset="0"/>
        <a:ea typeface="ＭＳ Ｐ明朝" panose="02020600040205080304" pitchFamily="18" charset="-128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anose="02020603050405020304" pitchFamily="18" charset="0"/>
        <a:ea typeface="ＭＳ Ｐ明朝" panose="02020600040205080304" pitchFamily="18" charset="-128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076DAD4-C65F-0B1D-6FBF-3AC704731B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38250" y="1122363"/>
            <a:ext cx="74295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2C8B1FBF-EF40-10B9-94E6-B7ABC20E4F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7D15A15C-704E-72FB-F186-47560624B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ECC1768C-AA18-9059-F9B1-575A2D1DFE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6648AAAB-39A3-9A08-848F-2A0D18395C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24E19D-AF90-4C0C-B7F8-36FE7D963DAE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8844300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A5B02B0-3DC8-BAE6-0007-D6D0010D9C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CF419928-7288-95C9-CF28-BA18B0D61D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13CBF321-226A-7EA7-E3A5-CE5DF86867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F2E0CD17-C0C9-9EBC-AD96-AFDB941FD6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094A56FC-CE7E-0D7A-19CD-1102A5E90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78CC04-3988-4759-924A-5E571B0EFB8F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248948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8AE12B2F-43C7-E05A-B974-A4A78F59751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7058025" y="609600"/>
            <a:ext cx="2105025" cy="5486400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4AEE7943-B5BE-7454-678C-8AD4C6E827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42950" y="609600"/>
            <a:ext cx="6162675" cy="5486400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393CA36A-1ABA-B604-99A7-C9B678C725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7294772A-DD5B-A549-C6B9-EB2273CCD4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3FA11E89-48CC-DCCB-975F-AA7F246550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655FF6-2AD1-4104-9D7D-833B2D8F35A0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6022630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タイトルとグラ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1838026-D9BC-5E75-563B-B96DC7F20C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950" y="609600"/>
            <a:ext cx="8420100" cy="1143000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グラフ プレースホルダー 2">
            <a:extLst>
              <a:ext uri="{FF2B5EF4-FFF2-40B4-BE49-F238E27FC236}">
                <a16:creationId xmlns:a16="http://schemas.microsoft.com/office/drawing/2014/main" id="{2B1AA52E-59B8-4B04-BD6E-D27CDC0CBADB}"/>
              </a:ext>
            </a:extLst>
          </p:cNvPr>
          <p:cNvSpPr>
            <a:spLocks noGrp="1"/>
          </p:cNvSpPr>
          <p:nvPr>
            <p:ph type="chart" idx="1"/>
          </p:nvPr>
        </p:nvSpPr>
        <p:spPr>
          <a:xfrm>
            <a:off x="742950" y="1981200"/>
            <a:ext cx="8420100" cy="4114800"/>
          </a:xfrm>
        </p:spPr>
        <p:txBody>
          <a:bodyPr/>
          <a:lstStyle/>
          <a:p>
            <a:endParaRPr lang="ja-JP" altLang="en-US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3D0AA24D-DCD8-89F9-8CEC-7AC9E8BDB8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42950" y="6248400"/>
            <a:ext cx="206375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F4239274-FA8E-2461-4E49-62D65AFED3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84550" y="6248400"/>
            <a:ext cx="31369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BB650996-132F-1B78-EEAE-EA3077394F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99300" y="6248400"/>
            <a:ext cx="2063750" cy="457200"/>
          </a:xfrm>
        </p:spPr>
        <p:txBody>
          <a:bodyPr/>
          <a:lstStyle>
            <a:lvl1pPr>
              <a:defRPr/>
            </a:lvl1pPr>
          </a:lstStyle>
          <a:p>
            <a:fld id="{8FF7E565-9941-4BAF-BFEC-8A56C52B353F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4017902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AndTx" preserve="1">
  <p:cSld name="タイトル、グラフ、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923B422-E40B-B704-5642-F2FFB630C2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950" y="609600"/>
            <a:ext cx="8420100" cy="1143000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グラフ プレースホルダー 2">
            <a:extLst>
              <a:ext uri="{FF2B5EF4-FFF2-40B4-BE49-F238E27FC236}">
                <a16:creationId xmlns:a16="http://schemas.microsoft.com/office/drawing/2014/main" id="{C692EB69-B8D8-456D-C0F3-3361F0DAE4F5}"/>
              </a:ext>
            </a:extLst>
          </p:cNvPr>
          <p:cNvSpPr>
            <a:spLocks noGrp="1"/>
          </p:cNvSpPr>
          <p:nvPr>
            <p:ph type="chart" sz="half" idx="1"/>
          </p:nvPr>
        </p:nvSpPr>
        <p:spPr>
          <a:xfrm>
            <a:off x="742950" y="1981200"/>
            <a:ext cx="4133850" cy="4114800"/>
          </a:xfrm>
        </p:spPr>
        <p:txBody>
          <a:bodyPr/>
          <a:lstStyle/>
          <a:p>
            <a:endParaRPr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CD2BF772-858E-7274-8875-1E4DEBD85C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029200" y="1981200"/>
            <a:ext cx="4133850" cy="411480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7754994A-9966-4E70-4809-A02FF42768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42950" y="6248400"/>
            <a:ext cx="206375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4446580F-7DA0-57D2-E96D-D45970DFC8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84550" y="6248400"/>
            <a:ext cx="31369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3BD32C43-A205-4D80-85A7-C60C97C683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99300" y="6248400"/>
            <a:ext cx="2063750" cy="457200"/>
          </a:xfrm>
        </p:spPr>
        <p:txBody>
          <a:bodyPr/>
          <a:lstStyle>
            <a:lvl1pPr>
              <a:defRPr/>
            </a:lvl1pPr>
          </a:lstStyle>
          <a:p>
            <a:fld id="{4190BF54-E2E1-4A34-9B27-53A4CA606688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7693594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 preserve="1">
  <p:cSld name="タイトル、テキスト、グラ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251FFD1-243C-B256-7EAD-9D955E3608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950" y="609600"/>
            <a:ext cx="8420100" cy="1143000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CA1CF9C2-CE8E-E8BB-BB0D-9279D530C1AB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742950" y="1981200"/>
            <a:ext cx="4133850" cy="411480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グラフ プレースホルダー 3">
            <a:extLst>
              <a:ext uri="{FF2B5EF4-FFF2-40B4-BE49-F238E27FC236}">
                <a16:creationId xmlns:a16="http://schemas.microsoft.com/office/drawing/2014/main" id="{60933AA3-BA8D-D4C2-75C1-269227B685EE}"/>
              </a:ext>
            </a:extLst>
          </p:cNvPr>
          <p:cNvSpPr>
            <a:spLocks noGrp="1"/>
          </p:cNvSpPr>
          <p:nvPr>
            <p:ph type="chart" sz="half" idx="2"/>
          </p:nvPr>
        </p:nvSpPr>
        <p:spPr>
          <a:xfrm>
            <a:off x="5029200" y="1981200"/>
            <a:ext cx="4133850" cy="4114800"/>
          </a:xfrm>
        </p:spPr>
        <p:txBody>
          <a:bodyPr/>
          <a:lstStyle/>
          <a:p>
            <a:endParaRPr lang="ja-JP" altLang="en-US"/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20052556-F566-51D4-EB98-458099EA60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42950" y="6248400"/>
            <a:ext cx="206375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30358841-E60F-2F83-8B65-3D1618E8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84550" y="6248400"/>
            <a:ext cx="31369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69FB4F66-452A-C6BF-5784-B9DE6EB0DE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99300" y="6248400"/>
            <a:ext cx="2063750" cy="457200"/>
          </a:xfrm>
        </p:spPr>
        <p:txBody>
          <a:bodyPr/>
          <a:lstStyle>
            <a:lvl1pPr>
              <a:defRPr/>
            </a:lvl1pPr>
          </a:lstStyle>
          <a:p>
            <a:fld id="{77FFB0DE-F87D-4A99-8253-B5BF2761421E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4147362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AFEB1AA-19B3-D104-DACF-69083138A8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32F58B6-212E-084C-D8A4-529D6818B9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181F2166-66D1-2FC3-13AD-6BF38BE69E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68EF0755-43FB-8963-C568-743DA52176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6E921DB3-F5D0-C1C6-6C01-EFAFA4FE14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65B008A-D34B-43DF-BDE0-82B4967098A3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2361895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49C6E60-0F11-09C1-2663-CA802611CB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6275" y="1709738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63D66EFB-FF2B-48D2-30F5-2FE154316E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6275" y="4589463"/>
            <a:ext cx="8543925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157D0F91-1E3B-4BDA-3BA7-48368CFF11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D912D1BC-F06C-B88D-9F8B-C11FFE57A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B9BF79AB-F471-FBC2-9F41-E149207E02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92CC6DD-E9A8-48E9-84B7-71BF290983AB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5537080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BFB6EEA-E591-DF00-4A38-12BC9595DC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28B210C0-6739-20E2-F698-76C96E1BC57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42950" y="1981200"/>
            <a:ext cx="4133850" cy="411480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2A5F2BA4-0B6C-26D2-69E3-5A62C2378D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029200" y="1981200"/>
            <a:ext cx="4133850" cy="411480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B33FC74A-2F69-9AE6-56EA-95978DD142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425C767D-53BC-06FB-87B8-C8B4ABE213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D00F3EF8-B2FD-50C6-DD1F-73367DFAA5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4AA10B-0FB7-4AAD-8F5F-F55E0867752D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000764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1A59A4B-704A-C4B3-2CDB-E0454589A3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625" y="365125"/>
            <a:ext cx="8543925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5C927C49-EF9D-8EB8-FD3F-1790928A5E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2625" y="1681163"/>
            <a:ext cx="419100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406B7A1A-9628-F255-E753-0BCACCC350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2625" y="2505075"/>
            <a:ext cx="4191000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2D67A071-332C-E2ED-B76C-B0AB57D73BD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6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12B145D1-AD29-C5B9-89EA-DAD171B5FE7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637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CD9C295D-31D3-3B21-4464-C089ABFC6C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4923A62D-6B38-F831-A6C4-1B2AE544EE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ABCF5929-F7A1-7F3A-D9B9-90F41B9750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F2A1E9-5F53-4E4A-A9BF-2BAC6986EA9E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6696988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E53A505-7411-CAE5-4E4A-ECBDC48CB4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09F7D763-EEEC-FE20-D7CF-6861B0CDA6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49D3FD88-BAF6-BE8D-2D5B-D7866F2387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89FFB0C2-45FF-B7C3-C0B5-E8A407C2B4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06356CD-BD87-41D3-8D2E-889EE6E51D05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7505035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4F547BFF-8DE9-7435-31BE-711F2EEE83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FAB2042F-9070-538A-44D8-8AB1423A85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965DF1F5-A344-BCFE-254F-CC026A3C28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65D172B-F4E6-4418-997F-D1C7B5DBB7CC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681753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0B6DFC2-B94A-4E20-98A1-904363DAFC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625" y="457200"/>
            <a:ext cx="3194050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D5118EFB-E3A0-0BFE-1E09-577538311D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11638" y="987425"/>
            <a:ext cx="5014912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7F237224-52F3-C5C8-3ECC-E818AD1ED0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2625" y="2057400"/>
            <a:ext cx="3194050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15CEE95C-DF5B-947C-15E6-47CD2EB9D7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69D83B91-7DA0-7806-F744-EDE888D7D7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CC3609A6-9E9A-B4E1-AD72-32BE2F7E4A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266C71-897E-416A-9066-C77489D9C046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2064232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0BFB1EB-3388-4E65-3CC9-6C06AD52A8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625" y="457200"/>
            <a:ext cx="3194050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C3D37D82-A3D2-29F4-B3CA-A50A45D874A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211638" y="987425"/>
            <a:ext cx="5014912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17F4CAED-9C92-EA69-F73C-0CE7D1DEBD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2625" y="2057400"/>
            <a:ext cx="3194050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513177C8-192F-0D71-D000-08927BAD1F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B6EEAF99-645F-5FED-A153-4D6E3B3D01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A59DD0E2-1A02-694E-0515-6DC889FE65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A1B1AED-02BB-4E2D-993C-DD3CFE270E8F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9126140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B11F65D7-DE81-7FB8-9D0A-C54FB018007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742950" y="609600"/>
            <a:ext cx="84201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マスター タイトルの書式設定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34380C84-0B10-8CBD-1939-65019593D26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742950" y="1981200"/>
            <a:ext cx="84201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14898470-D223-9205-C982-79BE04B60154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42950" y="6248400"/>
            <a:ext cx="20637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ea typeface="+mn-ea"/>
              </a:defRPr>
            </a:lvl1pPr>
          </a:lstStyle>
          <a:p>
            <a:endParaRPr lang="en-US" altLang="ja-JP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1373AD07-44C3-61C3-B1B8-DF1964F81414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84550" y="6248400"/>
            <a:ext cx="31369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ea typeface="+mn-ea"/>
              </a:defRPr>
            </a:lvl1pPr>
          </a:lstStyle>
          <a:p>
            <a:endParaRPr lang="en-US" altLang="ja-JP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0C3BC5B4-8D7B-C530-28B9-A787B7F2F71D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99300" y="6248400"/>
            <a:ext cx="20637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ea typeface="+mn-ea"/>
              </a:defRPr>
            </a:lvl1pPr>
          </a:lstStyle>
          <a:p>
            <a:fld id="{35F42562-017C-419E-9535-66C176C1630D}" type="slidenum">
              <a:rPr lang="en-US" altLang="ja-JP"/>
              <a:pPr/>
              <a:t>‹#›</a:t>
            </a:fld>
            <a:endParaRPr lang="en-US" altLang="ja-JP"/>
          </a:p>
        </p:txBody>
      </p:sp>
      <p:sp>
        <p:nvSpPr>
          <p:cNvPr id="1032" name="Text Box 8">
            <a:extLst>
              <a:ext uri="{FF2B5EF4-FFF2-40B4-BE49-F238E27FC236}">
                <a16:creationId xmlns:a16="http://schemas.microsoft.com/office/drawing/2014/main" id="{C5A7B0DD-7A01-6018-0629-53F751330E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6400800" cy="457200"/>
          </a:xfrm>
          <a:prstGeom prst="rect">
            <a:avLst/>
          </a:prstGeom>
          <a:solidFill>
            <a:srgbClr val="66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b="1">
                <a:solidFill>
                  <a:srgbClr val="FF0000"/>
                </a:solidFill>
                <a:ea typeface="ＭＳ ゴシック" panose="020B0609070205080204" pitchFamily="49" charset="-128"/>
              </a:rPr>
              <a:t>生協の事業で自動車の低害化を追究する</a:t>
            </a:r>
            <a:endParaRPr lang="ja-JP" altLang="en-US">
              <a:solidFill>
                <a:srgbClr val="FF0000"/>
              </a:solidFill>
            </a:endParaRPr>
          </a:p>
        </p:txBody>
      </p:sp>
      <p:sp>
        <p:nvSpPr>
          <p:cNvPr id="1031" name="Text Box 7">
            <a:extLst>
              <a:ext uri="{FF2B5EF4-FFF2-40B4-BE49-F238E27FC236}">
                <a16:creationId xmlns:a16="http://schemas.microsoft.com/office/drawing/2014/main" id="{6E4FB009-D2F1-B87F-393C-5DC8A86FF7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21438" y="0"/>
            <a:ext cx="3484562" cy="457200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b="1">
                <a:solidFill>
                  <a:schemeClr val="bg1"/>
                </a:solidFill>
                <a:latin typeface="Arial" panose="020B0604020202020204" pitchFamily="34" charset="0"/>
              </a:rPr>
              <a:t> CO</a:t>
            </a:r>
            <a:r>
              <a:rPr lang="ja-JP" altLang="en-US" b="1">
                <a:solidFill>
                  <a:schemeClr val="bg1"/>
                </a:solidFill>
                <a:latin typeface="Arial" panose="020B0604020202020204" pitchFamily="34" charset="0"/>
              </a:rPr>
              <a:t>・</a:t>
            </a:r>
            <a:r>
              <a:rPr lang="en-US" altLang="ja-JP" b="1">
                <a:solidFill>
                  <a:schemeClr val="bg1"/>
                </a:solidFill>
                <a:latin typeface="Arial" panose="020B0604020202020204" pitchFamily="34" charset="0"/>
              </a:rPr>
              <a:t>OP</a:t>
            </a:r>
            <a:r>
              <a:rPr lang="ja-JP" altLang="en-US" b="1">
                <a:solidFill>
                  <a:schemeClr val="bg1"/>
                </a:solidFill>
                <a:latin typeface="Arial" panose="020B0604020202020204" pitchFamily="34" charset="0"/>
              </a:rPr>
              <a:t>　</a:t>
            </a:r>
            <a:r>
              <a:rPr lang="en-US" altLang="ja-JP" b="1">
                <a:solidFill>
                  <a:schemeClr val="bg1"/>
                </a:solidFill>
                <a:latin typeface="Arial" panose="020B0604020202020204" pitchFamily="34" charset="0"/>
              </a:rPr>
              <a:t>EcoVehicle </a:t>
            </a:r>
            <a:endParaRPr lang="en-US" altLang="ja-JP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ctr" rtl="0" fontAlgn="base">
        <a:spcBef>
          <a:spcPct val="0"/>
        </a:spcBef>
        <a:spcAft>
          <a:spcPct val="0"/>
        </a:spcAft>
        <a:defRPr kumimoji="1"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anose="02020603050405020304" pitchFamily="18" charset="0"/>
          <a:ea typeface="ＭＳ Ｐゴシック" panose="020B0600070205080204" pitchFamily="50" charset="-128"/>
        </a:defRPr>
      </a:lvl2pPr>
      <a:lvl3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anose="02020603050405020304" pitchFamily="18" charset="0"/>
          <a:ea typeface="ＭＳ Ｐゴシック" panose="020B0600070205080204" pitchFamily="50" charset="-128"/>
        </a:defRPr>
      </a:lvl3pPr>
      <a:lvl4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anose="02020603050405020304" pitchFamily="18" charset="0"/>
          <a:ea typeface="ＭＳ Ｐゴシック" panose="020B0600070205080204" pitchFamily="50" charset="-128"/>
        </a:defRPr>
      </a:lvl4pPr>
      <a:lvl5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anose="02020603050405020304" pitchFamily="18" charset="0"/>
          <a:ea typeface="ＭＳ Ｐゴシック" panose="020B0600070205080204" pitchFamily="5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anose="02020603050405020304" pitchFamily="18" charset="0"/>
          <a:ea typeface="ＭＳ Ｐゴシック" panose="020B0600070205080204" pitchFamily="5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anose="02020603050405020304" pitchFamily="18" charset="0"/>
          <a:ea typeface="ＭＳ Ｐゴシック" panose="020B0600070205080204" pitchFamily="5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anose="02020603050405020304" pitchFamily="18" charset="0"/>
          <a:ea typeface="ＭＳ Ｐゴシック" panose="020B0600070205080204" pitchFamily="5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anose="02020603050405020304" pitchFamily="18" charset="0"/>
          <a:ea typeface="ＭＳ Ｐゴシック" panose="020B0600070205080204" pitchFamily="50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jpeg"/><Relationship Id="rId5" Type="http://schemas.openxmlformats.org/officeDocument/2006/relationships/image" Target="../media/image1.jpeg"/><Relationship Id="rId4" Type="http://schemas.openxmlformats.org/officeDocument/2006/relationships/audio" Target="../media/audio3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1.emf"/><Relationship Id="rId4" Type="http://schemas.openxmlformats.org/officeDocument/2006/relationships/oleObject" Target="../embeddings/oleObject9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emf"/><Relationship Id="rId5" Type="http://schemas.openxmlformats.org/officeDocument/2006/relationships/oleObject" Target="../embeddings/oleObject10.bin"/><Relationship Id="rId4" Type="http://schemas.openxmlformats.org/officeDocument/2006/relationships/audio" Target="../media/audio1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3.emf"/><Relationship Id="rId4" Type="http://schemas.openxmlformats.org/officeDocument/2006/relationships/oleObject" Target="../embeddings/oleObject11.bin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3.bin"/><Relationship Id="rId3" Type="http://schemas.openxmlformats.org/officeDocument/2006/relationships/audio" Target="../media/audio1.wav"/><Relationship Id="rId7" Type="http://schemas.openxmlformats.org/officeDocument/2006/relationships/image" Target="../media/image14.em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Relationship Id="rId6" Type="http://schemas.openxmlformats.org/officeDocument/2006/relationships/oleObject" Target="../embeddings/oleObject12.bin"/><Relationship Id="rId5" Type="http://schemas.openxmlformats.org/officeDocument/2006/relationships/audio" Target="../media/audio5.wav"/><Relationship Id="rId4" Type="http://schemas.openxmlformats.org/officeDocument/2006/relationships/audio" Target="../media/audio4.wav"/><Relationship Id="rId9" Type="http://schemas.openxmlformats.org/officeDocument/2006/relationships/image" Target="../media/image4.w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7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8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wmf"/><Relationship Id="rId3" Type="http://schemas.openxmlformats.org/officeDocument/2006/relationships/audio" Target="../media/audio4.wav"/><Relationship Id="rId7" Type="http://schemas.openxmlformats.org/officeDocument/2006/relationships/oleObject" Target="../embeddings/oleObject2.bin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oleObject" Target="../embeddings/oleObject1.bin"/><Relationship Id="rId4" Type="http://schemas.openxmlformats.org/officeDocument/2006/relationships/audio" Target="../media/audio5.wav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wmf"/><Relationship Id="rId3" Type="http://schemas.openxmlformats.org/officeDocument/2006/relationships/audio" Target="../media/audio1.wav"/><Relationship Id="rId7" Type="http://schemas.openxmlformats.org/officeDocument/2006/relationships/oleObject" Target="../embeddings/oleObject17.bin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wmf"/><Relationship Id="rId5" Type="http://schemas.openxmlformats.org/officeDocument/2006/relationships/oleObject" Target="../embeddings/oleObject16.bin"/><Relationship Id="rId4" Type="http://schemas.openxmlformats.org/officeDocument/2006/relationships/image" Target="../media/image2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emf"/><Relationship Id="rId4" Type="http://schemas.openxmlformats.org/officeDocument/2006/relationships/oleObject" Target="../embeddings/oleObject18.bin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34.wm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20.bin"/><Relationship Id="rId5" Type="http://schemas.openxmlformats.org/officeDocument/2006/relationships/image" Target="../media/image33.emf"/><Relationship Id="rId4" Type="http://schemas.openxmlformats.org/officeDocument/2006/relationships/oleObject" Target="../embeddings/oleObject19.bin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1.bin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5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2.bin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6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7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7.emf"/><Relationship Id="rId4" Type="http://schemas.openxmlformats.org/officeDocument/2006/relationships/oleObject" Target="../embeddings/oleObject23.bin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w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oleObject" Target="../embeddings/oleObject24.bin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5.bin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9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7" Type="http://schemas.openxmlformats.org/officeDocument/2006/relationships/image" Target="../media/image4.wmf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26.bin"/><Relationship Id="rId5" Type="http://schemas.openxmlformats.org/officeDocument/2006/relationships/image" Target="../media/image40.png"/><Relationship Id="rId4" Type="http://schemas.openxmlformats.org/officeDocument/2006/relationships/audio" Target="../media/audio1.wav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43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5" Type="http://schemas.openxmlformats.org/officeDocument/2006/relationships/image" Target="../media/image41.png"/><Relationship Id="rId4" Type="http://schemas.openxmlformats.org/officeDocument/2006/relationships/audio" Target="../media/audio1.wav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8.bin"/><Relationship Id="rId13" Type="http://schemas.openxmlformats.org/officeDocument/2006/relationships/image" Target="../media/image47.wmf"/><Relationship Id="rId18" Type="http://schemas.openxmlformats.org/officeDocument/2006/relationships/oleObject" Target="../embeddings/oleObject33.bin"/><Relationship Id="rId3" Type="http://schemas.openxmlformats.org/officeDocument/2006/relationships/audio" Target="../media/audio5.wav"/><Relationship Id="rId21" Type="http://schemas.openxmlformats.org/officeDocument/2006/relationships/image" Target="../media/image50.wmf"/><Relationship Id="rId7" Type="http://schemas.openxmlformats.org/officeDocument/2006/relationships/image" Target="../media/image44.wmf"/><Relationship Id="rId12" Type="http://schemas.openxmlformats.org/officeDocument/2006/relationships/oleObject" Target="../embeddings/oleObject30.bin"/><Relationship Id="rId17" Type="http://schemas.openxmlformats.org/officeDocument/2006/relationships/image" Target="../media/image49.wmf"/><Relationship Id="rId2" Type="http://schemas.openxmlformats.org/officeDocument/2006/relationships/audio" Target="../media/audio1.wav"/><Relationship Id="rId16" Type="http://schemas.openxmlformats.org/officeDocument/2006/relationships/oleObject" Target="../embeddings/oleObject32.bin"/><Relationship Id="rId20" Type="http://schemas.openxmlformats.org/officeDocument/2006/relationships/oleObject" Target="../embeddings/oleObject34.bin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27.bin"/><Relationship Id="rId11" Type="http://schemas.openxmlformats.org/officeDocument/2006/relationships/image" Target="../media/image46.wmf"/><Relationship Id="rId24" Type="http://schemas.openxmlformats.org/officeDocument/2006/relationships/image" Target="../media/image52.wmf"/><Relationship Id="rId5" Type="http://schemas.openxmlformats.org/officeDocument/2006/relationships/audio" Target="../media/audio4.wav"/><Relationship Id="rId15" Type="http://schemas.openxmlformats.org/officeDocument/2006/relationships/image" Target="../media/image48.wmf"/><Relationship Id="rId23" Type="http://schemas.openxmlformats.org/officeDocument/2006/relationships/image" Target="../media/image51.wmf"/><Relationship Id="rId10" Type="http://schemas.openxmlformats.org/officeDocument/2006/relationships/oleObject" Target="../embeddings/oleObject29.bin"/><Relationship Id="rId19" Type="http://schemas.openxmlformats.org/officeDocument/2006/relationships/image" Target="../media/image4.wmf"/><Relationship Id="rId4" Type="http://schemas.openxmlformats.org/officeDocument/2006/relationships/audio" Target="../media/audio3.wav"/><Relationship Id="rId9" Type="http://schemas.openxmlformats.org/officeDocument/2006/relationships/image" Target="../media/image45.wmf"/><Relationship Id="rId14" Type="http://schemas.openxmlformats.org/officeDocument/2006/relationships/oleObject" Target="../embeddings/oleObject31.bin"/><Relationship Id="rId22" Type="http://schemas.openxmlformats.org/officeDocument/2006/relationships/oleObject" Target="../embeddings/oleObject35.bin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oleObject" Target="../embeddings/oleObject38.bin"/><Relationship Id="rId18" Type="http://schemas.openxmlformats.org/officeDocument/2006/relationships/image" Target="../media/image56.wmf"/><Relationship Id="rId3" Type="http://schemas.openxmlformats.org/officeDocument/2006/relationships/audio" Target="../media/audio1.wav"/><Relationship Id="rId21" Type="http://schemas.openxmlformats.org/officeDocument/2006/relationships/oleObject" Target="../embeddings/oleObject42.bin"/><Relationship Id="rId7" Type="http://schemas.openxmlformats.org/officeDocument/2006/relationships/audio" Target="../media/audio2.wav"/><Relationship Id="rId12" Type="http://schemas.openxmlformats.org/officeDocument/2006/relationships/image" Target="../media/image53.wmf"/><Relationship Id="rId17" Type="http://schemas.openxmlformats.org/officeDocument/2006/relationships/oleObject" Target="../embeddings/oleObject40.bin"/><Relationship Id="rId2" Type="http://schemas.openxmlformats.org/officeDocument/2006/relationships/audio" Target="../media/audio3.wav"/><Relationship Id="rId16" Type="http://schemas.openxmlformats.org/officeDocument/2006/relationships/image" Target="../media/image55.wmf"/><Relationship Id="rId20" Type="http://schemas.openxmlformats.org/officeDocument/2006/relationships/image" Target="../media/image57.wmf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8.wav"/><Relationship Id="rId11" Type="http://schemas.openxmlformats.org/officeDocument/2006/relationships/oleObject" Target="../embeddings/oleObject37.bin"/><Relationship Id="rId5" Type="http://schemas.openxmlformats.org/officeDocument/2006/relationships/audio" Target="../media/audio5.wav"/><Relationship Id="rId15" Type="http://schemas.openxmlformats.org/officeDocument/2006/relationships/oleObject" Target="../embeddings/oleObject39.bin"/><Relationship Id="rId23" Type="http://schemas.openxmlformats.org/officeDocument/2006/relationships/oleObject" Target="../embeddings/oleObject43.bin"/><Relationship Id="rId10" Type="http://schemas.openxmlformats.org/officeDocument/2006/relationships/image" Target="../media/image50.wmf"/><Relationship Id="rId19" Type="http://schemas.openxmlformats.org/officeDocument/2006/relationships/oleObject" Target="../embeddings/oleObject41.bin"/><Relationship Id="rId4" Type="http://schemas.openxmlformats.org/officeDocument/2006/relationships/audio" Target="../media/audio4.wav"/><Relationship Id="rId9" Type="http://schemas.openxmlformats.org/officeDocument/2006/relationships/oleObject" Target="../embeddings/oleObject36.bin"/><Relationship Id="rId14" Type="http://schemas.openxmlformats.org/officeDocument/2006/relationships/image" Target="../media/image54.wmf"/><Relationship Id="rId22" Type="http://schemas.openxmlformats.org/officeDocument/2006/relationships/image" Target="../media/image4.w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audio" Target="../media/audio9.wav"/><Relationship Id="rId7" Type="http://schemas.openxmlformats.org/officeDocument/2006/relationships/image" Target="../media/image40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7.wav"/><Relationship Id="rId5" Type="http://schemas.openxmlformats.org/officeDocument/2006/relationships/audio" Target="../media/audio5.wav"/><Relationship Id="rId4" Type="http://schemas.openxmlformats.org/officeDocument/2006/relationships/audio" Target="../media/audio10.wav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audio" Target="../media/audio5.wav"/><Relationship Id="rId4" Type="http://schemas.openxmlformats.org/officeDocument/2006/relationships/audio" Target="../media/audio4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5.emf"/><Relationship Id="rId4" Type="http://schemas.openxmlformats.org/officeDocument/2006/relationships/oleObject" Target="../embeddings/oleObject44.bin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3" Type="http://schemas.openxmlformats.org/officeDocument/2006/relationships/audio" Target="../media/audio3.wav"/><Relationship Id="rId7" Type="http://schemas.openxmlformats.org/officeDocument/2006/relationships/image" Target="../media/image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4.bin"/><Relationship Id="rId5" Type="http://schemas.openxmlformats.org/officeDocument/2006/relationships/audio" Target="../media/audio5.wav"/><Relationship Id="rId4" Type="http://schemas.openxmlformats.org/officeDocument/2006/relationships/audio" Target="../media/audio4.wav"/><Relationship Id="rId9" Type="http://schemas.openxmlformats.org/officeDocument/2006/relationships/image" Target="../media/image4.wm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67.em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45.bin"/><Relationship Id="rId5" Type="http://schemas.openxmlformats.org/officeDocument/2006/relationships/image" Target="../media/image66.jpeg"/><Relationship Id="rId4" Type="http://schemas.openxmlformats.org/officeDocument/2006/relationships/audio" Target="../media/audio7.wav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7" Type="http://schemas.openxmlformats.org/officeDocument/2006/relationships/image" Target="../media/image1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png"/><Relationship Id="rId5" Type="http://schemas.openxmlformats.org/officeDocument/2006/relationships/oleObject" Target="../embeddings/oleObject46.bin"/><Relationship Id="rId4" Type="http://schemas.openxmlformats.org/officeDocument/2006/relationships/image" Target="../media/image69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7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jpeg"/><Relationship Id="rId5" Type="http://schemas.openxmlformats.org/officeDocument/2006/relationships/audio" Target="../media/audio7.wav"/><Relationship Id="rId4" Type="http://schemas.openxmlformats.org/officeDocument/2006/relationships/audio" Target="../media/audio5.wav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audio" Target="../media/audio7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72.emf"/><Relationship Id="rId4" Type="http://schemas.openxmlformats.org/officeDocument/2006/relationships/oleObject" Target="../embeddings/oleObject47.bin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4.jpeg"/><Relationship Id="rId4" Type="http://schemas.openxmlformats.org/officeDocument/2006/relationships/image" Target="../media/image73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6.wmf"/><Relationship Id="rId5" Type="http://schemas.openxmlformats.org/officeDocument/2006/relationships/image" Target="../media/image75.emf"/><Relationship Id="rId4" Type="http://schemas.openxmlformats.org/officeDocument/2006/relationships/oleObject" Target="../embeddings/oleObject48.bin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wmf"/><Relationship Id="rId5" Type="http://schemas.openxmlformats.org/officeDocument/2006/relationships/oleObject" Target="../embeddings/oleObject6.bin"/><Relationship Id="rId4" Type="http://schemas.openxmlformats.org/officeDocument/2006/relationships/image" Target="../media/image6.jpe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audio" Target="../media/audio3.wav"/><Relationship Id="rId7" Type="http://schemas.openxmlformats.org/officeDocument/2006/relationships/image" Target="../media/image84.em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6" Type="http://schemas.openxmlformats.org/officeDocument/2006/relationships/oleObject" Target="../embeddings/oleObject50.bin"/><Relationship Id="rId5" Type="http://schemas.openxmlformats.org/officeDocument/2006/relationships/image" Target="../media/image83.emf"/><Relationship Id="rId4" Type="http://schemas.openxmlformats.org/officeDocument/2006/relationships/oleObject" Target="../embeddings/oleObject49.bin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1.bin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.jpeg"/><Relationship Id="rId4" Type="http://schemas.openxmlformats.org/officeDocument/2006/relationships/image" Target="../media/image86.emf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7.jpe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4.bin"/><Relationship Id="rId3" Type="http://schemas.openxmlformats.org/officeDocument/2006/relationships/audio" Target="../media/audio5.wav"/><Relationship Id="rId7" Type="http://schemas.openxmlformats.org/officeDocument/2006/relationships/image" Target="../media/image89.wm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53.bin"/><Relationship Id="rId5" Type="http://schemas.openxmlformats.org/officeDocument/2006/relationships/image" Target="../media/image88.wmf"/><Relationship Id="rId4" Type="http://schemas.openxmlformats.org/officeDocument/2006/relationships/oleObject" Target="../embeddings/oleObject52.bin"/><Relationship Id="rId9" Type="http://schemas.openxmlformats.org/officeDocument/2006/relationships/image" Target="../media/image90.wmf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1.wmf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2.jpe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emf"/><Relationship Id="rId5" Type="http://schemas.openxmlformats.org/officeDocument/2006/relationships/oleObject" Target="../embeddings/oleObject7.bin"/><Relationship Id="rId4" Type="http://schemas.openxmlformats.org/officeDocument/2006/relationships/audio" Target="../media/audio1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.emf"/><Relationship Id="rId4" Type="http://schemas.openxmlformats.org/officeDocument/2006/relationships/oleObject" Target="../embeddings/oleObject8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5" name="Rectangle 5">
            <a:extLst>
              <a:ext uri="{FF2B5EF4-FFF2-40B4-BE49-F238E27FC236}">
                <a16:creationId xmlns:a16="http://schemas.microsoft.com/office/drawing/2014/main" id="{618F6D11-2E6C-2D62-5D19-BB50613985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33400"/>
            <a:ext cx="9906000" cy="6324600"/>
          </a:xfrm>
          <a:prstGeom prst="rect">
            <a:avLst/>
          </a:prstGeom>
          <a:gradFill rotWithShape="0">
            <a:gsLst>
              <a:gs pos="0">
                <a:srgbClr val="FFFF66"/>
              </a:gs>
              <a:gs pos="100000">
                <a:srgbClr val="99FF99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25283" name="Text Box 3">
            <a:extLst>
              <a:ext uri="{FF2B5EF4-FFF2-40B4-BE49-F238E27FC236}">
                <a16:creationId xmlns:a16="http://schemas.microsoft.com/office/drawing/2014/main" id="{135E68E9-5E2E-6C3B-C472-17909A7F0D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7800" y="609600"/>
            <a:ext cx="6889750" cy="1493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sz="4400">
                <a:solidFill>
                  <a:srgbClr val="FF0000"/>
                </a:solidFill>
              </a:rPr>
              <a:t>生協の車両低害化への挑戦</a:t>
            </a:r>
            <a:endParaRPr lang="ja-JP" altLang="en-US"/>
          </a:p>
          <a:p>
            <a:pPr>
              <a:spcBef>
                <a:spcPct val="50000"/>
              </a:spcBef>
            </a:pPr>
            <a:r>
              <a:rPr lang="ja-JP" altLang="en-US" sz="3200">
                <a:solidFill>
                  <a:schemeClr val="accent2"/>
                </a:solidFill>
              </a:rPr>
              <a:t>～車両低害化の活動と課題～</a:t>
            </a:r>
            <a:endParaRPr lang="ja-JP" altLang="en-US"/>
          </a:p>
        </p:txBody>
      </p:sp>
      <p:sp>
        <p:nvSpPr>
          <p:cNvPr id="225284" name="Text Box 4">
            <a:extLst>
              <a:ext uri="{FF2B5EF4-FFF2-40B4-BE49-F238E27FC236}">
                <a16:creationId xmlns:a16="http://schemas.microsoft.com/office/drawing/2014/main" id="{E63E5833-2212-0263-C1F9-7AC1A5F646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28825" y="5745162"/>
            <a:ext cx="546735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sz="3200" dirty="0">
                <a:solidFill>
                  <a:srgbClr val="000099"/>
                </a:solidFill>
              </a:rPr>
              <a:t>コープ低公害車開発株式会社</a:t>
            </a:r>
            <a:endParaRPr lang="ja-JP" altLang="en-US" dirty="0"/>
          </a:p>
        </p:txBody>
      </p:sp>
      <p:pic>
        <p:nvPicPr>
          <p:cNvPr id="225288" name="Picture 8">
            <a:extLst>
              <a:ext uri="{FF2B5EF4-FFF2-40B4-BE49-F238E27FC236}">
                <a16:creationId xmlns:a16="http://schemas.microsoft.com/office/drawing/2014/main" id="{0056E8FC-06A0-3BC7-A9BB-D85BB30C7F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2308225"/>
            <a:ext cx="3962400" cy="2779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289" name="Picture 9">
            <a:extLst>
              <a:ext uri="{FF2B5EF4-FFF2-40B4-BE49-F238E27FC236}">
                <a16:creationId xmlns:a16="http://schemas.microsoft.com/office/drawing/2014/main" id="{95CE63F6-B1D2-EBA6-E3ED-1741FEF8CA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293938"/>
            <a:ext cx="3983038" cy="279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5290" name="Text Box 10">
            <a:extLst>
              <a:ext uri="{FF2B5EF4-FFF2-40B4-BE49-F238E27FC236}">
                <a16:creationId xmlns:a16="http://schemas.microsoft.com/office/drawing/2014/main" id="{0121A1F5-96BB-882B-7C3A-34C792B32B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8425" y="5287963"/>
            <a:ext cx="6788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sz="2000">
                <a:solidFill>
                  <a:srgbClr val="009900"/>
                </a:solidFill>
              </a:rPr>
              <a:t>１９９３年１１月に完成したＬＰＧトラック・モニター車</a:t>
            </a:r>
            <a:endParaRPr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A5F386F9-79DD-66EF-A904-7F8867230018}"/>
              </a:ext>
            </a:extLst>
          </p:cNvPr>
          <p:cNvSpPr txBox="1"/>
          <p:nvPr/>
        </p:nvSpPr>
        <p:spPr>
          <a:xfrm>
            <a:off x="6825208" y="6343897"/>
            <a:ext cx="295232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altLang="ja-JP" dirty="0">
                <a:solidFill>
                  <a:srgbClr val="FF0000"/>
                </a:solidFill>
                <a:latin typeface="ＤＦ特太ゴシック体" panose="020B0509000000000000" pitchFamily="49" charset="-128"/>
              </a:rPr>
              <a:t>1999</a:t>
            </a:r>
            <a:r>
              <a:rPr lang="ja-JP" altLang="en-US" dirty="0">
                <a:solidFill>
                  <a:srgbClr val="FF0000"/>
                </a:solidFill>
                <a:latin typeface="ＤＦ特太ゴシック体" panose="020B0509000000000000" pitchFamily="49" charset="-128"/>
              </a:rPr>
              <a:t>年７月末現在</a:t>
            </a:r>
            <a:endParaRPr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52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52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252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252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8" presetClass="entr" presetSubtype="6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4" dur="300"/>
                                        <p:tgtEl>
                                          <p:spTgt spid="225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800"/>
                            </p:stCondLst>
                            <p:childTnLst>
                              <p:par>
                                <p:cTn id="16" presetID="18" presetClass="entr" presetSubtype="6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8" dur="75"/>
                                        <p:tgtEl>
                                          <p:spTgt spid="225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875"/>
                            </p:stCondLst>
                            <p:childTnLst>
                              <p:par>
                                <p:cTn id="2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252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1375"/>
                            </p:stCondLst>
                            <p:childTnLst>
                              <p:par>
                                <p:cTn id="2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2252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1875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252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>
            <a:extLst>
              <a:ext uri="{FF2B5EF4-FFF2-40B4-BE49-F238E27FC236}">
                <a16:creationId xmlns:a16="http://schemas.microsoft.com/office/drawing/2014/main" id="{BCBC35F7-C4DF-D536-0643-27188766E07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609600"/>
            <a:ext cx="9906000" cy="1752600"/>
          </a:xfrm>
          <a:solidFill>
            <a:srgbClr val="66FFCC"/>
          </a:solidFill>
        </p:spPr>
        <p:txBody>
          <a:bodyPr/>
          <a:lstStyle/>
          <a:p>
            <a:r>
              <a:rPr lang="ja-JP" altLang="en-US" sz="3600" b="1">
                <a:solidFill>
                  <a:srgbClr val="008000"/>
                </a:solidFill>
                <a:ea typeface="ＤＦ特太ゴシック体" panose="020B0509000000000000" pitchFamily="49" charset="-128"/>
              </a:rPr>
              <a:t>この間、工場の排ガス対策が進み、</a:t>
            </a:r>
            <a:br>
              <a:rPr lang="ja-JP" altLang="en-US" sz="3600">
                <a:solidFill>
                  <a:srgbClr val="008000"/>
                </a:solidFill>
                <a:ea typeface="ＤＦ特太ゴシック体" panose="020B0509000000000000" pitchFamily="49" charset="-128"/>
              </a:rPr>
            </a:br>
            <a:r>
              <a:rPr lang="ja-JP" altLang="en-US" sz="4000">
                <a:solidFill>
                  <a:srgbClr val="3366CC"/>
                </a:solidFill>
                <a:ea typeface="ＤＦ特太ゴシック体" panose="020B0509000000000000" pitchFamily="49" charset="-128"/>
              </a:rPr>
              <a:t>二酸化硫黄</a:t>
            </a:r>
            <a:r>
              <a:rPr lang="ja-JP" altLang="en-US" sz="4000">
                <a:ea typeface="ＤＦ特太ゴシック体" panose="020B0509000000000000" pitchFamily="49" charset="-128"/>
              </a:rPr>
              <a:t>は減少したが、</a:t>
            </a:r>
            <a:br>
              <a:rPr lang="ja-JP" altLang="en-US" sz="4000">
                <a:ea typeface="ＤＦ特太ゴシック体" panose="020B0509000000000000" pitchFamily="49" charset="-128"/>
              </a:rPr>
            </a:br>
            <a:r>
              <a:rPr lang="ja-JP" altLang="en-US" sz="4000">
                <a:solidFill>
                  <a:srgbClr val="FF0000"/>
                </a:solidFill>
                <a:ea typeface="ＤＦ特太ゴシック体" panose="020B0509000000000000" pitchFamily="49" charset="-128"/>
              </a:rPr>
              <a:t>二酸化窒素</a:t>
            </a:r>
            <a:r>
              <a:rPr lang="ja-JP" altLang="en-US" sz="4000">
                <a:ea typeface="ＤＦ特太ゴシック体" panose="020B0509000000000000" pitchFamily="49" charset="-128"/>
              </a:rPr>
              <a:t>は増加傾向にある</a:t>
            </a:r>
            <a:endParaRPr lang="ja-JP" altLang="en-US"/>
          </a:p>
        </p:txBody>
      </p:sp>
      <p:graphicFrame>
        <p:nvGraphicFramePr>
          <p:cNvPr id="125955" name="Object 3">
            <a:extLst>
              <a:ext uri="{FF2B5EF4-FFF2-40B4-BE49-F238E27FC236}">
                <a16:creationId xmlns:a16="http://schemas.microsoft.com/office/drawing/2014/main" id="{4FE8B2F8-C346-C97C-4FC6-732602A52B31}"/>
              </a:ext>
            </a:extLst>
          </p:cNvPr>
          <p:cNvGraphicFramePr>
            <a:graphicFrameLocks noChangeAspect="1"/>
          </p:cNvGraphicFramePr>
          <p:nvPr>
            <p:ph type="chart" idx="1"/>
          </p:nvPr>
        </p:nvGraphicFramePr>
        <p:xfrm>
          <a:off x="93663" y="2447925"/>
          <a:ext cx="9693275" cy="4103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ｸﾞﾗﾌ" r:id="rId4" imgW="9696901" imgH="4105757" progId="MSGraph.Chart.8">
                  <p:embed followColorScheme="full"/>
                </p:oleObj>
              </mc:Choice>
              <mc:Fallback>
                <p:oleObj name="ｸﾞﾗﾌ" r:id="rId4" imgW="9696901" imgH="4105757" progId="MSGraph.Chart.8">
                  <p:embed followColorScheme="full"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3663" y="2447925"/>
                        <a:ext cx="9693275" cy="41036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5956" name="Line 4">
            <a:extLst>
              <a:ext uri="{FF2B5EF4-FFF2-40B4-BE49-F238E27FC236}">
                <a16:creationId xmlns:a16="http://schemas.microsoft.com/office/drawing/2014/main" id="{B5D29BA7-C7A8-4A39-1ED0-59218E7854D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514600" y="2971800"/>
            <a:ext cx="533400" cy="381000"/>
          </a:xfrm>
          <a:prstGeom prst="line">
            <a:avLst/>
          </a:prstGeom>
          <a:noFill/>
          <a:ln w="76200">
            <a:solidFill>
              <a:srgbClr val="3366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25957" name="Text Box 5">
            <a:extLst>
              <a:ext uri="{FF2B5EF4-FFF2-40B4-BE49-F238E27FC236}">
                <a16:creationId xmlns:a16="http://schemas.microsoft.com/office/drawing/2014/main" id="{61181E5C-04A9-120F-D840-C6A7D4FD56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08325" y="2590800"/>
            <a:ext cx="1708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>
                <a:solidFill>
                  <a:srgbClr val="3366CC"/>
                </a:solidFill>
              </a:rPr>
              <a:t>二酸化硫黄</a:t>
            </a:r>
            <a:endParaRPr lang="ja-JP" altLang="en-US"/>
          </a:p>
        </p:txBody>
      </p:sp>
      <p:sp>
        <p:nvSpPr>
          <p:cNvPr id="125958" name="Line 6">
            <a:extLst>
              <a:ext uri="{FF2B5EF4-FFF2-40B4-BE49-F238E27FC236}">
                <a16:creationId xmlns:a16="http://schemas.microsoft.com/office/drawing/2014/main" id="{C40B42F1-B524-5157-2833-F660AA9149E3}"/>
              </a:ext>
            </a:extLst>
          </p:cNvPr>
          <p:cNvSpPr>
            <a:spLocks noChangeShapeType="1"/>
          </p:cNvSpPr>
          <p:nvPr/>
        </p:nvSpPr>
        <p:spPr bwMode="auto">
          <a:xfrm>
            <a:off x="5867400" y="3505200"/>
            <a:ext cx="0" cy="6096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25959" name="Text Box 7">
            <a:extLst>
              <a:ext uri="{FF2B5EF4-FFF2-40B4-BE49-F238E27FC236}">
                <a16:creationId xmlns:a16="http://schemas.microsoft.com/office/drawing/2014/main" id="{1E3997AA-0DCE-A3AF-284E-1B3CE462C5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8800" y="2895600"/>
            <a:ext cx="1708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>
                <a:solidFill>
                  <a:srgbClr val="FF0000"/>
                </a:solidFill>
              </a:rPr>
              <a:t>二酸化窒素</a:t>
            </a:r>
            <a:endParaRPr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300"/>
                                        <p:tgtEl>
                                          <p:spTgt spid="1259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3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259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800"/>
                            </p:stCondLst>
                            <p:childTnLst>
                              <p:par>
                                <p:cTn id="13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1259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3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300"/>
                                        <p:tgtEl>
                                          <p:spTgt spid="1259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6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259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1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300"/>
                                        <p:tgtEl>
                                          <p:spTgt spid="1259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>
            <a:extLst>
              <a:ext uri="{FF2B5EF4-FFF2-40B4-BE49-F238E27FC236}">
                <a16:creationId xmlns:a16="http://schemas.microsoft.com/office/drawing/2014/main" id="{EDFB8EAD-C4BE-6AF1-1B16-C1C9327652C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609600"/>
            <a:ext cx="9906000" cy="1219200"/>
          </a:xfrm>
          <a:solidFill>
            <a:srgbClr val="66FFCC"/>
          </a:solidFill>
        </p:spPr>
        <p:txBody>
          <a:bodyPr/>
          <a:lstStyle/>
          <a:p>
            <a:r>
              <a:rPr lang="ja-JP" altLang="en-US">
                <a:solidFill>
                  <a:srgbClr val="CC3300"/>
                </a:solidFill>
                <a:latin typeface="ＤＦ特太ゴシック体" panose="020B0509000000000000" pitchFamily="49" charset="-128"/>
                <a:ea typeface="ＤＦ特太ゴシック体" panose="020B0509000000000000" pitchFamily="49" charset="-128"/>
              </a:rPr>
              <a:t>ＮＯ</a:t>
            </a:r>
            <a:r>
              <a:rPr lang="ja-JP" altLang="en-US" sz="2800">
                <a:solidFill>
                  <a:srgbClr val="CC3300"/>
                </a:solidFill>
                <a:latin typeface="ＤＦ特太ゴシック体" panose="020B0509000000000000" pitchFamily="49" charset="-128"/>
                <a:ea typeface="ＤＦ特太ゴシック体" panose="020B0509000000000000" pitchFamily="49" charset="-128"/>
              </a:rPr>
              <a:t>２</a:t>
            </a:r>
            <a:r>
              <a:rPr lang="ja-JP" altLang="en-US">
                <a:latin typeface="ＤＦ特太ゴシック体" panose="020B0509000000000000" pitchFamily="49" charset="-128"/>
                <a:ea typeface="ＤＦ特太ゴシック体" panose="020B0509000000000000" pitchFamily="49" charset="-128"/>
              </a:rPr>
              <a:t>と</a:t>
            </a:r>
            <a:r>
              <a:rPr lang="ja-JP" altLang="en-US">
                <a:solidFill>
                  <a:srgbClr val="3366CC"/>
                </a:solidFill>
                <a:latin typeface="ＤＦ特太ゴシック体" panose="020B0509000000000000" pitchFamily="49" charset="-128"/>
                <a:ea typeface="ＤＦ特太ゴシック体" panose="020B0509000000000000" pitchFamily="49" charset="-128"/>
              </a:rPr>
              <a:t>ＳＰＭ</a:t>
            </a:r>
            <a:r>
              <a:rPr lang="ja-JP" altLang="en-US">
                <a:latin typeface="ＤＦ特太ゴシック体" panose="020B0509000000000000" pitchFamily="49" charset="-128"/>
                <a:ea typeface="ＤＦ特太ゴシック体" panose="020B0509000000000000" pitchFamily="49" charset="-128"/>
              </a:rPr>
              <a:t>の年平均値</a:t>
            </a:r>
            <a:br>
              <a:rPr lang="ja-JP" altLang="en-US">
                <a:latin typeface="ＤＦ特太ゴシック体" panose="020B0509000000000000" pitchFamily="49" charset="-128"/>
                <a:ea typeface="ＤＦ特太ゴシック体" panose="020B0509000000000000" pitchFamily="49" charset="-128"/>
              </a:rPr>
            </a:br>
            <a:r>
              <a:rPr lang="ja-JP" altLang="en-US" sz="2400">
                <a:solidFill>
                  <a:srgbClr val="CC3300"/>
                </a:solidFill>
                <a:latin typeface="ＤＦ特太ゴシック体" panose="020B0509000000000000" pitchFamily="49" charset="-128"/>
                <a:ea typeface="ＤＦ特太ゴシック体" panose="020B0509000000000000" pitchFamily="49" charset="-128"/>
              </a:rPr>
              <a:t>（二酸化窒素）</a:t>
            </a:r>
            <a:r>
              <a:rPr lang="ja-JP" altLang="en-US" sz="2400">
                <a:solidFill>
                  <a:srgbClr val="0033CC"/>
                </a:solidFill>
                <a:latin typeface="ＤＦ特太ゴシック体" panose="020B0509000000000000" pitchFamily="49" charset="-128"/>
                <a:ea typeface="ＤＦ特太ゴシック体" panose="020B0509000000000000" pitchFamily="49" charset="-128"/>
              </a:rPr>
              <a:t>（浮遊粒子状物質）　　　　　　　　</a:t>
            </a:r>
            <a:endParaRPr lang="ja-JP" altLang="en-US"/>
          </a:p>
        </p:txBody>
      </p:sp>
      <p:graphicFrame>
        <p:nvGraphicFramePr>
          <p:cNvPr id="126979" name="Object 3">
            <a:extLst>
              <a:ext uri="{FF2B5EF4-FFF2-40B4-BE49-F238E27FC236}">
                <a16:creationId xmlns:a16="http://schemas.microsoft.com/office/drawing/2014/main" id="{8F319F4B-0792-7C30-07ED-661F1153B6A4}"/>
              </a:ext>
            </a:extLst>
          </p:cNvPr>
          <p:cNvGraphicFramePr>
            <a:graphicFrameLocks noChangeAspect="1"/>
          </p:cNvGraphicFramePr>
          <p:nvPr>
            <p:ph type="chart" idx="1"/>
          </p:nvPr>
        </p:nvGraphicFramePr>
        <p:xfrm>
          <a:off x="741363" y="1987550"/>
          <a:ext cx="8583612" cy="4302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ｸﾞﾗﾌ" r:id="rId5" imgW="8591821" imgH="4305782" progId="MSGraph.Chart.8">
                  <p:embed followColorScheme="full"/>
                </p:oleObj>
              </mc:Choice>
              <mc:Fallback>
                <p:oleObj name="ｸﾞﾗﾌ" r:id="rId5" imgW="8591821" imgH="4305782" progId="MSGraph.Chart.8">
                  <p:embed followColorScheme="full"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1363" y="1987550"/>
                        <a:ext cx="8583612" cy="43021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6980" name="Line 4">
            <a:extLst>
              <a:ext uri="{FF2B5EF4-FFF2-40B4-BE49-F238E27FC236}">
                <a16:creationId xmlns:a16="http://schemas.microsoft.com/office/drawing/2014/main" id="{1DE8F654-B7D7-6351-B0B5-6DDAB9BA8E79}"/>
              </a:ext>
            </a:extLst>
          </p:cNvPr>
          <p:cNvSpPr>
            <a:spLocks noChangeShapeType="1"/>
          </p:cNvSpPr>
          <p:nvPr/>
        </p:nvSpPr>
        <p:spPr bwMode="auto">
          <a:xfrm>
            <a:off x="3124200" y="1828800"/>
            <a:ext cx="0" cy="4495800"/>
          </a:xfrm>
          <a:prstGeom prst="line">
            <a:avLst/>
          </a:prstGeom>
          <a:noFill/>
          <a:ln w="57150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26981" name="Text Box 5">
            <a:extLst>
              <a:ext uri="{FF2B5EF4-FFF2-40B4-BE49-F238E27FC236}">
                <a16:creationId xmlns:a16="http://schemas.microsoft.com/office/drawing/2014/main" id="{A5269DE7-43BD-405D-E187-9108B1E3B0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6225" y="5905500"/>
            <a:ext cx="1098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>
                <a:solidFill>
                  <a:srgbClr val="FF0000"/>
                </a:solidFill>
              </a:rPr>
              <a:t>多摩区</a:t>
            </a:r>
            <a:endParaRPr lang="ja-JP" altLang="en-US"/>
          </a:p>
        </p:txBody>
      </p:sp>
      <p:sp>
        <p:nvSpPr>
          <p:cNvPr id="126982" name="Text Box 6">
            <a:extLst>
              <a:ext uri="{FF2B5EF4-FFF2-40B4-BE49-F238E27FC236}">
                <a16:creationId xmlns:a16="http://schemas.microsoft.com/office/drawing/2014/main" id="{7D0AB738-76D3-00EE-859D-A298EBE72C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4800" y="5943600"/>
            <a:ext cx="1098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>
                <a:solidFill>
                  <a:srgbClr val="3366CC"/>
                </a:solidFill>
              </a:rPr>
              <a:t>川崎区</a:t>
            </a:r>
            <a:endParaRPr lang="ja-JP" altLang="en-US"/>
          </a:p>
        </p:txBody>
      </p:sp>
      <p:sp>
        <p:nvSpPr>
          <p:cNvPr id="126983" name="Line 7">
            <a:extLst>
              <a:ext uri="{FF2B5EF4-FFF2-40B4-BE49-F238E27FC236}">
                <a16:creationId xmlns:a16="http://schemas.microsoft.com/office/drawing/2014/main" id="{80B85B60-DDBE-2526-13B1-9205636AF85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667000" y="6172200"/>
            <a:ext cx="457200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26984" name="Line 8">
            <a:extLst>
              <a:ext uri="{FF2B5EF4-FFF2-40B4-BE49-F238E27FC236}">
                <a16:creationId xmlns:a16="http://schemas.microsoft.com/office/drawing/2014/main" id="{E1AAB048-978A-659F-ED42-05B3847B6D10}"/>
              </a:ext>
            </a:extLst>
          </p:cNvPr>
          <p:cNvSpPr>
            <a:spLocks noChangeShapeType="1"/>
          </p:cNvSpPr>
          <p:nvPr/>
        </p:nvSpPr>
        <p:spPr bwMode="auto">
          <a:xfrm>
            <a:off x="3124200" y="6172200"/>
            <a:ext cx="685800" cy="0"/>
          </a:xfrm>
          <a:prstGeom prst="line">
            <a:avLst/>
          </a:prstGeom>
          <a:noFill/>
          <a:ln w="76200">
            <a:solidFill>
              <a:srgbClr val="3366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26985" name="Text Box 9">
            <a:extLst>
              <a:ext uri="{FF2B5EF4-FFF2-40B4-BE49-F238E27FC236}">
                <a16:creationId xmlns:a16="http://schemas.microsoft.com/office/drawing/2014/main" id="{BF079C08-4DC0-D603-E6B2-CD5FC4D597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3200" y="3438525"/>
            <a:ext cx="3352800" cy="2647950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l">
              <a:spcBef>
                <a:spcPct val="50000"/>
              </a:spcBef>
            </a:pPr>
            <a:r>
              <a:rPr lang="ja-JP" altLang="en-US">
                <a:solidFill>
                  <a:srgbClr val="CC0000"/>
                </a:solidFill>
              </a:rPr>
              <a:t>多摩区は、</a:t>
            </a:r>
          </a:p>
          <a:p>
            <a:pPr algn="l">
              <a:spcBef>
                <a:spcPct val="50000"/>
              </a:spcBef>
            </a:pPr>
            <a:r>
              <a:rPr lang="ja-JP" altLang="en-US">
                <a:solidFill>
                  <a:srgbClr val="CC0000"/>
                </a:solidFill>
              </a:rPr>
              <a:t>自動車排ガスからと</a:t>
            </a:r>
          </a:p>
          <a:p>
            <a:pPr algn="l">
              <a:spcBef>
                <a:spcPct val="50000"/>
              </a:spcBef>
            </a:pPr>
            <a:r>
              <a:rPr lang="ja-JP" altLang="en-US">
                <a:solidFill>
                  <a:srgbClr val="CC0000"/>
                </a:solidFill>
              </a:rPr>
              <a:t>考えられる</a:t>
            </a:r>
          </a:p>
          <a:p>
            <a:pPr algn="l">
              <a:spcBef>
                <a:spcPct val="50000"/>
              </a:spcBef>
            </a:pPr>
            <a:r>
              <a:rPr lang="ja-JP" altLang="en-US">
                <a:solidFill>
                  <a:srgbClr val="CC0000"/>
                </a:solidFill>
              </a:rPr>
              <a:t>ＳＰＭの濃度が</a:t>
            </a:r>
          </a:p>
          <a:p>
            <a:pPr algn="l">
              <a:spcBef>
                <a:spcPct val="50000"/>
              </a:spcBef>
            </a:pPr>
            <a:r>
              <a:rPr lang="ja-JP" altLang="en-US">
                <a:solidFill>
                  <a:srgbClr val="CC0000"/>
                </a:solidFill>
              </a:rPr>
              <a:t>高くなっている</a:t>
            </a:r>
            <a:endParaRPr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1269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3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2697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8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269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300"/>
                            </p:stCondLst>
                            <p:childTnLst>
                              <p:par>
                                <p:cTn id="1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1269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8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75"/>
                                        <p:tgtEl>
                                          <p:spTgt spid="1269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875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269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2375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75"/>
                                        <p:tgtEl>
                                          <p:spTgt spid="1269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2450"/>
                            </p:stCondLst>
                            <p:childTnLst>
                              <p:par>
                                <p:cTn id="33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5" dur="500"/>
                                        <p:tgtEl>
                                          <p:spTgt spid="1269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>
            <a:extLst>
              <a:ext uri="{FF2B5EF4-FFF2-40B4-BE49-F238E27FC236}">
                <a16:creationId xmlns:a16="http://schemas.microsoft.com/office/drawing/2014/main" id="{40EB4B8B-1872-33BE-8EEE-1F47FEF0332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533400"/>
            <a:ext cx="9906000" cy="838200"/>
          </a:xfrm>
          <a:solidFill>
            <a:srgbClr val="66FFCC"/>
          </a:solidFill>
        </p:spPr>
        <p:txBody>
          <a:bodyPr/>
          <a:lstStyle/>
          <a:p>
            <a:r>
              <a:rPr lang="ja-JP" altLang="en-US">
                <a:solidFill>
                  <a:srgbClr val="FF0000"/>
                </a:solidFill>
                <a:ea typeface="ＤＦ特太ゴシック体" panose="020B0509000000000000" pitchFamily="49" charset="-128"/>
              </a:rPr>
              <a:t>年齢別ぜん息患者数</a:t>
            </a:r>
            <a:r>
              <a:rPr lang="en-US" altLang="ja-JP" sz="2800">
                <a:solidFill>
                  <a:schemeClr val="tx1"/>
                </a:solidFill>
                <a:latin typeface="ＤＦ特太ゴシック体" panose="020B0509000000000000" pitchFamily="49" charset="-128"/>
                <a:ea typeface="ＤＦ特太ゴシック体" panose="020B0509000000000000" pitchFamily="49" charset="-128"/>
              </a:rPr>
              <a:t>〔1,000</a:t>
            </a:r>
            <a:r>
              <a:rPr lang="ja-JP" altLang="en-US" sz="2800">
                <a:solidFill>
                  <a:schemeClr val="tx1"/>
                </a:solidFill>
                <a:latin typeface="ＤＦ特太ゴシック体" panose="020B0509000000000000" pitchFamily="49" charset="-128"/>
                <a:ea typeface="ＤＦ特太ゴシック体" panose="020B0509000000000000" pitchFamily="49" charset="-128"/>
              </a:rPr>
              <a:t>人当り</a:t>
            </a:r>
            <a:r>
              <a:rPr lang="en-US" altLang="ja-JP" sz="2800">
                <a:solidFill>
                  <a:schemeClr val="tx1"/>
                </a:solidFill>
                <a:latin typeface="ＤＦ特太ゴシック体" panose="020B0509000000000000" pitchFamily="49" charset="-128"/>
                <a:ea typeface="ＤＦ特太ゴシック体" panose="020B0509000000000000" pitchFamily="49" charset="-128"/>
              </a:rPr>
              <a:t>〕</a:t>
            </a:r>
            <a:endParaRPr lang="en-US" altLang="ja-JP"/>
          </a:p>
        </p:txBody>
      </p:sp>
      <p:graphicFrame>
        <p:nvGraphicFramePr>
          <p:cNvPr id="128003" name="Object 3">
            <a:extLst>
              <a:ext uri="{FF2B5EF4-FFF2-40B4-BE49-F238E27FC236}">
                <a16:creationId xmlns:a16="http://schemas.microsoft.com/office/drawing/2014/main" id="{DB25DE8E-D6CB-7C7E-FD7D-C298B41FECAA}"/>
              </a:ext>
            </a:extLst>
          </p:cNvPr>
          <p:cNvGraphicFramePr>
            <a:graphicFrameLocks noChangeAspect="1"/>
          </p:cNvGraphicFramePr>
          <p:nvPr>
            <p:ph type="chart" idx="1"/>
          </p:nvPr>
        </p:nvGraphicFramePr>
        <p:xfrm>
          <a:off x="0" y="2209800"/>
          <a:ext cx="9906000" cy="464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ｸﾞﾗﾌ" r:id="rId4" imgW="8573042" imgH="4124566" progId="MSGraph.Chart.8">
                  <p:embed followColorScheme="full"/>
                </p:oleObj>
              </mc:Choice>
              <mc:Fallback>
                <p:oleObj name="ｸﾞﾗﾌ" r:id="rId4" imgW="8573042" imgH="4124566" progId="MSGraph.Chart.8">
                  <p:embed followColorScheme="full"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2209800"/>
                        <a:ext cx="9906000" cy="4648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8004" name="Line 4">
            <a:extLst>
              <a:ext uri="{FF2B5EF4-FFF2-40B4-BE49-F238E27FC236}">
                <a16:creationId xmlns:a16="http://schemas.microsoft.com/office/drawing/2014/main" id="{D6D85A61-758A-8EBC-413F-2DAD878F32E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667000" y="1600200"/>
            <a:ext cx="0" cy="4343400"/>
          </a:xfrm>
          <a:prstGeom prst="line">
            <a:avLst/>
          </a:prstGeom>
          <a:noFill/>
          <a:ln w="57150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28005" name="Line 5">
            <a:extLst>
              <a:ext uri="{FF2B5EF4-FFF2-40B4-BE49-F238E27FC236}">
                <a16:creationId xmlns:a16="http://schemas.microsoft.com/office/drawing/2014/main" id="{B894C0EF-1714-38E4-4AFC-3DC9C3EDBC0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295400" y="1676400"/>
            <a:ext cx="1371600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28007" name="Text Box 7">
            <a:extLst>
              <a:ext uri="{FF2B5EF4-FFF2-40B4-BE49-F238E27FC236}">
                <a16:creationId xmlns:a16="http://schemas.microsoft.com/office/drawing/2014/main" id="{DC003006-4991-E1A8-4C33-B165C81493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3200" y="1371600"/>
            <a:ext cx="6229350" cy="1160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l">
              <a:spcBef>
                <a:spcPct val="50000"/>
              </a:spcBef>
            </a:pPr>
            <a:r>
              <a:rPr lang="ja-JP" altLang="en-US" sz="2800">
                <a:solidFill>
                  <a:srgbClr val="FF0000"/>
                </a:solidFill>
              </a:rPr>
              <a:t>多摩区では１０歳未満の小児ぜん息の</a:t>
            </a:r>
          </a:p>
          <a:p>
            <a:pPr algn="l">
              <a:spcBef>
                <a:spcPct val="50000"/>
              </a:spcBef>
            </a:pPr>
            <a:r>
              <a:rPr lang="ja-JP" altLang="en-US" sz="2800">
                <a:solidFill>
                  <a:srgbClr val="FF0000"/>
                </a:solidFill>
              </a:rPr>
              <a:t>発症が多くなっている</a:t>
            </a:r>
            <a:endParaRPr lang="ja-JP" altLang="en-US">
              <a:solidFill>
                <a:srgbClr val="FF0000"/>
              </a:solidFill>
            </a:endParaRPr>
          </a:p>
        </p:txBody>
      </p:sp>
      <p:sp>
        <p:nvSpPr>
          <p:cNvPr id="128008" name="Line 8">
            <a:extLst>
              <a:ext uri="{FF2B5EF4-FFF2-40B4-BE49-F238E27FC236}">
                <a16:creationId xmlns:a16="http://schemas.microsoft.com/office/drawing/2014/main" id="{1087A1F4-002E-77B8-C1C4-4FD53C5043E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971800" y="3276600"/>
            <a:ext cx="762000" cy="0"/>
          </a:xfrm>
          <a:prstGeom prst="line">
            <a:avLst/>
          </a:prstGeom>
          <a:noFill/>
          <a:ln w="76200">
            <a:solidFill>
              <a:srgbClr val="00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28009" name="Text Box 9">
            <a:extLst>
              <a:ext uri="{FF2B5EF4-FFF2-40B4-BE49-F238E27FC236}">
                <a16:creationId xmlns:a16="http://schemas.microsoft.com/office/drawing/2014/main" id="{812396CA-D294-777C-19B6-9FCB347D48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17925" y="3086100"/>
            <a:ext cx="23177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>
                <a:solidFill>
                  <a:srgbClr val="006600"/>
                </a:solidFill>
              </a:rPr>
              <a:t>多摩区の患者数</a:t>
            </a:r>
          </a:p>
        </p:txBody>
      </p:sp>
      <p:sp>
        <p:nvSpPr>
          <p:cNvPr id="128010" name="Line 10">
            <a:extLst>
              <a:ext uri="{FF2B5EF4-FFF2-40B4-BE49-F238E27FC236}">
                <a16:creationId xmlns:a16="http://schemas.microsoft.com/office/drawing/2014/main" id="{EFDEA753-9254-29B9-854F-140228552050}"/>
              </a:ext>
            </a:extLst>
          </p:cNvPr>
          <p:cNvSpPr>
            <a:spLocks noChangeShapeType="1"/>
          </p:cNvSpPr>
          <p:nvPr/>
        </p:nvSpPr>
        <p:spPr bwMode="auto">
          <a:xfrm>
            <a:off x="6477000" y="4038600"/>
            <a:ext cx="1066800" cy="152400"/>
          </a:xfrm>
          <a:prstGeom prst="line">
            <a:avLst/>
          </a:prstGeom>
          <a:noFill/>
          <a:ln w="76200">
            <a:solidFill>
              <a:srgbClr val="3366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28011" name="Text Box 11">
            <a:extLst>
              <a:ext uri="{FF2B5EF4-FFF2-40B4-BE49-F238E27FC236}">
                <a16:creationId xmlns:a16="http://schemas.microsoft.com/office/drawing/2014/main" id="{E22F5E37-2C4F-7030-CD97-F5E1727BA6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1000" y="3886200"/>
            <a:ext cx="23177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>
                <a:solidFill>
                  <a:srgbClr val="3366CC"/>
                </a:solidFill>
              </a:rPr>
              <a:t>川崎区の患者数</a:t>
            </a:r>
            <a:endParaRPr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1280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3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2800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8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2800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3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300"/>
                                        <p:tgtEl>
                                          <p:spTgt spid="1280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6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280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1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300"/>
                                        <p:tgtEl>
                                          <p:spTgt spid="1280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24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2800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2900"/>
                            </p:stCondLst>
                            <p:childTnLst>
                              <p:par>
                                <p:cTn id="3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12800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3400"/>
                            </p:stCondLst>
                            <p:childTnLst>
                              <p:par>
                                <p:cTn id="37" presetID="18" presetClass="entr" presetSubtype="6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9" dur="300"/>
                                        <p:tgtEl>
                                          <p:spTgt spid="12800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>
            <a:extLst>
              <a:ext uri="{FF2B5EF4-FFF2-40B4-BE49-F238E27FC236}">
                <a16:creationId xmlns:a16="http://schemas.microsoft.com/office/drawing/2014/main" id="{606975D3-B8BA-7151-4B8F-73B5A25CF42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533400"/>
            <a:ext cx="9906000" cy="1828800"/>
          </a:xfrm>
          <a:solidFill>
            <a:srgbClr val="CCECFF"/>
          </a:solidFill>
        </p:spPr>
        <p:txBody>
          <a:bodyPr/>
          <a:lstStyle/>
          <a:p>
            <a:pPr>
              <a:lnSpc>
                <a:spcPct val="110000"/>
              </a:lnSpc>
            </a:pPr>
            <a:r>
              <a:rPr lang="en-US" altLang="ja-JP" sz="3200" b="1">
                <a:solidFill>
                  <a:srgbClr val="A5002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80</a:t>
            </a:r>
            <a:r>
              <a:rPr lang="ja-JP" altLang="en-US" sz="3200" b="1">
                <a:solidFill>
                  <a:srgbClr val="A5002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年代後半以降</a:t>
            </a:r>
            <a:br>
              <a:rPr lang="ja-JP" altLang="en-US"/>
            </a:br>
            <a:r>
              <a:rPr lang="ja-JP" altLang="en-US">
                <a:solidFill>
                  <a:srgbClr val="FF0000"/>
                </a:solidFill>
                <a:ea typeface="ＤＦ特太ゴシック体" panose="020B0509000000000000" pitchFamily="49" charset="-128"/>
              </a:rPr>
              <a:t>一層ひどくなった大気汚染</a:t>
            </a:r>
            <a:br>
              <a:rPr lang="ja-JP" altLang="en-US">
                <a:solidFill>
                  <a:srgbClr val="FF0000"/>
                </a:solidFill>
                <a:ea typeface="ＤＦ特太ゴシック体" panose="020B0509000000000000" pitchFamily="49" charset="-128"/>
              </a:rPr>
            </a:br>
            <a:r>
              <a:rPr lang="ja-JP" altLang="en-US" sz="2400" b="1">
                <a:solidFill>
                  <a:srgbClr val="CC66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毎年</a:t>
            </a:r>
            <a:r>
              <a:rPr lang="en-US" altLang="ja-JP" sz="2400" b="1">
                <a:solidFill>
                  <a:srgbClr val="CC66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6</a:t>
            </a:r>
            <a:r>
              <a:rPr lang="ja-JP" altLang="en-US" sz="2400" b="1">
                <a:solidFill>
                  <a:srgbClr val="CC66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月の全国一斉測定結果から</a:t>
            </a:r>
            <a:r>
              <a:rPr lang="en-US" altLang="ja-JP" sz="2400" b="1">
                <a:solidFill>
                  <a:srgbClr val="CC66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NO2</a:t>
            </a:r>
            <a:r>
              <a:rPr lang="ja-JP" altLang="en-US" sz="2400" b="1">
                <a:solidFill>
                  <a:srgbClr val="CC66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が</a:t>
            </a:r>
            <a:r>
              <a:rPr lang="en-US" altLang="ja-JP" sz="2400" b="1">
                <a:solidFill>
                  <a:srgbClr val="CC66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0.02ppm</a:t>
            </a:r>
            <a:r>
              <a:rPr lang="ja-JP" altLang="en-US" sz="2400" b="1">
                <a:solidFill>
                  <a:srgbClr val="CC66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を超えた地域比率</a:t>
            </a:r>
            <a:endParaRPr lang="ja-JP" altLang="en-US"/>
          </a:p>
        </p:txBody>
      </p:sp>
      <p:graphicFrame>
        <p:nvGraphicFramePr>
          <p:cNvPr id="102403" name="Object 3">
            <a:extLst>
              <a:ext uri="{FF2B5EF4-FFF2-40B4-BE49-F238E27FC236}">
                <a16:creationId xmlns:a16="http://schemas.microsoft.com/office/drawing/2014/main" id="{BD1A4F9E-9B7B-43BB-C13C-EA3F03FA1504}"/>
              </a:ext>
            </a:extLst>
          </p:cNvPr>
          <p:cNvGraphicFramePr>
            <a:graphicFrameLocks noChangeAspect="1"/>
          </p:cNvGraphicFramePr>
          <p:nvPr>
            <p:ph type="chart" sz="half" idx="1"/>
          </p:nvPr>
        </p:nvGraphicFramePr>
        <p:xfrm>
          <a:off x="0" y="2286000"/>
          <a:ext cx="9906000" cy="457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ｸﾞﾗﾌ" r:id="rId6" imgW="7363231" imgH="3800837" progId="MSGraph.Chart.8">
                  <p:embed followColorScheme="full"/>
                </p:oleObj>
              </mc:Choice>
              <mc:Fallback>
                <p:oleObj name="ｸﾞﾗﾌ" r:id="rId6" imgW="7363231" imgH="3800837" progId="MSGraph.Chart.8">
                  <p:embed followColorScheme="full"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2286000"/>
                        <a:ext cx="9906000" cy="4572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404" name="Text Box 4">
            <a:extLst>
              <a:ext uri="{FF2B5EF4-FFF2-40B4-BE49-F238E27FC236}">
                <a16:creationId xmlns:a16="http://schemas.microsoft.com/office/drawing/2014/main" id="{B76FC7E4-E583-2F7C-0C5C-FB75510A10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491288"/>
            <a:ext cx="4953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ja-JP" altLang="en-US" sz="1800" b="1">
                <a:ea typeface="ＭＳ Ｐゴシック" panose="020B0600070205080204" pitchFamily="50" charset="-128"/>
              </a:rPr>
              <a:t>％</a:t>
            </a:r>
            <a:endParaRPr lang="ja-JP" altLang="en-US">
              <a:ea typeface="ＭＳ Ｐゴシック" panose="020B0600070205080204" pitchFamily="50" charset="-128"/>
            </a:endParaRPr>
          </a:p>
        </p:txBody>
      </p:sp>
      <p:sp>
        <p:nvSpPr>
          <p:cNvPr id="102405" name="Line 5">
            <a:extLst>
              <a:ext uri="{FF2B5EF4-FFF2-40B4-BE49-F238E27FC236}">
                <a16:creationId xmlns:a16="http://schemas.microsoft.com/office/drawing/2014/main" id="{C7FA3BE8-002E-7F63-C660-2DCDC667E66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066800" y="3200400"/>
            <a:ext cx="7620000" cy="1447800"/>
          </a:xfrm>
          <a:prstGeom prst="line">
            <a:avLst/>
          </a:prstGeom>
          <a:noFill/>
          <a:ln w="76200">
            <a:solidFill>
              <a:srgbClr val="000099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graphicFrame>
        <p:nvGraphicFramePr>
          <p:cNvPr id="102406" name="Object 6">
            <a:extLst>
              <a:ext uri="{FF2B5EF4-FFF2-40B4-BE49-F238E27FC236}">
                <a16:creationId xmlns:a16="http://schemas.microsoft.com/office/drawing/2014/main" id="{CDF80F9F-F6CE-73EA-5BBC-668D6BD0B1C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276600" y="2667000"/>
          <a:ext cx="1549400" cy="974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8" imgW="6119280" imgH="3847680" progId="MS_ClipArt_Gallery.5">
                  <p:embed/>
                </p:oleObj>
              </mc:Choice>
              <mc:Fallback>
                <p:oleObj name="Clip" r:id="rId8" imgW="6119280" imgH="3847680" progId="MS_ClipArt_Gallery.5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76600" y="2667000"/>
                        <a:ext cx="1549400" cy="974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407" name="AutoShape 7">
            <a:extLst>
              <a:ext uri="{FF2B5EF4-FFF2-40B4-BE49-F238E27FC236}">
                <a16:creationId xmlns:a16="http://schemas.microsoft.com/office/drawing/2014/main" id="{8302C862-7C96-8A87-CFFE-FB9FD42B9A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2200" y="2819400"/>
            <a:ext cx="685800" cy="457200"/>
          </a:xfrm>
          <a:prstGeom prst="cloudCallout">
            <a:avLst>
              <a:gd name="adj1" fmla="val 72685"/>
              <a:gd name="adj2" fmla="val 46528"/>
            </a:avLst>
          </a:prstGeom>
          <a:solidFill>
            <a:srgbClr val="777777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ja-JP"/>
          </a:p>
        </p:txBody>
      </p:sp>
      <p:sp>
        <p:nvSpPr>
          <p:cNvPr id="102408" name="AutoShape 8">
            <a:extLst>
              <a:ext uri="{FF2B5EF4-FFF2-40B4-BE49-F238E27FC236}">
                <a16:creationId xmlns:a16="http://schemas.microsoft.com/office/drawing/2014/main" id="{A2C833B4-59D5-184C-1275-457AA12D61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0" y="2514600"/>
            <a:ext cx="838200" cy="457200"/>
          </a:xfrm>
          <a:prstGeom prst="cloudCallout">
            <a:avLst>
              <a:gd name="adj1" fmla="val 40718"/>
              <a:gd name="adj2" fmla="val 79861"/>
            </a:avLst>
          </a:prstGeom>
          <a:solidFill>
            <a:srgbClr val="777777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ja-JP"/>
          </a:p>
        </p:txBody>
      </p:sp>
      <p:sp>
        <p:nvSpPr>
          <p:cNvPr id="102409" name="AutoShape 9">
            <a:extLst>
              <a:ext uri="{FF2B5EF4-FFF2-40B4-BE49-F238E27FC236}">
                <a16:creationId xmlns:a16="http://schemas.microsoft.com/office/drawing/2014/main" id="{76A1C214-AB25-B6FA-A65A-FE7C8ABC6C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9200" y="2057400"/>
            <a:ext cx="685800" cy="457200"/>
          </a:xfrm>
          <a:prstGeom prst="cloudCallout">
            <a:avLst>
              <a:gd name="adj1" fmla="val 75463"/>
              <a:gd name="adj2" fmla="val 71181"/>
            </a:avLst>
          </a:prstGeom>
          <a:solidFill>
            <a:srgbClr val="777777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ja-JP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102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0240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4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4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24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4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2" dur="500"/>
                                        <p:tgtEl>
                                          <p:spTgt spid="10240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IVEB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4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24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24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IVEB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24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24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24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24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24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24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236" name="Picture 2052">
            <a:extLst>
              <a:ext uri="{FF2B5EF4-FFF2-40B4-BE49-F238E27FC236}">
                <a16:creationId xmlns:a16="http://schemas.microsoft.com/office/drawing/2014/main" id="{7FC92CB1-4AF3-8075-E775-11205DA2AB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533400"/>
            <a:ext cx="5334000" cy="632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</a:extLst>
        </p:spPr>
      </p:pic>
      <p:pic>
        <p:nvPicPr>
          <p:cNvPr id="223235" name="Picture 2051">
            <a:extLst>
              <a:ext uri="{FF2B5EF4-FFF2-40B4-BE49-F238E27FC236}">
                <a16:creationId xmlns:a16="http://schemas.microsoft.com/office/drawing/2014/main" id="{BAA77E08-6AC5-3EF5-278B-8617C3DCF3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752600"/>
            <a:ext cx="4419600" cy="510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3234" name="Text Box 2050">
            <a:extLst>
              <a:ext uri="{FF2B5EF4-FFF2-40B4-BE49-F238E27FC236}">
                <a16:creationId xmlns:a16="http://schemas.microsoft.com/office/drawing/2014/main" id="{BC508FE4-600B-D153-8311-E36B6783FA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33400"/>
            <a:ext cx="5334000" cy="1190625"/>
          </a:xfrm>
          <a:prstGeom prst="rect">
            <a:avLst/>
          </a:prstGeom>
          <a:solidFill>
            <a:srgbClr val="66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ja-JP" altLang="en-US" sz="3600">
                <a:solidFill>
                  <a:srgbClr val="FF0000"/>
                </a:solidFill>
              </a:rPr>
              <a:t>大気汚染物質で健康被害をもたらすもの？</a:t>
            </a:r>
            <a:endParaRPr lang="ja-JP" altLang="en-US">
              <a:ea typeface="ＭＳ Ｐゴシック" panose="020B0600070205080204" pitchFamily="50" charset="-128"/>
            </a:endParaRPr>
          </a:p>
        </p:txBody>
      </p:sp>
      <p:sp>
        <p:nvSpPr>
          <p:cNvPr id="223237" name="Text Box 2053">
            <a:extLst>
              <a:ext uri="{FF2B5EF4-FFF2-40B4-BE49-F238E27FC236}">
                <a16:creationId xmlns:a16="http://schemas.microsoft.com/office/drawing/2014/main" id="{714D43B6-5C82-0701-BCFE-59AAF5E3E3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53463" y="838200"/>
            <a:ext cx="1252537" cy="4495800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anchor="ctr">
            <a:spAutoFit/>
          </a:bodyPr>
          <a:lstStyle/>
          <a:p>
            <a:pPr algn="l">
              <a:spcBef>
                <a:spcPct val="50000"/>
              </a:spcBef>
            </a:pPr>
            <a:r>
              <a:rPr lang="ja-JP" altLang="en-US" sz="2800">
                <a:solidFill>
                  <a:srgbClr val="FF0000"/>
                </a:solidFill>
              </a:rPr>
              <a:t>ディーゼル排ガスが</a:t>
            </a:r>
          </a:p>
          <a:p>
            <a:pPr algn="l">
              <a:spcBef>
                <a:spcPct val="50000"/>
              </a:spcBef>
            </a:pPr>
            <a:r>
              <a:rPr lang="ja-JP" altLang="en-US" sz="2800">
                <a:solidFill>
                  <a:srgbClr val="FF0000"/>
                </a:solidFill>
              </a:rPr>
              <a:t>環境ホルモンと同じ作用？</a:t>
            </a:r>
            <a:endParaRPr lang="ja-JP" altLang="en-US"/>
          </a:p>
        </p:txBody>
      </p:sp>
      <p:sp>
        <p:nvSpPr>
          <p:cNvPr id="223238" name="Line 2054">
            <a:extLst>
              <a:ext uri="{FF2B5EF4-FFF2-40B4-BE49-F238E27FC236}">
                <a16:creationId xmlns:a16="http://schemas.microsoft.com/office/drawing/2014/main" id="{93113F57-ED5C-3BEA-C155-25CB822FAD1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382000" y="685800"/>
            <a:ext cx="1524000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23239" name="Line 2055">
            <a:extLst>
              <a:ext uri="{FF2B5EF4-FFF2-40B4-BE49-F238E27FC236}">
                <a16:creationId xmlns:a16="http://schemas.microsoft.com/office/drawing/2014/main" id="{EE1918B6-31BF-1597-F5FE-1F9D9E19EF7F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1905000"/>
            <a:ext cx="990600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23240" name="Text Box 2056">
            <a:extLst>
              <a:ext uri="{FF2B5EF4-FFF2-40B4-BE49-F238E27FC236}">
                <a16:creationId xmlns:a16="http://schemas.microsoft.com/office/drawing/2014/main" id="{161BE182-9128-0AF3-08C8-49FE6E3EBE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133600"/>
            <a:ext cx="611188" cy="4724400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sz="2800">
                <a:solidFill>
                  <a:srgbClr val="FF0000"/>
                </a:solidFill>
              </a:rPr>
              <a:t>環境ホルモンの胎児への影響</a:t>
            </a:r>
            <a:endParaRPr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223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500"/>
                                        <p:tgtEl>
                                          <p:spTgt spid="223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2232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23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23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23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232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232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232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842" name="Text Box 2050">
            <a:extLst>
              <a:ext uri="{FF2B5EF4-FFF2-40B4-BE49-F238E27FC236}">
                <a16:creationId xmlns:a16="http://schemas.microsoft.com/office/drawing/2014/main" id="{E0CFFBE1-C460-C56E-A85C-D638F4784D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219200"/>
            <a:ext cx="9906000" cy="3827463"/>
          </a:xfrm>
          <a:prstGeom prst="rect">
            <a:avLst/>
          </a:prstGeom>
          <a:solidFill>
            <a:srgbClr val="CC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lnSpc>
                <a:spcPct val="90000"/>
              </a:lnSpc>
              <a:spcBef>
                <a:spcPct val="50000"/>
              </a:spcBef>
            </a:pPr>
            <a:r>
              <a:rPr lang="ja-JP" altLang="en-US" sz="4800">
                <a:solidFill>
                  <a:srgbClr val="FF0000"/>
                </a:solidFill>
              </a:rPr>
              <a:t>　気管支炎　　　　喘息</a:t>
            </a:r>
          </a:p>
          <a:p>
            <a:pPr algn="l">
              <a:lnSpc>
                <a:spcPct val="90000"/>
              </a:lnSpc>
              <a:spcBef>
                <a:spcPct val="50000"/>
              </a:spcBef>
            </a:pPr>
            <a:r>
              <a:rPr lang="ja-JP" altLang="en-US" sz="4800">
                <a:solidFill>
                  <a:srgbClr val="FF0000"/>
                </a:solidFill>
              </a:rPr>
              <a:t>　アトピー</a:t>
            </a:r>
          </a:p>
          <a:p>
            <a:pPr algn="l">
              <a:lnSpc>
                <a:spcPct val="90000"/>
              </a:lnSpc>
              <a:spcBef>
                <a:spcPct val="50000"/>
              </a:spcBef>
            </a:pPr>
            <a:r>
              <a:rPr lang="ja-JP" altLang="en-US" sz="4800">
                <a:solidFill>
                  <a:srgbClr val="FF0000"/>
                </a:solidFill>
              </a:rPr>
              <a:t>　肺ガン　　　　　精子減少</a:t>
            </a:r>
          </a:p>
          <a:p>
            <a:pPr algn="l">
              <a:lnSpc>
                <a:spcPct val="90000"/>
              </a:lnSpc>
              <a:spcBef>
                <a:spcPct val="50000"/>
              </a:spcBef>
            </a:pPr>
            <a:r>
              <a:rPr lang="ja-JP" altLang="en-US" sz="4800">
                <a:solidFill>
                  <a:srgbClr val="FF0000"/>
                </a:solidFill>
              </a:rPr>
              <a:t>　奇形</a:t>
            </a:r>
          </a:p>
        </p:txBody>
      </p:sp>
      <p:sp>
        <p:nvSpPr>
          <p:cNvPr id="291843" name="Oval 2051">
            <a:extLst>
              <a:ext uri="{FF2B5EF4-FFF2-40B4-BE49-F238E27FC236}">
                <a16:creationId xmlns:a16="http://schemas.microsoft.com/office/drawing/2014/main" id="{0383ED81-AC61-AE30-DC49-D766EAEAA8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3200400"/>
            <a:ext cx="2559050" cy="914400"/>
          </a:xfrm>
          <a:prstGeom prst="ellipse">
            <a:avLst/>
          </a:prstGeom>
          <a:noFill/>
          <a:ln w="76200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91844" name="Text Box 2052">
            <a:extLst>
              <a:ext uri="{FF2B5EF4-FFF2-40B4-BE49-F238E27FC236}">
                <a16:creationId xmlns:a16="http://schemas.microsoft.com/office/drawing/2014/main" id="{07EC50F5-A696-ED6E-83D4-1E144CDA7A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57200"/>
            <a:ext cx="9906000" cy="701675"/>
          </a:xfrm>
          <a:prstGeom prst="rect">
            <a:avLst/>
          </a:prstGeom>
          <a:solidFill>
            <a:srgbClr val="66FF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sz="4000">
                <a:solidFill>
                  <a:srgbClr val="A50021"/>
                </a:solidFill>
              </a:rPr>
              <a:t>大気汚染が原因とされる発症は？</a:t>
            </a:r>
            <a:endParaRPr lang="ja-JP" altLang="en-US">
              <a:solidFill>
                <a:srgbClr val="A50021"/>
              </a:solidFill>
              <a:ea typeface="ＭＳ Ｐゴシック" panose="020B0600070205080204" pitchFamily="50" charset="-128"/>
            </a:endParaRPr>
          </a:p>
        </p:txBody>
      </p:sp>
      <p:sp>
        <p:nvSpPr>
          <p:cNvPr id="291845" name="Text Box 2053">
            <a:extLst>
              <a:ext uri="{FF2B5EF4-FFF2-40B4-BE49-F238E27FC236}">
                <a16:creationId xmlns:a16="http://schemas.microsoft.com/office/drawing/2014/main" id="{9FA2BE0F-DF43-E9C6-811A-E9462C62F8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056188"/>
            <a:ext cx="9906000" cy="1801812"/>
          </a:xfrm>
          <a:prstGeom prst="rect">
            <a:avLst/>
          </a:prstGeom>
          <a:solidFill>
            <a:srgbClr val="CC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ja-JP" altLang="en-US" sz="2800">
                <a:solidFill>
                  <a:srgbClr val="CC0066"/>
                </a:solidFill>
              </a:rPr>
              <a:t>　特に最近の研究では、</a:t>
            </a:r>
          </a:p>
          <a:p>
            <a:pPr algn="l">
              <a:spcBef>
                <a:spcPct val="50000"/>
              </a:spcBef>
            </a:pPr>
            <a:r>
              <a:rPr lang="ja-JP" altLang="en-US" sz="2800">
                <a:solidFill>
                  <a:srgbClr val="CC0066"/>
                </a:solidFill>
              </a:rPr>
              <a:t>　アレルギー、ガンなどの疾患増加と環境ホルモン（内分泌</a:t>
            </a:r>
          </a:p>
          <a:p>
            <a:pPr algn="l">
              <a:spcBef>
                <a:spcPct val="50000"/>
              </a:spcBef>
            </a:pPr>
            <a:r>
              <a:rPr lang="ja-JP" altLang="en-US" sz="2800">
                <a:solidFill>
                  <a:srgbClr val="CC0066"/>
                </a:solidFill>
              </a:rPr>
              <a:t>　撹乱物質）による影響が心配されている</a:t>
            </a:r>
            <a:endParaRPr lang="ja-JP" altLang="en-US">
              <a:solidFill>
                <a:srgbClr val="CC0066"/>
              </a:solidFill>
              <a:ea typeface="ＭＳ Ｐゴシック" panose="020B0600070205080204" pitchFamily="50" charset="-128"/>
            </a:endParaRPr>
          </a:p>
        </p:txBody>
      </p:sp>
      <p:sp>
        <p:nvSpPr>
          <p:cNvPr id="291846" name="Oval 2054">
            <a:extLst>
              <a:ext uri="{FF2B5EF4-FFF2-40B4-BE49-F238E27FC236}">
                <a16:creationId xmlns:a16="http://schemas.microsoft.com/office/drawing/2014/main" id="{18152F10-E28B-8C56-8032-D87C402B5E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9200" y="3048000"/>
            <a:ext cx="3505200" cy="1143000"/>
          </a:xfrm>
          <a:prstGeom prst="ellipse">
            <a:avLst/>
          </a:prstGeom>
          <a:noFill/>
          <a:ln w="76200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91847" name="Oval 2055">
            <a:extLst>
              <a:ext uri="{FF2B5EF4-FFF2-40B4-BE49-F238E27FC236}">
                <a16:creationId xmlns:a16="http://schemas.microsoft.com/office/drawing/2014/main" id="{D4349FDD-1CA1-62E6-F09D-42086A7B70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0200" y="4267200"/>
            <a:ext cx="2133600" cy="762000"/>
          </a:xfrm>
          <a:prstGeom prst="ellipse">
            <a:avLst/>
          </a:prstGeom>
          <a:noFill/>
          <a:ln w="76200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91848" name="Line 2056">
            <a:extLst>
              <a:ext uri="{FF2B5EF4-FFF2-40B4-BE49-F238E27FC236}">
                <a16:creationId xmlns:a16="http://schemas.microsoft.com/office/drawing/2014/main" id="{3EF1751F-5413-3928-8D6E-A8A70DB8D973}"/>
              </a:ext>
            </a:extLst>
          </p:cNvPr>
          <p:cNvSpPr>
            <a:spLocks noChangeShapeType="1"/>
          </p:cNvSpPr>
          <p:nvPr/>
        </p:nvSpPr>
        <p:spPr bwMode="auto">
          <a:xfrm>
            <a:off x="247650" y="5562600"/>
            <a:ext cx="3886200" cy="0"/>
          </a:xfrm>
          <a:prstGeom prst="line">
            <a:avLst/>
          </a:prstGeom>
          <a:noFill/>
          <a:ln w="76200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91849" name="Line 2057">
            <a:extLst>
              <a:ext uri="{FF2B5EF4-FFF2-40B4-BE49-F238E27FC236}">
                <a16:creationId xmlns:a16="http://schemas.microsoft.com/office/drawing/2014/main" id="{0C2CBE4E-6F84-BC79-060D-373A8EEC667C}"/>
              </a:ext>
            </a:extLst>
          </p:cNvPr>
          <p:cNvSpPr>
            <a:spLocks noChangeShapeType="1"/>
          </p:cNvSpPr>
          <p:nvPr/>
        </p:nvSpPr>
        <p:spPr bwMode="auto">
          <a:xfrm>
            <a:off x="247650" y="6248400"/>
            <a:ext cx="8585200" cy="0"/>
          </a:xfrm>
          <a:prstGeom prst="line">
            <a:avLst/>
          </a:prstGeom>
          <a:noFill/>
          <a:ln w="76200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91850" name="Line 2058">
            <a:extLst>
              <a:ext uri="{FF2B5EF4-FFF2-40B4-BE49-F238E27FC236}">
                <a16:creationId xmlns:a16="http://schemas.microsoft.com/office/drawing/2014/main" id="{F33DBCA2-802F-1165-367C-4BE0604BBA4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851650" y="4267200"/>
            <a:ext cx="6350" cy="1143000"/>
          </a:xfrm>
          <a:prstGeom prst="line">
            <a:avLst/>
          </a:prstGeom>
          <a:noFill/>
          <a:ln w="76200">
            <a:solidFill>
              <a:srgbClr val="00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91851" name="Line 2059">
            <a:extLst>
              <a:ext uri="{FF2B5EF4-FFF2-40B4-BE49-F238E27FC236}">
                <a16:creationId xmlns:a16="http://schemas.microsoft.com/office/drawing/2014/main" id="{B37BFA7D-3457-DF5F-CB0C-DAC8EA132016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724150" y="4648200"/>
            <a:ext cx="4044950" cy="762000"/>
          </a:xfrm>
          <a:prstGeom prst="line">
            <a:avLst/>
          </a:prstGeom>
          <a:noFill/>
          <a:ln w="76200">
            <a:solidFill>
              <a:srgbClr val="00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91852" name="Line 2060">
            <a:extLst>
              <a:ext uri="{FF2B5EF4-FFF2-40B4-BE49-F238E27FC236}">
                <a16:creationId xmlns:a16="http://schemas.microsoft.com/office/drawing/2014/main" id="{B67C2E1E-3A9D-5E65-C2ED-AC816AC004E0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054350" y="3581400"/>
            <a:ext cx="3822700" cy="1828800"/>
          </a:xfrm>
          <a:prstGeom prst="line">
            <a:avLst/>
          </a:prstGeom>
          <a:noFill/>
          <a:ln w="76200">
            <a:solidFill>
              <a:srgbClr val="00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91853" name="Line 2061">
            <a:extLst>
              <a:ext uri="{FF2B5EF4-FFF2-40B4-BE49-F238E27FC236}">
                <a16:creationId xmlns:a16="http://schemas.microsoft.com/office/drawing/2014/main" id="{9275CEC1-0252-87B5-4B0E-1E33467AD178}"/>
              </a:ext>
            </a:extLst>
          </p:cNvPr>
          <p:cNvSpPr>
            <a:spLocks noChangeShapeType="1"/>
          </p:cNvSpPr>
          <p:nvPr/>
        </p:nvSpPr>
        <p:spPr bwMode="auto">
          <a:xfrm>
            <a:off x="228600" y="6858000"/>
            <a:ext cx="4622800" cy="0"/>
          </a:xfrm>
          <a:prstGeom prst="line">
            <a:avLst/>
          </a:prstGeom>
          <a:noFill/>
          <a:ln w="76200">
            <a:solidFill>
              <a:srgbClr val="00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91854" name="Oval 2062">
            <a:extLst>
              <a:ext uri="{FF2B5EF4-FFF2-40B4-BE49-F238E27FC236}">
                <a16:creationId xmlns:a16="http://schemas.microsoft.com/office/drawing/2014/main" id="{EDC78D75-2994-3936-10AF-DD9F51B5C1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1143000"/>
            <a:ext cx="3276600" cy="914400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91855" name="Oval 2063">
            <a:extLst>
              <a:ext uri="{FF2B5EF4-FFF2-40B4-BE49-F238E27FC236}">
                <a16:creationId xmlns:a16="http://schemas.microsoft.com/office/drawing/2014/main" id="{0FD0F378-57EE-F65D-6B33-E5BD5AE60C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00600" y="1143000"/>
            <a:ext cx="2825750" cy="914400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91856" name="Oval 2064">
            <a:extLst>
              <a:ext uri="{FF2B5EF4-FFF2-40B4-BE49-F238E27FC236}">
                <a16:creationId xmlns:a16="http://schemas.microsoft.com/office/drawing/2014/main" id="{F4BAAC6C-C5AE-D62B-72D2-28B82ACB55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2133600"/>
            <a:ext cx="2895600" cy="914400"/>
          </a:xfrm>
          <a:prstGeom prst="ellipse">
            <a:avLst/>
          </a:prstGeom>
          <a:noFill/>
          <a:ln w="76200">
            <a:solidFill>
              <a:srgbClr val="33CC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91857" name="Line 2065">
            <a:extLst>
              <a:ext uri="{FF2B5EF4-FFF2-40B4-BE49-F238E27FC236}">
                <a16:creationId xmlns:a16="http://schemas.microsoft.com/office/drawing/2014/main" id="{BA46E36E-C5E7-6291-5F23-AF836BE1C93D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302000" y="2743200"/>
            <a:ext cx="3384550" cy="2590800"/>
          </a:xfrm>
          <a:prstGeom prst="line">
            <a:avLst/>
          </a:prstGeom>
          <a:noFill/>
          <a:ln w="76200">
            <a:solidFill>
              <a:srgbClr val="00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2918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3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75"/>
                                        <p:tgtEl>
                                          <p:spTgt spid="291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375"/>
                            </p:stCondLst>
                            <p:childTnLst>
                              <p:par>
                                <p:cTn id="1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918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18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875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918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375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918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875"/>
                            </p:stCondLst>
                            <p:childTnLst>
                              <p:par>
                                <p:cTn id="2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918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918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2375"/>
                            </p:stCondLst>
                            <p:childTnLst>
                              <p:par>
                                <p:cTn id="3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918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918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2875"/>
                            </p:stCondLst>
                            <p:childTnLst>
                              <p:par>
                                <p:cTn id="3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918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918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3375"/>
                            </p:stCondLst>
                            <p:childTnLst>
                              <p:par>
                                <p:cTn id="41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43" dur="500"/>
                                        <p:tgtEl>
                                          <p:spTgt spid="2918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3875"/>
                            </p:stCondLst>
                            <p:childTnLst>
                              <p:par>
                                <p:cTn id="4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918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4375"/>
                            </p:stCondLst>
                            <p:childTnLst>
                              <p:par>
                                <p:cTn id="49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51" dur="500"/>
                                        <p:tgtEl>
                                          <p:spTgt spid="2918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4875"/>
                            </p:stCondLst>
                            <p:childTnLst>
                              <p:par>
                                <p:cTn id="53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5" dur="500"/>
                                        <p:tgtEl>
                                          <p:spTgt spid="2918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5375"/>
                            </p:stCondLst>
                            <p:childTnLst>
                              <p:par>
                                <p:cTn id="57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59" dur="500"/>
                                        <p:tgtEl>
                                          <p:spTgt spid="2918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5875"/>
                            </p:stCondLst>
                            <p:childTnLst>
                              <p:par>
                                <p:cTn id="61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3" dur="500"/>
                                        <p:tgtEl>
                                          <p:spTgt spid="2918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6375"/>
                            </p:stCondLst>
                            <p:childTnLst>
                              <p:par>
                                <p:cTn id="6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918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6875"/>
                            </p:stCondLst>
                            <p:childTnLst>
                              <p:par>
                                <p:cTn id="6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2918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314" name="Rectangle 2050">
            <a:extLst>
              <a:ext uri="{FF2B5EF4-FFF2-40B4-BE49-F238E27FC236}">
                <a16:creationId xmlns:a16="http://schemas.microsoft.com/office/drawing/2014/main" id="{F5608285-1F0D-7AB8-3B8A-03AAC4DFB34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457200"/>
            <a:ext cx="9906000" cy="1143000"/>
          </a:xfrm>
          <a:solidFill>
            <a:srgbClr val="FFFF99"/>
          </a:solidFill>
        </p:spPr>
        <p:txBody>
          <a:bodyPr/>
          <a:lstStyle/>
          <a:p>
            <a:r>
              <a:rPr lang="ja-JP" altLang="en-US" sz="4800">
                <a:solidFill>
                  <a:srgbClr val="FF3300"/>
                </a:solidFill>
                <a:ea typeface="ＤＦ特太ゴシック体" panose="020B0509000000000000" pitchFamily="49" charset="-128"/>
              </a:rPr>
              <a:t>肺がんが急速に増加</a:t>
            </a:r>
            <a:endParaRPr lang="ja-JP" altLang="en-US"/>
          </a:p>
        </p:txBody>
      </p:sp>
      <p:graphicFrame>
        <p:nvGraphicFramePr>
          <p:cNvPr id="269315" name="Object 2051">
            <a:extLst>
              <a:ext uri="{FF2B5EF4-FFF2-40B4-BE49-F238E27FC236}">
                <a16:creationId xmlns:a16="http://schemas.microsoft.com/office/drawing/2014/main" id="{70D307DB-9DCF-A779-CE59-5F062D6FCED2}"/>
              </a:ext>
            </a:extLst>
          </p:cNvPr>
          <p:cNvGraphicFramePr>
            <a:graphicFrameLocks noChangeAspect="1"/>
          </p:cNvGraphicFramePr>
          <p:nvPr>
            <p:ph type="chart" idx="1"/>
          </p:nvPr>
        </p:nvGraphicFramePr>
        <p:xfrm>
          <a:off x="195263" y="2039938"/>
          <a:ext cx="9710737" cy="4818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ｸﾞﾗﾌ" r:id="rId3" imgW="9716042" imgH="4820132" progId="MSGraph.Chart.8">
                  <p:embed followColorScheme="full"/>
                </p:oleObj>
              </mc:Choice>
              <mc:Fallback>
                <p:oleObj name="ｸﾞﾗﾌ" r:id="rId3" imgW="9716042" imgH="4820132" progId="MSGraph.Chart.8">
                  <p:embed followColorScheme="full"/>
                  <p:pic>
                    <p:nvPicPr>
                      <p:cNvPr id="0" name="Object 205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5263" y="2039938"/>
                        <a:ext cx="9710737" cy="48180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9316" name="Line 2052">
            <a:extLst>
              <a:ext uri="{FF2B5EF4-FFF2-40B4-BE49-F238E27FC236}">
                <a16:creationId xmlns:a16="http://schemas.microsoft.com/office/drawing/2014/main" id="{C7BF314B-6A3D-7596-A38D-19649F66CFBF}"/>
              </a:ext>
            </a:extLst>
          </p:cNvPr>
          <p:cNvSpPr>
            <a:spLocks noChangeShapeType="1"/>
          </p:cNvSpPr>
          <p:nvPr/>
        </p:nvSpPr>
        <p:spPr bwMode="auto">
          <a:xfrm>
            <a:off x="457200" y="2057400"/>
            <a:ext cx="6248400" cy="1066800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69317" name="Text Box 2053">
            <a:extLst>
              <a:ext uri="{FF2B5EF4-FFF2-40B4-BE49-F238E27FC236}">
                <a16:creationId xmlns:a16="http://schemas.microsoft.com/office/drawing/2014/main" id="{3DB6C027-CCBA-BF86-1842-4F0D6BC249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7400" y="1536700"/>
            <a:ext cx="7848600" cy="1160463"/>
          </a:xfrm>
          <a:prstGeom prst="rect">
            <a:avLst/>
          </a:prstGeom>
          <a:solidFill>
            <a:srgbClr val="CC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sz="2800">
                <a:solidFill>
                  <a:srgbClr val="FF3300"/>
                </a:solidFill>
              </a:rPr>
              <a:t>９３年に男性の癌で肺がんがトップに</a:t>
            </a:r>
          </a:p>
          <a:p>
            <a:pPr>
              <a:spcBef>
                <a:spcPct val="50000"/>
              </a:spcBef>
            </a:pPr>
            <a:r>
              <a:rPr lang="ja-JP" altLang="en-US" sz="2800">
                <a:solidFill>
                  <a:srgbClr val="FF3300"/>
                </a:solidFill>
              </a:rPr>
              <a:t>９８年には男女のトップに</a:t>
            </a:r>
            <a:endParaRPr lang="ja-JP" altLang="en-US"/>
          </a:p>
        </p:txBody>
      </p:sp>
      <p:sp>
        <p:nvSpPr>
          <p:cNvPr id="269318" name="Line 2054">
            <a:extLst>
              <a:ext uri="{FF2B5EF4-FFF2-40B4-BE49-F238E27FC236}">
                <a16:creationId xmlns:a16="http://schemas.microsoft.com/office/drawing/2014/main" id="{5CF016E4-62FC-2262-CB7A-3ADDF340BD82}"/>
              </a:ext>
            </a:extLst>
          </p:cNvPr>
          <p:cNvSpPr>
            <a:spLocks noChangeShapeType="1"/>
          </p:cNvSpPr>
          <p:nvPr/>
        </p:nvSpPr>
        <p:spPr bwMode="auto">
          <a:xfrm>
            <a:off x="609600" y="2057400"/>
            <a:ext cx="1219200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2693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300"/>
                            </p:stCondLst>
                            <p:childTnLst>
                              <p:par>
                                <p:cTn id="9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" dur="500"/>
                                        <p:tgtEl>
                                          <p:spTgt spid="269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8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269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300"/>
                            </p:stCondLst>
                            <p:childTnLst>
                              <p:par>
                                <p:cTn id="17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" dur="500"/>
                                        <p:tgtEl>
                                          <p:spTgt spid="269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8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300"/>
                                        <p:tgtEl>
                                          <p:spTgt spid="269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8" name="Rectangle 1026">
            <a:extLst>
              <a:ext uri="{FF2B5EF4-FFF2-40B4-BE49-F238E27FC236}">
                <a16:creationId xmlns:a16="http://schemas.microsoft.com/office/drawing/2014/main" id="{78D984DA-2834-C434-977F-14A5FE01146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609600"/>
            <a:ext cx="9906000" cy="838200"/>
          </a:xfrm>
          <a:solidFill>
            <a:srgbClr val="FFFFCC"/>
          </a:solidFill>
        </p:spPr>
        <p:txBody>
          <a:bodyPr/>
          <a:lstStyle/>
          <a:p>
            <a:r>
              <a:rPr lang="ja-JP" altLang="en-US" b="1">
                <a:solidFill>
                  <a:srgbClr val="FF3300"/>
                </a:solidFill>
                <a:ea typeface="ＤＦ特太ゴシック体" panose="020B0509000000000000" pitchFamily="49" charset="-128"/>
              </a:rPr>
              <a:t>大気汚染物質による</a:t>
            </a:r>
            <a:r>
              <a:rPr lang="ja-JP" altLang="en-US" b="1">
                <a:solidFill>
                  <a:srgbClr val="CC0066"/>
                </a:solidFill>
                <a:ea typeface="ＤＦ特太ゴシック体" panose="020B0509000000000000" pitchFamily="49" charset="-128"/>
              </a:rPr>
              <a:t>腺がん</a:t>
            </a:r>
            <a:r>
              <a:rPr lang="ja-JP" altLang="en-US" b="1">
                <a:solidFill>
                  <a:srgbClr val="FF3300"/>
                </a:solidFill>
                <a:ea typeface="ＤＦ特太ゴシック体" panose="020B0509000000000000" pitchFamily="49" charset="-128"/>
              </a:rPr>
              <a:t>が増加</a:t>
            </a:r>
            <a:endParaRPr lang="ja-JP" altLang="en-US"/>
          </a:p>
        </p:txBody>
      </p:sp>
      <p:sp>
        <p:nvSpPr>
          <p:cNvPr id="270339" name="Rectangle 1027">
            <a:extLst>
              <a:ext uri="{FF2B5EF4-FFF2-40B4-BE49-F238E27FC236}">
                <a16:creationId xmlns:a16="http://schemas.microsoft.com/office/drawing/2014/main" id="{AFACCB75-BA38-F06C-D032-4322436A4C2F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0" y="1981200"/>
            <a:ext cx="4191000" cy="3962400"/>
          </a:xfrm>
        </p:spPr>
        <p:txBody>
          <a:bodyPr/>
          <a:lstStyle/>
          <a:p>
            <a:pPr>
              <a:buClr>
                <a:srgbClr val="FF3300"/>
              </a:buClr>
              <a:buFont typeface="Wingdings 2" panose="05020102010507070707" pitchFamily="18" charset="2"/>
              <a:buChar char="u"/>
            </a:pPr>
            <a:r>
              <a:rPr lang="ja-JP" altLang="en-US" sz="2800" b="1">
                <a:solidFill>
                  <a:srgbClr val="0000CC"/>
                </a:solidFill>
                <a:ea typeface="HG丸ｺﾞｼｯｸM-PRO" panose="020F0600000000000000" pitchFamily="50" charset="-128"/>
              </a:rPr>
              <a:t>喫煙が原因とされる</a:t>
            </a:r>
          </a:p>
          <a:p>
            <a:pPr>
              <a:buClr>
                <a:srgbClr val="FF3300"/>
              </a:buClr>
              <a:buFont typeface="Wingdings 2" panose="05020102010507070707" pitchFamily="18" charset="2"/>
              <a:buNone/>
            </a:pPr>
            <a:r>
              <a:rPr lang="ja-JP" altLang="en-US" sz="2800" b="1">
                <a:solidFill>
                  <a:srgbClr val="FF3300"/>
                </a:solidFill>
                <a:ea typeface="HG丸ｺﾞｼｯｸM-PRO" panose="020F0600000000000000" pitchFamily="50" charset="-128"/>
              </a:rPr>
              <a:t>　扁平上皮がん</a:t>
            </a:r>
            <a:r>
              <a:rPr lang="ja-JP" altLang="en-US" sz="2800" b="1">
                <a:solidFill>
                  <a:srgbClr val="0000CC"/>
                </a:solidFill>
                <a:ea typeface="HG丸ｺﾞｼｯｸM-PRO" panose="020F0600000000000000" pitchFamily="50" charset="-128"/>
              </a:rPr>
              <a:t>・</a:t>
            </a:r>
          </a:p>
          <a:p>
            <a:pPr>
              <a:buClr>
                <a:srgbClr val="FF3300"/>
              </a:buClr>
              <a:buFont typeface="Wingdings 2" panose="05020102010507070707" pitchFamily="18" charset="2"/>
              <a:buNone/>
            </a:pPr>
            <a:r>
              <a:rPr lang="ja-JP" altLang="en-US" sz="2800" b="1">
                <a:solidFill>
                  <a:srgbClr val="0000CC"/>
                </a:solidFill>
                <a:ea typeface="HG丸ｺﾞｼｯｸM-PRO" panose="020F0600000000000000" pitchFamily="50" charset="-128"/>
              </a:rPr>
              <a:t>　</a:t>
            </a:r>
            <a:r>
              <a:rPr lang="ja-JP" altLang="en-US" sz="2800" b="1">
                <a:solidFill>
                  <a:srgbClr val="FF3300"/>
                </a:solidFill>
                <a:ea typeface="HG丸ｺﾞｼｯｸM-PRO" panose="020F0600000000000000" pitchFamily="50" charset="-128"/>
              </a:rPr>
              <a:t>小細胞がん</a:t>
            </a:r>
          </a:p>
          <a:p>
            <a:pPr>
              <a:buClr>
                <a:srgbClr val="FF3300"/>
              </a:buClr>
              <a:buFont typeface="Wingdings 2" panose="05020102010507070707" pitchFamily="18" charset="2"/>
              <a:buNone/>
            </a:pPr>
            <a:r>
              <a:rPr lang="ja-JP" altLang="en-US" sz="2800" b="1">
                <a:solidFill>
                  <a:srgbClr val="FF3300"/>
                </a:solidFill>
                <a:ea typeface="HG丸ｺﾞｼｯｸM-PRO" panose="020F0600000000000000" pitchFamily="50" charset="-128"/>
              </a:rPr>
              <a:t>　</a:t>
            </a:r>
            <a:r>
              <a:rPr lang="ja-JP" altLang="en-US" sz="2800" b="1">
                <a:solidFill>
                  <a:srgbClr val="0000CC"/>
                </a:solidFill>
                <a:ea typeface="HG丸ｺﾞｼｯｸM-PRO" panose="020F0600000000000000" pitchFamily="50" charset="-128"/>
              </a:rPr>
              <a:t>は減少傾向。</a:t>
            </a:r>
          </a:p>
          <a:p>
            <a:pPr>
              <a:buClr>
                <a:srgbClr val="FF3300"/>
              </a:buClr>
              <a:buFont typeface="Wingdings 2" panose="05020102010507070707" pitchFamily="18" charset="2"/>
              <a:buChar char="v"/>
            </a:pPr>
            <a:r>
              <a:rPr lang="ja-JP" altLang="en-US" sz="2800" b="1">
                <a:solidFill>
                  <a:srgbClr val="FF3300"/>
                </a:solidFill>
                <a:ea typeface="HG丸ｺﾞｼｯｸM-PRO" panose="020F0600000000000000" pitchFamily="50" charset="-128"/>
              </a:rPr>
              <a:t>腺がん</a:t>
            </a:r>
            <a:r>
              <a:rPr lang="ja-JP" altLang="en-US" sz="2800" b="1">
                <a:solidFill>
                  <a:srgbClr val="0000CC"/>
                </a:solidFill>
                <a:ea typeface="HG丸ｺﾞｼｯｸM-PRO" panose="020F0600000000000000" pitchFamily="50" charset="-128"/>
              </a:rPr>
              <a:t>は</a:t>
            </a:r>
          </a:p>
          <a:p>
            <a:pPr>
              <a:buClr>
                <a:srgbClr val="FF3300"/>
              </a:buClr>
              <a:buFont typeface="Wingdings 2" panose="05020102010507070707" pitchFamily="18" charset="2"/>
              <a:buNone/>
            </a:pPr>
            <a:r>
              <a:rPr lang="ja-JP" altLang="en-US" sz="2800" b="1">
                <a:solidFill>
                  <a:srgbClr val="0000CC"/>
                </a:solidFill>
                <a:ea typeface="HG丸ｺﾞｼｯｸM-PRO" panose="020F0600000000000000" pitchFamily="50" charset="-128"/>
              </a:rPr>
              <a:t>　喫煙以外の大気汚染が</a:t>
            </a:r>
          </a:p>
          <a:p>
            <a:pPr>
              <a:buClr>
                <a:srgbClr val="FF3300"/>
              </a:buClr>
              <a:buFont typeface="Wingdings 2" panose="05020102010507070707" pitchFamily="18" charset="2"/>
              <a:buNone/>
            </a:pPr>
            <a:r>
              <a:rPr lang="ja-JP" altLang="en-US" sz="2800" b="1">
                <a:solidFill>
                  <a:srgbClr val="0000CC"/>
                </a:solidFill>
                <a:ea typeface="HG丸ｺﾞｼｯｸM-PRO" panose="020F0600000000000000" pitchFamily="50" charset="-128"/>
              </a:rPr>
              <a:t>　原因とされる。</a:t>
            </a:r>
          </a:p>
          <a:p>
            <a:pPr>
              <a:buClr>
                <a:srgbClr val="FF3300"/>
              </a:buClr>
              <a:buFont typeface="Wingdings 2" panose="05020102010507070707" pitchFamily="18" charset="2"/>
              <a:buNone/>
            </a:pPr>
            <a:r>
              <a:rPr lang="ja-JP" altLang="en-US" sz="2800" b="1">
                <a:solidFill>
                  <a:srgbClr val="0000CC"/>
                </a:solidFill>
                <a:ea typeface="HG丸ｺﾞｼｯｸM-PRO" panose="020F0600000000000000" pitchFamily="50" charset="-128"/>
              </a:rPr>
              <a:t>　増加の傾向にある。</a:t>
            </a:r>
            <a:endParaRPr lang="ja-JP" altLang="en-US" sz="2800"/>
          </a:p>
        </p:txBody>
      </p:sp>
      <p:graphicFrame>
        <p:nvGraphicFramePr>
          <p:cNvPr id="270340" name="Object 1028">
            <a:extLst>
              <a:ext uri="{FF2B5EF4-FFF2-40B4-BE49-F238E27FC236}">
                <a16:creationId xmlns:a16="http://schemas.microsoft.com/office/drawing/2014/main" id="{2800ACA9-B5B2-0680-F007-5044370DA1A9}"/>
              </a:ext>
            </a:extLst>
          </p:cNvPr>
          <p:cNvGraphicFramePr>
            <a:graphicFrameLocks noChangeAspect="1"/>
          </p:cNvGraphicFramePr>
          <p:nvPr>
            <p:ph type="chart" sz="half" idx="2"/>
          </p:nvPr>
        </p:nvGraphicFramePr>
        <p:xfrm>
          <a:off x="4210050" y="1484313"/>
          <a:ext cx="5695950" cy="5373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ｸﾞﾗﾌ" r:id="rId3" imgW="5048701" imgH="4762982" progId="MSGraph.Chart.8">
                  <p:embed followColorScheme="full"/>
                </p:oleObj>
              </mc:Choice>
              <mc:Fallback>
                <p:oleObj name="ｸﾞﾗﾌ" r:id="rId3" imgW="5048701" imgH="4762982" progId="MSGraph.Chart.8">
                  <p:embed followColorScheme="full"/>
                  <p:pic>
                    <p:nvPicPr>
                      <p:cNvPr id="0" name="Object 10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10050" y="1484313"/>
                        <a:ext cx="5695950" cy="53736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0341" name="Line 1029">
            <a:extLst>
              <a:ext uri="{FF2B5EF4-FFF2-40B4-BE49-F238E27FC236}">
                <a16:creationId xmlns:a16="http://schemas.microsoft.com/office/drawing/2014/main" id="{7645D865-6489-8745-2098-3391FC356BF1}"/>
              </a:ext>
            </a:extLst>
          </p:cNvPr>
          <p:cNvSpPr>
            <a:spLocks noChangeShapeType="1"/>
          </p:cNvSpPr>
          <p:nvPr/>
        </p:nvSpPr>
        <p:spPr bwMode="auto">
          <a:xfrm>
            <a:off x="457200" y="4572000"/>
            <a:ext cx="1447800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70342" name="Line 1030">
            <a:extLst>
              <a:ext uri="{FF2B5EF4-FFF2-40B4-BE49-F238E27FC236}">
                <a16:creationId xmlns:a16="http://schemas.microsoft.com/office/drawing/2014/main" id="{C44302C2-3CEC-A077-D451-0CD7F737D88B}"/>
              </a:ext>
            </a:extLst>
          </p:cNvPr>
          <p:cNvSpPr>
            <a:spLocks noChangeShapeType="1"/>
          </p:cNvSpPr>
          <p:nvPr/>
        </p:nvSpPr>
        <p:spPr bwMode="auto">
          <a:xfrm>
            <a:off x="457200" y="5105400"/>
            <a:ext cx="3657600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70343" name="Line 1031">
            <a:extLst>
              <a:ext uri="{FF2B5EF4-FFF2-40B4-BE49-F238E27FC236}">
                <a16:creationId xmlns:a16="http://schemas.microsoft.com/office/drawing/2014/main" id="{7F3CF14A-4D55-380E-3A2D-73ECA7E016CA}"/>
              </a:ext>
            </a:extLst>
          </p:cNvPr>
          <p:cNvSpPr>
            <a:spLocks noChangeShapeType="1"/>
          </p:cNvSpPr>
          <p:nvPr/>
        </p:nvSpPr>
        <p:spPr bwMode="auto">
          <a:xfrm>
            <a:off x="457200" y="5562600"/>
            <a:ext cx="2514600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70344" name="Line 1032">
            <a:extLst>
              <a:ext uri="{FF2B5EF4-FFF2-40B4-BE49-F238E27FC236}">
                <a16:creationId xmlns:a16="http://schemas.microsoft.com/office/drawing/2014/main" id="{775A4DA7-501A-0ED8-DB15-8E5EECD9F548}"/>
              </a:ext>
            </a:extLst>
          </p:cNvPr>
          <p:cNvSpPr>
            <a:spLocks noChangeShapeType="1"/>
          </p:cNvSpPr>
          <p:nvPr/>
        </p:nvSpPr>
        <p:spPr bwMode="auto">
          <a:xfrm>
            <a:off x="457200" y="6096000"/>
            <a:ext cx="3200400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70345" name="Line 1033">
            <a:extLst>
              <a:ext uri="{FF2B5EF4-FFF2-40B4-BE49-F238E27FC236}">
                <a16:creationId xmlns:a16="http://schemas.microsoft.com/office/drawing/2014/main" id="{E1F8ABFB-E6DB-B954-841C-B0EFA1E9A62D}"/>
              </a:ext>
            </a:extLst>
          </p:cNvPr>
          <p:cNvSpPr>
            <a:spLocks noChangeShapeType="1"/>
          </p:cNvSpPr>
          <p:nvPr/>
        </p:nvSpPr>
        <p:spPr bwMode="auto">
          <a:xfrm>
            <a:off x="5791200" y="1447800"/>
            <a:ext cx="3657600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70347" name="Line 1035">
            <a:extLst>
              <a:ext uri="{FF2B5EF4-FFF2-40B4-BE49-F238E27FC236}">
                <a16:creationId xmlns:a16="http://schemas.microsoft.com/office/drawing/2014/main" id="{EF9BB275-2230-13B8-D116-934983A42DD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077200" y="1447800"/>
            <a:ext cx="1371600" cy="990600"/>
          </a:xfrm>
          <a:prstGeom prst="line">
            <a:avLst/>
          </a:prstGeom>
          <a:noFill/>
          <a:ln w="1270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270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300"/>
                            </p:stCondLst>
                            <p:childTnLst>
                              <p:par>
                                <p:cTn id="9" presetID="18" presetClass="entr" presetSubtype="6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300"/>
                                        <p:tgtEl>
                                          <p:spTgt spid="270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70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1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70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6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70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1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70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26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70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1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703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3600"/>
                            </p:stCondLst>
                            <p:childTnLst>
                              <p:par>
                                <p:cTn id="37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9" dur="500"/>
                                        <p:tgtEl>
                                          <p:spTgt spid="2703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5232" name="Picture 16">
            <a:extLst>
              <a:ext uri="{FF2B5EF4-FFF2-40B4-BE49-F238E27FC236}">
                <a16:creationId xmlns:a16="http://schemas.microsoft.com/office/drawing/2014/main" id="{5128142A-53F0-4170-AD9B-BB78561F59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209800"/>
            <a:ext cx="2955925" cy="3563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5218" name="Text Box 2">
            <a:extLst>
              <a:ext uri="{FF2B5EF4-FFF2-40B4-BE49-F238E27FC236}">
                <a16:creationId xmlns:a16="http://schemas.microsoft.com/office/drawing/2014/main" id="{38008A6B-6C7A-11D2-6A57-B78E7F1A09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33400"/>
            <a:ext cx="9906000" cy="1190625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ja-JP" sz="3600" b="1">
                <a:solidFill>
                  <a:srgbClr val="FF0000"/>
                </a:solidFill>
                <a:latin typeface="Century" panose="02040604050505020304" pitchFamily="18" charset="0"/>
                <a:ea typeface="ＭＳ Ｐゴシック" panose="020B0600070205080204" pitchFamily="50" charset="-128"/>
              </a:rPr>
              <a:t>1.0mg/m</a:t>
            </a:r>
            <a:r>
              <a:rPr lang="en-US" altLang="ja-JP" sz="3600" b="1" baseline="30000">
                <a:solidFill>
                  <a:srgbClr val="FF0000"/>
                </a:solidFill>
                <a:latin typeface="Century" panose="02040604050505020304" pitchFamily="18" charset="0"/>
                <a:ea typeface="ＭＳ Ｐゴシック" panose="020B0600070205080204" pitchFamily="50" charset="-128"/>
              </a:rPr>
              <a:t>3</a:t>
            </a:r>
            <a:r>
              <a:rPr lang="en-US" altLang="ja-JP" sz="3600" b="1">
                <a:solidFill>
                  <a:srgbClr val="FF0000"/>
                </a:solidFill>
                <a:ea typeface="ＭＳ Ｐゴシック" panose="020B0600070205080204" pitchFamily="50" charset="-128"/>
              </a:rPr>
              <a:t> </a:t>
            </a:r>
            <a:r>
              <a:rPr lang="ja-JP" altLang="en-US" sz="3600" b="1">
                <a:solidFill>
                  <a:srgbClr val="FF0000"/>
                </a:solidFill>
              </a:rPr>
              <a:t>ディーゼル排気に５ヶ月間暴露したマウスの交配で生まれた子</a:t>
            </a:r>
            <a:endParaRPr lang="ja-JP" altLang="en-US" sz="3600">
              <a:solidFill>
                <a:srgbClr val="FF0000"/>
              </a:solidFill>
              <a:ea typeface="ＭＳ Ｐゴシック" panose="020B0600070205080204" pitchFamily="50" charset="-128"/>
            </a:endParaRPr>
          </a:p>
        </p:txBody>
      </p:sp>
      <p:sp>
        <p:nvSpPr>
          <p:cNvPr id="265219" name="Text Box 3">
            <a:extLst>
              <a:ext uri="{FF2B5EF4-FFF2-40B4-BE49-F238E27FC236}">
                <a16:creationId xmlns:a16="http://schemas.microsoft.com/office/drawing/2014/main" id="{EB0E7B30-5065-0D91-55EE-4532B28B9B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85900" y="5943600"/>
            <a:ext cx="15684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ja-JP" altLang="en-US" b="1">
                <a:solidFill>
                  <a:srgbClr val="009900"/>
                </a:solidFill>
                <a:ea typeface="ＭＳ Ｐゴシック" panose="020B0600070205080204" pitchFamily="50" charset="-128"/>
              </a:rPr>
              <a:t>正常な雌</a:t>
            </a:r>
            <a:endParaRPr lang="ja-JP" altLang="en-US">
              <a:solidFill>
                <a:srgbClr val="009900"/>
              </a:solidFill>
              <a:ea typeface="ＭＳ Ｐゴシック" panose="020B0600070205080204" pitchFamily="50" charset="-128"/>
            </a:endParaRPr>
          </a:p>
        </p:txBody>
      </p:sp>
      <p:sp>
        <p:nvSpPr>
          <p:cNvPr id="265220" name="Text Box 4">
            <a:extLst>
              <a:ext uri="{FF2B5EF4-FFF2-40B4-BE49-F238E27FC236}">
                <a16:creationId xmlns:a16="http://schemas.microsoft.com/office/drawing/2014/main" id="{11278553-C17D-91AF-8B92-904FAF4AB6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27500" y="5943600"/>
            <a:ext cx="1981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ja-JP" b="1">
                <a:solidFill>
                  <a:srgbClr val="FF0000"/>
                </a:solidFill>
                <a:ea typeface="ＭＳ Ｐゴシック" panose="020B0600070205080204" pitchFamily="50" charset="-128"/>
              </a:rPr>
              <a:t> </a:t>
            </a:r>
            <a:r>
              <a:rPr lang="ja-JP" altLang="en-US" b="1">
                <a:solidFill>
                  <a:srgbClr val="FF0000"/>
                </a:solidFill>
                <a:ea typeface="ＭＳ Ｐゴシック" panose="020B0600070205080204" pitchFamily="50" charset="-128"/>
              </a:rPr>
              <a:t>仮性半陰陽</a:t>
            </a:r>
            <a:endParaRPr lang="ja-JP" altLang="en-US">
              <a:ea typeface="ＭＳ Ｐゴシック" panose="020B0600070205080204" pitchFamily="50" charset="-128"/>
            </a:endParaRPr>
          </a:p>
        </p:txBody>
      </p:sp>
      <p:sp>
        <p:nvSpPr>
          <p:cNvPr id="265221" name="Text Box 5">
            <a:extLst>
              <a:ext uri="{FF2B5EF4-FFF2-40B4-BE49-F238E27FC236}">
                <a16:creationId xmlns:a16="http://schemas.microsoft.com/office/drawing/2014/main" id="{EB842B2C-90AE-FEB8-8B9B-4E211FAC4D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46950" y="5943600"/>
            <a:ext cx="15684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ja-JP" altLang="en-US" b="1">
                <a:solidFill>
                  <a:srgbClr val="009900"/>
                </a:solidFill>
                <a:ea typeface="ＭＳ Ｐゴシック" panose="020B0600070205080204" pitchFamily="50" charset="-128"/>
              </a:rPr>
              <a:t>正常な雄</a:t>
            </a:r>
            <a:endParaRPr lang="ja-JP" altLang="en-US">
              <a:solidFill>
                <a:srgbClr val="009900"/>
              </a:solidFill>
              <a:ea typeface="ＭＳ Ｐゴシック" panose="020B0600070205080204" pitchFamily="50" charset="-128"/>
            </a:endParaRPr>
          </a:p>
        </p:txBody>
      </p:sp>
      <p:sp>
        <p:nvSpPr>
          <p:cNvPr id="265225" name="Text Box 9">
            <a:extLst>
              <a:ext uri="{FF2B5EF4-FFF2-40B4-BE49-F238E27FC236}">
                <a16:creationId xmlns:a16="http://schemas.microsoft.com/office/drawing/2014/main" id="{075C68BC-79CB-AA8C-701D-3379772061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65450" y="1676400"/>
            <a:ext cx="69405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sz="2800">
                <a:solidFill>
                  <a:srgbClr val="0000CC"/>
                </a:solidFill>
              </a:rPr>
              <a:t>環境庁・国立環境研究所における動物実験</a:t>
            </a:r>
            <a:endParaRPr lang="ja-JP" altLang="en-US"/>
          </a:p>
        </p:txBody>
      </p:sp>
      <p:sp>
        <p:nvSpPr>
          <p:cNvPr id="265226" name="Oval 10">
            <a:extLst>
              <a:ext uri="{FF2B5EF4-FFF2-40B4-BE49-F238E27FC236}">
                <a16:creationId xmlns:a16="http://schemas.microsoft.com/office/drawing/2014/main" id="{C9B09142-3F3E-415C-5B09-5466EBCD27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8600" y="5791200"/>
            <a:ext cx="2209800" cy="762000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65227" name="Oval 11">
            <a:extLst>
              <a:ext uri="{FF2B5EF4-FFF2-40B4-BE49-F238E27FC236}">
                <a16:creationId xmlns:a16="http://schemas.microsoft.com/office/drawing/2014/main" id="{A9FC54E7-8FC9-C1B1-C6BB-8148BDCF25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14800" y="2895600"/>
            <a:ext cx="1828800" cy="182880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65229" name="Line 13">
            <a:extLst>
              <a:ext uri="{FF2B5EF4-FFF2-40B4-BE49-F238E27FC236}">
                <a16:creationId xmlns:a16="http://schemas.microsoft.com/office/drawing/2014/main" id="{114CEC23-2793-4249-6A50-A55C6EE19259}"/>
              </a:ext>
            </a:extLst>
          </p:cNvPr>
          <p:cNvSpPr>
            <a:spLocks noChangeShapeType="1"/>
          </p:cNvSpPr>
          <p:nvPr/>
        </p:nvSpPr>
        <p:spPr bwMode="auto">
          <a:xfrm>
            <a:off x="5105400" y="4724400"/>
            <a:ext cx="0" cy="11430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pic>
        <p:nvPicPr>
          <p:cNvPr id="265231" name="Picture 15">
            <a:extLst>
              <a:ext uri="{FF2B5EF4-FFF2-40B4-BE49-F238E27FC236}">
                <a16:creationId xmlns:a16="http://schemas.microsoft.com/office/drawing/2014/main" id="{50405BB6-1D19-C89E-9C50-634C03FBEE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14600"/>
            <a:ext cx="3111500" cy="327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5233" name="Picture 17">
            <a:extLst>
              <a:ext uri="{FF2B5EF4-FFF2-40B4-BE49-F238E27FC236}">
                <a16:creationId xmlns:a16="http://schemas.microsoft.com/office/drawing/2014/main" id="{9479DBC4-350A-2351-EF4D-D3F1F2D1F9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9250" y="2514600"/>
            <a:ext cx="3206750" cy="3325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265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652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652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65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2652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65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2652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265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265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265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652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276" name="Picture 1036">
            <a:extLst>
              <a:ext uri="{FF2B5EF4-FFF2-40B4-BE49-F238E27FC236}">
                <a16:creationId xmlns:a16="http://schemas.microsoft.com/office/drawing/2014/main" id="{16088C3D-F909-F734-0BEF-3EA68EC058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066800"/>
            <a:ext cx="7239000" cy="5073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7269" name="Line 1029">
            <a:extLst>
              <a:ext uri="{FF2B5EF4-FFF2-40B4-BE49-F238E27FC236}">
                <a16:creationId xmlns:a16="http://schemas.microsoft.com/office/drawing/2014/main" id="{0308B70F-4AF9-931E-E8DA-B5449350EF4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495800" y="1676400"/>
            <a:ext cx="152400" cy="44196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67270" name="Line 1030">
            <a:extLst>
              <a:ext uri="{FF2B5EF4-FFF2-40B4-BE49-F238E27FC236}">
                <a16:creationId xmlns:a16="http://schemas.microsoft.com/office/drawing/2014/main" id="{986E0F82-C28B-7FE7-63ED-160DB274876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066800" y="5943600"/>
            <a:ext cx="3429000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67271" name="Line 1031">
            <a:extLst>
              <a:ext uri="{FF2B5EF4-FFF2-40B4-BE49-F238E27FC236}">
                <a16:creationId xmlns:a16="http://schemas.microsoft.com/office/drawing/2014/main" id="{69CDB4F2-7D41-531E-E5F2-2F2CB2583DB3}"/>
              </a:ext>
            </a:extLst>
          </p:cNvPr>
          <p:cNvSpPr>
            <a:spLocks noChangeShapeType="1"/>
          </p:cNvSpPr>
          <p:nvPr/>
        </p:nvSpPr>
        <p:spPr bwMode="auto">
          <a:xfrm>
            <a:off x="4572000" y="5715000"/>
            <a:ext cx="4495800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67272" name="Text Box 1032">
            <a:extLst>
              <a:ext uri="{FF2B5EF4-FFF2-40B4-BE49-F238E27FC236}">
                <a16:creationId xmlns:a16="http://schemas.microsoft.com/office/drawing/2014/main" id="{A0D46879-C6F9-D92F-5A3E-9CC0C652E4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6096000"/>
            <a:ext cx="2622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>
                <a:solidFill>
                  <a:srgbClr val="0000CC"/>
                </a:solidFill>
              </a:rPr>
              <a:t>正常なネズミの尾</a:t>
            </a:r>
            <a:endParaRPr lang="ja-JP" altLang="en-US"/>
          </a:p>
        </p:txBody>
      </p:sp>
      <p:sp>
        <p:nvSpPr>
          <p:cNvPr id="267273" name="Text Box 1033">
            <a:extLst>
              <a:ext uri="{FF2B5EF4-FFF2-40B4-BE49-F238E27FC236}">
                <a16:creationId xmlns:a16="http://schemas.microsoft.com/office/drawing/2014/main" id="{B3A13F62-146D-8E0C-6A2E-04C1FCDEA7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4400" y="5943600"/>
            <a:ext cx="3886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>
                <a:solidFill>
                  <a:srgbClr val="FF0000"/>
                </a:solidFill>
              </a:rPr>
              <a:t>異常なネズミの短い尾</a:t>
            </a:r>
          </a:p>
        </p:txBody>
      </p:sp>
      <p:sp>
        <p:nvSpPr>
          <p:cNvPr id="267274" name="Text Box 1034">
            <a:extLst>
              <a:ext uri="{FF2B5EF4-FFF2-40B4-BE49-F238E27FC236}">
                <a16:creationId xmlns:a16="http://schemas.microsoft.com/office/drawing/2014/main" id="{0AF56147-4273-1D9A-6061-7AA895DC0E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38163"/>
            <a:ext cx="99060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sz="2800">
                <a:solidFill>
                  <a:srgbClr val="FF0000"/>
                </a:solidFill>
              </a:rPr>
              <a:t>ディーゼル排気微粒子を吸わせたネズミ同士を交配して発生</a:t>
            </a:r>
            <a:endParaRPr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672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67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267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67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300"/>
                                        <p:tgtEl>
                                          <p:spTgt spid="2672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3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67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28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67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3410" name="Group 2">
            <a:extLst>
              <a:ext uri="{FF2B5EF4-FFF2-40B4-BE49-F238E27FC236}">
                <a16:creationId xmlns:a16="http://schemas.microsoft.com/office/drawing/2014/main" id="{212C64C5-3B90-9724-1359-6A47A7233D53}"/>
              </a:ext>
            </a:extLst>
          </p:cNvPr>
          <p:cNvGrpSpPr>
            <a:grpSpLocks/>
          </p:cNvGrpSpPr>
          <p:nvPr/>
        </p:nvGrpSpPr>
        <p:grpSpPr bwMode="auto">
          <a:xfrm>
            <a:off x="381000" y="4038600"/>
            <a:ext cx="3194050" cy="2108200"/>
            <a:chOff x="2113" y="1601"/>
            <a:chExt cx="2012" cy="1328"/>
          </a:xfrm>
        </p:grpSpPr>
        <p:sp>
          <p:nvSpPr>
            <p:cNvPr id="273411" name="Freeform 3">
              <a:extLst>
                <a:ext uri="{FF2B5EF4-FFF2-40B4-BE49-F238E27FC236}">
                  <a16:creationId xmlns:a16="http://schemas.microsoft.com/office/drawing/2014/main" id="{5C958839-10B3-992F-F725-B3468BB581A0}"/>
                </a:ext>
              </a:extLst>
            </p:cNvPr>
            <p:cNvSpPr>
              <a:spLocks/>
            </p:cNvSpPr>
            <p:nvPr/>
          </p:nvSpPr>
          <p:spPr bwMode="auto">
            <a:xfrm>
              <a:off x="2126" y="1609"/>
              <a:ext cx="549" cy="821"/>
            </a:xfrm>
            <a:custGeom>
              <a:avLst/>
              <a:gdLst>
                <a:gd name="T0" fmla="*/ 532 w 549"/>
                <a:gd name="T1" fmla="*/ 188 h 821"/>
                <a:gd name="T2" fmla="*/ 543 w 549"/>
                <a:gd name="T3" fmla="*/ 20 h 821"/>
                <a:gd name="T4" fmla="*/ 538 w 549"/>
                <a:gd name="T5" fmla="*/ 3 h 821"/>
                <a:gd name="T6" fmla="*/ 513 w 549"/>
                <a:gd name="T7" fmla="*/ 0 h 821"/>
                <a:gd name="T8" fmla="*/ 487 w 549"/>
                <a:gd name="T9" fmla="*/ 14 h 821"/>
                <a:gd name="T10" fmla="*/ 406 w 549"/>
                <a:gd name="T11" fmla="*/ 85 h 821"/>
                <a:gd name="T12" fmla="*/ 398 w 549"/>
                <a:gd name="T13" fmla="*/ 85 h 821"/>
                <a:gd name="T14" fmla="*/ 339 w 549"/>
                <a:gd name="T15" fmla="*/ 118 h 821"/>
                <a:gd name="T16" fmla="*/ 331 w 549"/>
                <a:gd name="T17" fmla="*/ 121 h 821"/>
                <a:gd name="T18" fmla="*/ 282 w 549"/>
                <a:gd name="T19" fmla="*/ 152 h 821"/>
                <a:gd name="T20" fmla="*/ 274 w 549"/>
                <a:gd name="T21" fmla="*/ 155 h 821"/>
                <a:gd name="T22" fmla="*/ 168 w 549"/>
                <a:gd name="T23" fmla="*/ 261 h 821"/>
                <a:gd name="T24" fmla="*/ 120 w 549"/>
                <a:gd name="T25" fmla="*/ 297 h 821"/>
                <a:gd name="T26" fmla="*/ 112 w 549"/>
                <a:gd name="T27" fmla="*/ 297 h 821"/>
                <a:gd name="T28" fmla="*/ 25 w 549"/>
                <a:gd name="T29" fmla="*/ 378 h 821"/>
                <a:gd name="T30" fmla="*/ 0 w 549"/>
                <a:gd name="T31" fmla="*/ 412 h 821"/>
                <a:gd name="T32" fmla="*/ 6 w 549"/>
                <a:gd name="T33" fmla="*/ 434 h 821"/>
                <a:gd name="T34" fmla="*/ 42 w 549"/>
                <a:gd name="T35" fmla="*/ 493 h 821"/>
                <a:gd name="T36" fmla="*/ 50 w 549"/>
                <a:gd name="T37" fmla="*/ 535 h 821"/>
                <a:gd name="T38" fmla="*/ 62 w 549"/>
                <a:gd name="T39" fmla="*/ 645 h 821"/>
                <a:gd name="T40" fmla="*/ 81 w 549"/>
                <a:gd name="T41" fmla="*/ 720 h 821"/>
                <a:gd name="T42" fmla="*/ 101 w 549"/>
                <a:gd name="T43" fmla="*/ 821 h 821"/>
                <a:gd name="T44" fmla="*/ 120 w 549"/>
                <a:gd name="T45" fmla="*/ 785 h 821"/>
                <a:gd name="T46" fmla="*/ 112 w 549"/>
                <a:gd name="T47" fmla="*/ 787 h 821"/>
                <a:gd name="T48" fmla="*/ 176 w 549"/>
                <a:gd name="T49" fmla="*/ 723 h 821"/>
                <a:gd name="T50" fmla="*/ 196 w 549"/>
                <a:gd name="T51" fmla="*/ 704 h 821"/>
                <a:gd name="T52" fmla="*/ 549 w 549"/>
                <a:gd name="T53" fmla="*/ 412 h 821"/>
                <a:gd name="T54" fmla="*/ 532 w 549"/>
                <a:gd name="T55" fmla="*/ 188 h 8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549" h="821">
                  <a:moveTo>
                    <a:pt x="532" y="188"/>
                  </a:moveTo>
                  <a:lnTo>
                    <a:pt x="543" y="20"/>
                  </a:lnTo>
                  <a:lnTo>
                    <a:pt x="538" y="3"/>
                  </a:lnTo>
                  <a:lnTo>
                    <a:pt x="513" y="0"/>
                  </a:lnTo>
                  <a:lnTo>
                    <a:pt x="487" y="14"/>
                  </a:lnTo>
                  <a:lnTo>
                    <a:pt x="406" y="85"/>
                  </a:lnTo>
                  <a:lnTo>
                    <a:pt x="398" y="85"/>
                  </a:lnTo>
                  <a:lnTo>
                    <a:pt x="339" y="118"/>
                  </a:lnTo>
                  <a:lnTo>
                    <a:pt x="331" y="121"/>
                  </a:lnTo>
                  <a:lnTo>
                    <a:pt x="282" y="152"/>
                  </a:lnTo>
                  <a:lnTo>
                    <a:pt x="274" y="155"/>
                  </a:lnTo>
                  <a:lnTo>
                    <a:pt x="168" y="261"/>
                  </a:lnTo>
                  <a:lnTo>
                    <a:pt x="120" y="297"/>
                  </a:lnTo>
                  <a:lnTo>
                    <a:pt x="112" y="297"/>
                  </a:lnTo>
                  <a:lnTo>
                    <a:pt x="25" y="378"/>
                  </a:lnTo>
                  <a:lnTo>
                    <a:pt x="0" y="412"/>
                  </a:lnTo>
                  <a:lnTo>
                    <a:pt x="6" y="434"/>
                  </a:lnTo>
                  <a:lnTo>
                    <a:pt x="42" y="493"/>
                  </a:lnTo>
                  <a:lnTo>
                    <a:pt x="50" y="535"/>
                  </a:lnTo>
                  <a:lnTo>
                    <a:pt x="62" y="645"/>
                  </a:lnTo>
                  <a:lnTo>
                    <a:pt x="81" y="720"/>
                  </a:lnTo>
                  <a:lnTo>
                    <a:pt x="101" y="821"/>
                  </a:lnTo>
                  <a:lnTo>
                    <a:pt x="120" y="785"/>
                  </a:lnTo>
                  <a:lnTo>
                    <a:pt x="112" y="787"/>
                  </a:lnTo>
                  <a:lnTo>
                    <a:pt x="176" y="723"/>
                  </a:lnTo>
                  <a:lnTo>
                    <a:pt x="196" y="704"/>
                  </a:lnTo>
                  <a:lnTo>
                    <a:pt x="549" y="412"/>
                  </a:lnTo>
                  <a:lnTo>
                    <a:pt x="532" y="188"/>
                  </a:lnTo>
                  <a:close/>
                </a:path>
              </a:pathLst>
            </a:custGeom>
            <a:solidFill>
              <a:srgbClr val="66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73412" name="Freeform 4">
              <a:extLst>
                <a:ext uri="{FF2B5EF4-FFF2-40B4-BE49-F238E27FC236}">
                  <a16:creationId xmlns:a16="http://schemas.microsoft.com/office/drawing/2014/main" id="{F3436342-5941-7D1D-1953-6BA201047519}"/>
                </a:ext>
              </a:extLst>
            </p:cNvPr>
            <p:cNvSpPr>
              <a:spLocks/>
            </p:cNvSpPr>
            <p:nvPr/>
          </p:nvSpPr>
          <p:spPr bwMode="auto">
            <a:xfrm>
              <a:off x="2234" y="1791"/>
              <a:ext cx="639" cy="613"/>
            </a:xfrm>
            <a:custGeom>
              <a:avLst/>
              <a:gdLst>
                <a:gd name="T0" fmla="*/ 639 w 639"/>
                <a:gd name="T1" fmla="*/ 258 h 613"/>
                <a:gd name="T2" fmla="*/ 604 w 639"/>
                <a:gd name="T3" fmla="*/ 222 h 613"/>
                <a:gd name="T4" fmla="*/ 590 w 639"/>
                <a:gd name="T5" fmla="*/ 155 h 613"/>
                <a:gd name="T6" fmla="*/ 574 w 639"/>
                <a:gd name="T7" fmla="*/ 99 h 613"/>
                <a:gd name="T8" fmla="*/ 555 w 639"/>
                <a:gd name="T9" fmla="*/ 71 h 613"/>
                <a:gd name="T10" fmla="*/ 493 w 639"/>
                <a:gd name="T11" fmla="*/ 10 h 613"/>
                <a:gd name="T12" fmla="*/ 477 w 639"/>
                <a:gd name="T13" fmla="*/ 0 h 613"/>
                <a:gd name="T14" fmla="*/ 415 w 639"/>
                <a:gd name="T15" fmla="*/ 2 h 613"/>
                <a:gd name="T16" fmla="*/ 374 w 639"/>
                <a:gd name="T17" fmla="*/ 21 h 613"/>
                <a:gd name="T18" fmla="*/ 331 w 639"/>
                <a:gd name="T19" fmla="*/ 49 h 613"/>
                <a:gd name="T20" fmla="*/ 292 w 639"/>
                <a:gd name="T21" fmla="*/ 90 h 613"/>
                <a:gd name="T22" fmla="*/ 270 w 639"/>
                <a:gd name="T23" fmla="*/ 114 h 613"/>
                <a:gd name="T24" fmla="*/ 203 w 639"/>
                <a:gd name="T25" fmla="*/ 159 h 613"/>
                <a:gd name="T26" fmla="*/ 132 w 639"/>
                <a:gd name="T27" fmla="*/ 202 h 613"/>
                <a:gd name="T28" fmla="*/ 78 w 639"/>
                <a:gd name="T29" fmla="*/ 239 h 613"/>
                <a:gd name="T30" fmla="*/ 45 w 639"/>
                <a:gd name="T31" fmla="*/ 265 h 613"/>
                <a:gd name="T32" fmla="*/ 39 w 639"/>
                <a:gd name="T33" fmla="*/ 267 h 613"/>
                <a:gd name="T34" fmla="*/ 4 w 639"/>
                <a:gd name="T35" fmla="*/ 338 h 613"/>
                <a:gd name="T36" fmla="*/ 0 w 639"/>
                <a:gd name="T37" fmla="*/ 354 h 613"/>
                <a:gd name="T38" fmla="*/ 28 w 639"/>
                <a:gd name="T39" fmla="*/ 415 h 613"/>
                <a:gd name="T40" fmla="*/ 56 w 639"/>
                <a:gd name="T41" fmla="*/ 469 h 613"/>
                <a:gd name="T42" fmla="*/ 90 w 639"/>
                <a:gd name="T43" fmla="*/ 523 h 613"/>
                <a:gd name="T44" fmla="*/ 132 w 639"/>
                <a:gd name="T45" fmla="*/ 566 h 613"/>
                <a:gd name="T46" fmla="*/ 190 w 639"/>
                <a:gd name="T47" fmla="*/ 613 h 613"/>
                <a:gd name="T48" fmla="*/ 207 w 639"/>
                <a:gd name="T49" fmla="*/ 590 h 613"/>
                <a:gd name="T50" fmla="*/ 201 w 639"/>
                <a:gd name="T51" fmla="*/ 594 h 613"/>
                <a:gd name="T52" fmla="*/ 255 w 639"/>
                <a:gd name="T53" fmla="*/ 525 h 613"/>
                <a:gd name="T54" fmla="*/ 299 w 639"/>
                <a:gd name="T55" fmla="*/ 506 h 613"/>
                <a:gd name="T56" fmla="*/ 335 w 639"/>
                <a:gd name="T57" fmla="*/ 445 h 613"/>
                <a:gd name="T58" fmla="*/ 378 w 639"/>
                <a:gd name="T59" fmla="*/ 391 h 613"/>
                <a:gd name="T60" fmla="*/ 424 w 639"/>
                <a:gd name="T61" fmla="*/ 372 h 613"/>
                <a:gd name="T62" fmla="*/ 445 w 639"/>
                <a:gd name="T63" fmla="*/ 340 h 613"/>
                <a:gd name="T64" fmla="*/ 475 w 639"/>
                <a:gd name="T65" fmla="*/ 312 h 613"/>
                <a:gd name="T66" fmla="*/ 525 w 639"/>
                <a:gd name="T67" fmla="*/ 287 h 613"/>
                <a:gd name="T68" fmla="*/ 596 w 639"/>
                <a:gd name="T69" fmla="*/ 233 h 613"/>
                <a:gd name="T70" fmla="*/ 609 w 639"/>
                <a:gd name="T71" fmla="*/ 230 h 613"/>
                <a:gd name="T72" fmla="*/ 639 w 639"/>
                <a:gd name="T73" fmla="*/ 258 h 6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639" h="613">
                  <a:moveTo>
                    <a:pt x="639" y="258"/>
                  </a:moveTo>
                  <a:lnTo>
                    <a:pt x="604" y="222"/>
                  </a:lnTo>
                  <a:lnTo>
                    <a:pt x="590" y="155"/>
                  </a:lnTo>
                  <a:lnTo>
                    <a:pt x="574" y="99"/>
                  </a:lnTo>
                  <a:lnTo>
                    <a:pt x="555" y="71"/>
                  </a:lnTo>
                  <a:lnTo>
                    <a:pt x="493" y="10"/>
                  </a:lnTo>
                  <a:lnTo>
                    <a:pt x="477" y="0"/>
                  </a:lnTo>
                  <a:lnTo>
                    <a:pt x="415" y="2"/>
                  </a:lnTo>
                  <a:lnTo>
                    <a:pt x="374" y="21"/>
                  </a:lnTo>
                  <a:lnTo>
                    <a:pt x="331" y="49"/>
                  </a:lnTo>
                  <a:lnTo>
                    <a:pt x="292" y="90"/>
                  </a:lnTo>
                  <a:lnTo>
                    <a:pt x="270" y="114"/>
                  </a:lnTo>
                  <a:lnTo>
                    <a:pt x="203" y="159"/>
                  </a:lnTo>
                  <a:lnTo>
                    <a:pt x="132" y="202"/>
                  </a:lnTo>
                  <a:lnTo>
                    <a:pt x="78" y="239"/>
                  </a:lnTo>
                  <a:lnTo>
                    <a:pt x="45" y="265"/>
                  </a:lnTo>
                  <a:lnTo>
                    <a:pt x="39" y="267"/>
                  </a:lnTo>
                  <a:lnTo>
                    <a:pt x="4" y="338"/>
                  </a:lnTo>
                  <a:lnTo>
                    <a:pt x="0" y="354"/>
                  </a:lnTo>
                  <a:lnTo>
                    <a:pt x="28" y="415"/>
                  </a:lnTo>
                  <a:lnTo>
                    <a:pt x="56" y="469"/>
                  </a:lnTo>
                  <a:lnTo>
                    <a:pt x="90" y="523"/>
                  </a:lnTo>
                  <a:lnTo>
                    <a:pt x="132" y="566"/>
                  </a:lnTo>
                  <a:lnTo>
                    <a:pt x="190" y="613"/>
                  </a:lnTo>
                  <a:lnTo>
                    <a:pt x="207" y="590"/>
                  </a:lnTo>
                  <a:lnTo>
                    <a:pt x="201" y="594"/>
                  </a:lnTo>
                  <a:lnTo>
                    <a:pt x="255" y="525"/>
                  </a:lnTo>
                  <a:lnTo>
                    <a:pt x="299" y="506"/>
                  </a:lnTo>
                  <a:lnTo>
                    <a:pt x="335" y="445"/>
                  </a:lnTo>
                  <a:lnTo>
                    <a:pt x="378" y="391"/>
                  </a:lnTo>
                  <a:lnTo>
                    <a:pt x="424" y="372"/>
                  </a:lnTo>
                  <a:lnTo>
                    <a:pt x="445" y="340"/>
                  </a:lnTo>
                  <a:lnTo>
                    <a:pt x="475" y="312"/>
                  </a:lnTo>
                  <a:lnTo>
                    <a:pt x="525" y="287"/>
                  </a:lnTo>
                  <a:lnTo>
                    <a:pt x="596" y="233"/>
                  </a:lnTo>
                  <a:lnTo>
                    <a:pt x="609" y="230"/>
                  </a:lnTo>
                  <a:lnTo>
                    <a:pt x="639" y="25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73413" name="Freeform 5">
              <a:extLst>
                <a:ext uri="{FF2B5EF4-FFF2-40B4-BE49-F238E27FC236}">
                  <a16:creationId xmlns:a16="http://schemas.microsoft.com/office/drawing/2014/main" id="{757B8567-8286-49F4-543D-97D17D993A24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2" y="1918"/>
              <a:ext cx="201" cy="198"/>
            </a:xfrm>
            <a:custGeom>
              <a:avLst/>
              <a:gdLst>
                <a:gd name="T0" fmla="*/ 19 w 201"/>
                <a:gd name="T1" fmla="*/ 17 h 198"/>
                <a:gd name="T2" fmla="*/ 43 w 201"/>
                <a:gd name="T3" fmla="*/ 2 h 198"/>
                <a:gd name="T4" fmla="*/ 67 w 201"/>
                <a:gd name="T5" fmla="*/ 0 h 198"/>
                <a:gd name="T6" fmla="*/ 91 w 201"/>
                <a:gd name="T7" fmla="*/ 10 h 198"/>
                <a:gd name="T8" fmla="*/ 108 w 201"/>
                <a:gd name="T9" fmla="*/ 27 h 198"/>
                <a:gd name="T10" fmla="*/ 117 w 201"/>
                <a:gd name="T11" fmla="*/ 43 h 198"/>
                <a:gd name="T12" fmla="*/ 121 w 201"/>
                <a:gd name="T13" fmla="*/ 60 h 198"/>
                <a:gd name="T14" fmla="*/ 126 w 201"/>
                <a:gd name="T15" fmla="*/ 64 h 198"/>
                <a:gd name="T16" fmla="*/ 141 w 201"/>
                <a:gd name="T17" fmla="*/ 60 h 198"/>
                <a:gd name="T18" fmla="*/ 160 w 201"/>
                <a:gd name="T19" fmla="*/ 41 h 198"/>
                <a:gd name="T20" fmla="*/ 173 w 201"/>
                <a:gd name="T21" fmla="*/ 32 h 198"/>
                <a:gd name="T22" fmla="*/ 188 w 201"/>
                <a:gd name="T23" fmla="*/ 30 h 198"/>
                <a:gd name="T24" fmla="*/ 199 w 201"/>
                <a:gd name="T25" fmla="*/ 41 h 198"/>
                <a:gd name="T26" fmla="*/ 201 w 201"/>
                <a:gd name="T27" fmla="*/ 54 h 198"/>
                <a:gd name="T28" fmla="*/ 195 w 201"/>
                <a:gd name="T29" fmla="*/ 67 h 198"/>
                <a:gd name="T30" fmla="*/ 177 w 201"/>
                <a:gd name="T31" fmla="*/ 73 h 198"/>
                <a:gd name="T32" fmla="*/ 156 w 201"/>
                <a:gd name="T33" fmla="*/ 84 h 198"/>
                <a:gd name="T34" fmla="*/ 139 w 201"/>
                <a:gd name="T35" fmla="*/ 97 h 198"/>
                <a:gd name="T36" fmla="*/ 132 w 201"/>
                <a:gd name="T37" fmla="*/ 134 h 198"/>
                <a:gd name="T38" fmla="*/ 122 w 201"/>
                <a:gd name="T39" fmla="*/ 175 h 198"/>
                <a:gd name="T40" fmla="*/ 113 w 201"/>
                <a:gd name="T41" fmla="*/ 188 h 198"/>
                <a:gd name="T42" fmla="*/ 98 w 201"/>
                <a:gd name="T43" fmla="*/ 196 h 198"/>
                <a:gd name="T44" fmla="*/ 93 w 201"/>
                <a:gd name="T45" fmla="*/ 198 h 198"/>
                <a:gd name="T46" fmla="*/ 73 w 201"/>
                <a:gd name="T47" fmla="*/ 196 h 198"/>
                <a:gd name="T48" fmla="*/ 52 w 201"/>
                <a:gd name="T49" fmla="*/ 186 h 198"/>
                <a:gd name="T50" fmla="*/ 28 w 201"/>
                <a:gd name="T51" fmla="*/ 166 h 198"/>
                <a:gd name="T52" fmla="*/ 17 w 201"/>
                <a:gd name="T53" fmla="*/ 140 h 198"/>
                <a:gd name="T54" fmla="*/ 7 w 201"/>
                <a:gd name="T55" fmla="*/ 119 h 198"/>
                <a:gd name="T56" fmla="*/ 0 w 201"/>
                <a:gd name="T57" fmla="*/ 86 h 198"/>
                <a:gd name="T58" fmla="*/ 0 w 201"/>
                <a:gd name="T59" fmla="*/ 54 h 198"/>
                <a:gd name="T60" fmla="*/ 11 w 201"/>
                <a:gd name="T61" fmla="*/ 30 h 198"/>
                <a:gd name="T62" fmla="*/ 19 w 201"/>
                <a:gd name="T63" fmla="*/ 17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01" h="198">
                  <a:moveTo>
                    <a:pt x="19" y="17"/>
                  </a:moveTo>
                  <a:lnTo>
                    <a:pt x="43" y="2"/>
                  </a:lnTo>
                  <a:lnTo>
                    <a:pt x="67" y="0"/>
                  </a:lnTo>
                  <a:lnTo>
                    <a:pt x="91" y="10"/>
                  </a:lnTo>
                  <a:lnTo>
                    <a:pt x="108" y="27"/>
                  </a:lnTo>
                  <a:lnTo>
                    <a:pt x="117" y="43"/>
                  </a:lnTo>
                  <a:lnTo>
                    <a:pt x="121" y="60"/>
                  </a:lnTo>
                  <a:lnTo>
                    <a:pt x="126" y="64"/>
                  </a:lnTo>
                  <a:lnTo>
                    <a:pt x="141" y="60"/>
                  </a:lnTo>
                  <a:lnTo>
                    <a:pt x="160" y="41"/>
                  </a:lnTo>
                  <a:lnTo>
                    <a:pt x="173" y="32"/>
                  </a:lnTo>
                  <a:lnTo>
                    <a:pt x="188" y="30"/>
                  </a:lnTo>
                  <a:lnTo>
                    <a:pt x="199" y="41"/>
                  </a:lnTo>
                  <a:lnTo>
                    <a:pt x="201" y="54"/>
                  </a:lnTo>
                  <a:lnTo>
                    <a:pt x="195" y="67"/>
                  </a:lnTo>
                  <a:lnTo>
                    <a:pt x="177" y="73"/>
                  </a:lnTo>
                  <a:lnTo>
                    <a:pt x="156" y="84"/>
                  </a:lnTo>
                  <a:lnTo>
                    <a:pt x="139" y="97"/>
                  </a:lnTo>
                  <a:lnTo>
                    <a:pt x="132" y="134"/>
                  </a:lnTo>
                  <a:lnTo>
                    <a:pt x="122" y="175"/>
                  </a:lnTo>
                  <a:lnTo>
                    <a:pt x="113" y="188"/>
                  </a:lnTo>
                  <a:lnTo>
                    <a:pt x="98" y="196"/>
                  </a:lnTo>
                  <a:lnTo>
                    <a:pt x="93" y="198"/>
                  </a:lnTo>
                  <a:lnTo>
                    <a:pt x="73" y="196"/>
                  </a:lnTo>
                  <a:lnTo>
                    <a:pt x="52" y="186"/>
                  </a:lnTo>
                  <a:lnTo>
                    <a:pt x="28" y="166"/>
                  </a:lnTo>
                  <a:lnTo>
                    <a:pt x="17" y="140"/>
                  </a:lnTo>
                  <a:lnTo>
                    <a:pt x="7" y="119"/>
                  </a:lnTo>
                  <a:lnTo>
                    <a:pt x="0" y="86"/>
                  </a:lnTo>
                  <a:lnTo>
                    <a:pt x="0" y="54"/>
                  </a:lnTo>
                  <a:lnTo>
                    <a:pt x="11" y="30"/>
                  </a:lnTo>
                  <a:lnTo>
                    <a:pt x="19" y="1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73414" name="Freeform 6">
              <a:extLst>
                <a:ext uri="{FF2B5EF4-FFF2-40B4-BE49-F238E27FC236}">
                  <a16:creationId xmlns:a16="http://schemas.microsoft.com/office/drawing/2014/main" id="{A3D6F5D7-4BF0-4DD3-6F35-18709527B318}"/>
                </a:ext>
              </a:extLst>
            </p:cNvPr>
            <p:cNvSpPr>
              <a:spLocks/>
            </p:cNvSpPr>
            <p:nvPr/>
          </p:nvSpPr>
          <p:spPr bwMode="auto">
            <a:xfrm>
              <a:off x="2466" y="2119"/>
              <a:ext cx="394" cy="243"/>
            </a:xfrm>
            <a:custGeom>
              <a:avLst/>
              <a:gdLst>
                <a:gd name="T0" fmla="*/ 11 w 394"/>
                <a:gd name="T1" fmla="*/ 16 h 243"/>
                <a:gd name="T2" fmla="*/ 23 w 394"/>
                <a:gd name="T3" fmla="*/ 7 h 243"/>
                <a:gd name="T4" fmla="*/ 39 w 394"/>
                <a:gd name="T5" fmla="*/ 0 h 243"/>
                <a:gd name="T6" fmla="*/ 58 w 394"/>
                <a:gd name="T7" fmla="*/ 0 h 243"/>
                <a:gd name="T8" fmla="*/ 82 w 394"/>
                <a:gd name="T9" fmla="*/ 7 h 243"/>
                <a:gd name="T10" fmla="*/ 112 w 394"/>
                <a:gd name="T11" fmla="*/ 22 h 243"/>
                <a:gd name="T12" fmla="*/ 139 w 394"/>
                <a:gd name="T13" fmla="*/ 42 h 243"/>
                <a:gd name="T14" fmla="*/ 160 w 394"/>
                <a:gd name="T15" fmla="*/ 56 h 243"/>
                <a:gd name="T16" fmla="*/ 184 w 394"/>
                <a:gd name="T17" fmla="*/ 71 h 243"/>
                <a:gd name="T18" fmla="*/ 216 w 394"/>
                <a:gd name="T19" fmla="*/ 79 h 243"/>
                <a:gd name="T20" fmla="*/ 259 w 394"/>
                <a:gd name="T21" fmla="*/ 89 h 243"/>
                <a:gd name="T22" fmla="*/ 313 w 394"/>
                <a:gd name="T23" fmla="*/ 98 h 243"/>
                <a:gd name="T24" fmla="*/ 346 w 394"/>
                <a:gd name="T25" fmla="*/ 103 h 243"/>
                <a:gd name="T26" fmla="*/ 377 w 394"/>
                <a:gd name="T27" fmla="*/ 113 h 243"/>
                <a:gd name="T28" fmla="*/ 388 w 394"/>
                <a:gd name="T29" fmla="*/ 124 h 243"/>
                <a:gd name="T30" fmla="*/ 394 w 394"/>
                <a:gd name="T31" fmla="*/ 145 h 243"/>
                <a:gd name="T32" fmla="*/ 394 w 394"/>
                <a:gd name="T33" fmla="*/ 165 h 243"/>
                <a:gd name="T34" fmla="*/ 388 w 394"/>
                <a:gd name="T35" fmla="*/ 185 h 243"/>
                <a:gd name="T36" fmla="*/ 378 w 394"/>
                <a:gd name="T37" fmla="*/ 199 h 243"/>
                <a:gd name="T38" fmla="*/ 360 w 394"/>
                <a:gd name="T39" fmla="*/ 215 h 243"/>
                <a:gd name="T40" fmla="*/ 332 w 394"/>
                <a:gd name="T41" fmla="*/ 229 h 243"/>
                <a:gd name="T42" fmla="*/ 299 w 394"/>
                <a:gd name="T43" fmla="*/ 236 h 243"/>
                <a:gd name="T44" fmla="*/ 259 w 394"/>
                <a:gd name="T45" fmla="*/ 241 h 243"/>
                <a:gd name="T46" fmla="*/ 218 w 394"/>
                <a:gd name="T47" fmla="*/ 243 h 243"/>
                <a:gd name="T48" fmla="*/ 181 w 394"/>
                <a:gd name="T49" fmla="*/ 238 h 243"/>
                <a:gd name="T50" fmla="*/ 145 w 394"/>
                <a:gd name="T51" fmla="*/ 235 h 243"/>
                <a:gd name="T52" fmla="*/ 111 w 394"/>
                <a:gd name="T53" fmla="*/ 221 h 243"/>
                <a:gd name="T54" fmla="*/ 79 w 394"/>
                <a:gd name="T55" fmla="*/ 204 h 243"/>
                <a:gd name="T56" fmla="*/ 58 w 394"/>
                <a:gd name="T57" fmla="*/ 182 h 243"/>
                <a:gd name="T58" fmla="*/ 37 w 394"/>
                <a:gd name="T59" fmla="*/ 151 h 243"/>
                <a:gd name="T60" fmla="*/ 19 w 394"/>
                <a:gd name="T61" fmla="*/ 121 h 243"/>
                <a:gd name="T62" fmla="*/ 8 w 394"/>
                <a:gd name="T63" fmla="*/ 90 h 243"/>
                <a:gd name="T64" fmla="*/ 0 w 394"/>
                <a:gd name="T65" fmla="*/ 60 h 243"/>
                <a:gd name="T66" fmla="*/ 3 w 394"/>
                <a:gd name="T67" fmla="*/ 36 h 243"/>
                <a:gd name="T68" fmla="*/ 8 w 394"/>
                <a:gd name="T69" fmla="*/ 24 h 243"/>
                <a:gd name="T70" fmla="*/ 3 w 394"/>
                <a:gd name="T71" fmla="*/ 27 h 243"/>
                <a:gd name="T72" fmla="*/ 11 w 394"/>
                <a:gd name="T73" fmla="*/ 16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94" h="243">
                  <a:moveTo>
                    <a:pt x="11" y="16"/>
                  </a:moveTo>
                  <a:lnTo>
                    <a:pt x="23" y="7"/>
                  </a:lnTo>
                  <a:lnTo>
                    <a:pt x="39" y="0"/>
                  </a:lnTo>
                  <a:lnTo>
                    <a:pt x="58" y="0"/>
                  </a:lnTo>
                  <a:lnTo>
                    <a:pt x="82" y="7"/>
                  </a:lnTo>
                  <a:lnTo>
                    <a:pt x="112" y="22"/>
                  </a:lnTo>
                  <a:lnTo>
                    <a:pt x="139" y="42"/>
                  </a:lnTo>
                  <a:lnTo>
                    <a:pt x="160" y="56"/>
                  </a:lnTo>
                  <a:lnTo>
                    <a:pt x="184" y="71"/>
                  </a:lnTo>
                  <a:lnTo>
                    <a:pt x="216" y="79"/>
                  </a:lnTo>
                  <a:lnTo>
                    <a:pt x="259" y="89"/>
                  </a:lnTo>
                  <a:lnTo>
                    <a:pt x="313" y="98"/>
                  </a:lnTo>
                  <a:lnTo>
                    <a:pt x="346" y="103"/>
                  </a:lnTo>
                  <a:lnTo>
                    <a:pt x="377" y="113"/>
                  </a:lnTo>
                  <a:lnTo>
                    <a:pt x="388" y="124"/>
                  </a:lnTo>
                  <a:lnTo>
                    <a:pt x="394" y="145"/>
                  </a:lnTo>
                  <a:lnTo>
                    <a:pt x="394" y="165"/>
                  </a:lnTo>
                  <a:lnTo>
                    <a:pt x="388" y="185"/>
                  </a:lnTo>
                  <a:lnTo>
                    <a:pt x="378" y="199"/>
                  </a:lnTo>
                  <a:lnTo>
                    <a:pt x="360" y="215"/>
                  </a:lnTo>
                  <a:lnTo>
                    <a:pt x="332" y="229"/>
                  </a:lnTo>
                  <a:lnTo>
                    <a:pt x="299" y="236"/>
                  </a:lnTo>
                  <a:lnTo>
                    <a:pt x="259" y="241"/>
                  </a:lnTo>
                  <a:lnTo>
                    <a:pt x="218" y="243"/>
                  </a:lnTo>
                  <a:lnTo>
                    <a:pt x="181" y="238"/>
                  </a:lnTo>
                  <a:lnTo>
                    <a:pt x="145" y="235"/>
                  </a:lnTo>
                  <a:lnTo>
                    <a:pt x="111" y="221"/>
                  </a:lnTo>
                  <a:lnTo>
                    <a:pt x="79" y="204"/>
                  </a:lnTo>
                  <a:lnTo>
                    <a:pt x="58" y="182"/>
                  </a:lnTo>
                  <a:lnTo>
                    <a:pt x="37" y="151"/>
                  </a:lnTo>
                  <a:lnTo>
                    <a:pt x="19" y="121"/>
                  </a:lnTo>
                  <a:lnTo>
                    <a:pt x="8" y="90"/>
                  </a:lnTo>
                  <a:lnTo>
                    <a:pt x="0" y="60"/>
                  </a:lnTo>
                  <a:lnTo>
                    <a:pt x="3" y="36"/>
                  </a:lnTo>
                  <a:lnTo>
                    <a:pt x="8" y="24"/>
                  </a:lnTo>
                  <a:lnTo>
                    <a:pt x="3" y="27"/>
                  </a:lnTo>
                  <a:lnTo>
                    <a:pt x="11" y="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73415" name="Freeform 7">
              <a:extLst>
                <a:ext uri="{FF2B5EF4-FFF2-40B4-BE49-F238E27FC236}">
                  <a16:creationId xmlns:a16="http://schemas.microsoft.com/office/drawing/2014/main" id="{622B1011-A7E7-7299-98B6-C14951CE2E47}"/>
                </a:ext>
              </a:extLst>
            </p:cNvPr>
            <p:cNvSpPr>
              <a:spLocks/>
            </p:cNvSpPr>
            <p:nvPr/>
          </p:nvSpPr>
          <p:spPr bwMode="auto">
            <a:xfrm>
              <a:off x="2425" y="2013"/>
              <a:ext cx="455" cy="425"/>
            </a:xfrm>
            <a:custGeom>
              <a:avLst/>
              <a:gdLst>
                <a:gd name="T0" fmla="*/ 412 w 455"/>
                <a:gd name="T1" fmla="*/ 0 h 425"/>
                <a:gd name="T2" fmla="*/ 343 w 455"/>
                <a:gd name="T3" fmla="*/ 60 h 425"/>
                <a:gd name="T4" fmla="*/ 289 w 455"/>
                <a:gd name="T5" fmla="*/ 86 h 425"/>
                <a:gd name="T6" fmla="*/ 248 w 455"/>
                <a:gd name="T7" fmla="*/ 114 h 425"/>
                <a:gd name="T8" fmla="*/ 234 w 455"/>
                <a:gd name="T9" fmla="*/ 152 h 425"/>
                <a:gd name="T10" fmla="*/ 206 w 455"/>
                <a:gd name="T11" fmla="*/ 162 h 425"/>
                <a:gd name="T12" fmla="*/ 142 w 455"/>
                <a:gd name="T13" fmla="*/ 223 h 425"/>
                <a:gd name="T14" fmla="*/ 116 w 455"/>
                <a:gd name="T15" fmla="*/ 266 h 425"/>
                <a:gd name="T16" fmla="*/ 109 w 455"/>
                <a:gd name="T17" fmla="*/ 281 h 425"/>
                <a:gd name="T18" fmla="*/ 57 w 455"/>
                <a:gd name="T19" fmla="*/ 304 h 425"/>
                <a:gd name="T20" fmla="*/ 0 w 455"/>
                <a:gd name="T21" fmla="*/ 386 h 425"/>
                <a:gd name="T22" fmla="*/ 74 w 455"/>
                <a:gd name="T23" fmla="*/ 425 h 425"/>
                <a:gd name="T24" fmla="*/ 68 w 455"/>
                <a:gd name="T25" fmla="*/ 425 h 425"/>
                <a:gd name="T26" fmla="*/ 87 w 455"/>
                <a:gd name="T27" fmla="*/ 378 h 425"/>
                <a:gd name="T28" fmla="*/ 131 w 455"/>
                <a:gd name="T29" fmla="*/ 337 h 425"/>
                <a:gd name="T30" fmla="*/ 183 w 455"/>
                <a:gd name="T31" fmla="*/ 298 h 425"/>
                <a:gd name="T32" fmla="*/ 193 w 455"/>
                <a:gd name="T33" fmla="*/ 257 h 425"/>
                <a:gd name="T34" fmla="*/ 235 w 455"/>
                <a:gd name="T35" fmla="*/ 216 h 425"/>
                <a:gd name="T36" fmla="*/ 254 w 455"/>
                <a:gd name="T37" fmla="*/ 184 h 425"/>
                <a:gd name="T38" fmla="*/ 252 w 455"/>
                <a:gd name="T39" fmla="*/ 162 h 425"/>
                <a:gd name="T40" fmla="*/ 306 w 455"/>
                <a:gd name="T41" fmla="*/ 150 h 425"/>
                <a:gd name="T42" fmla="*/ 323 w 455"/>
                <a:gd name="T43" fmla="*/ 121 h 425"/>
                <a:gd name="T44" fmla="*/ 362 w 455"/>
                <a:gd name="T45" fmla="*/ 93 h 425"/>
                <a:gd name="T46" fmla="*/ 418 w 455"/>
                <a:gd name="T47" fmla="*/ 64 h 425"/>
                <a:gd name="T48" fmla="*/ 455 w 455"/>
                <a:gd name="T49" fmla="*/ 34 h 425"/>
                <a:gd name="T50" fmla="*/ 425 w 455"/>
                <a:gd name="T51" fmla="*/ 17 h 425"/>
                <a:gd name="T52" fmla="*/ 412 w 455"/>
                <a:gd name="T53" fmla="*/ 0 h 4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55" h="425">
                  <a:moveTo>
                    <a:pt x="412" y="0"/>
                  </a:moveTo>
                  <a:lnTo>
                    <a:pt x="343" y="60"/>
                  </a:lnTo>
                  <a:lnTo>
                    <a:pt x="289" y="86"/>
                  </a:lnTo>
                  <a:lnTo>
                    <a:pt x="248" y="114"/>
                  </a:lnTo>
                  <a:lnTo>
                    <a:pt x="234" y="152"/>
                  </a:lnTo>
                  <a:lnTo>
                    <a:pt x="206" y="162"/>
                  </a:lnTo>
                  <a:lnTo>
                    <a:pt x="142" y="223"/>
                  </a:lnTo>
                  <a:lnTo>
                    <a:pt x="116" y="266"/>
                  </a:lnTo>
                  <a:lnTo>
                    <a:pt x="109" y="281"/>
                  </a:lnTo>
                  <a:lnTo>
                    <a:pt x="57" y="304"/>
                  </a:lnTo>
                  <a:lnTo>
                    <a:pt x="0" y="386"/>
                  </a:lnTo>
                  <a:lnTo>
                    <a:pt x="74" y="425"/>
                  </a:lnTo>
                  <a:lnTo>
                    <a:pt x="68" y="425"/>
                  </a:lnTo>
                  <a:lnTo>
                    <a:pt x="87" y="378"/>
                  </a:lnTo>
                  <a:lnTo>
                    <a:pt x="131" y="337"/>
                  </a:lnTo>
                  <a:lnTo>
                    <a:pt x="183" y="298"/>
                  </a:lnTo>
                  <a:lnTo>
                    <a:pt x="193" y="257"/>
                  </a:lnTo>
                  <a:lnTo>
                    <a:pt x="235" y="216"/>
                  </a:lnTo>
                  <a:lnTo>
                    <a:pt x="254" y="184"/>
                  </a:lnTo>
                  <a:lnTo>
                    <a:pt x="252" y="162"/>
                  </a:lnTo>
                  <a:lnTo>
                    <a:pt x="306" y="150"/>
                  </a:lnTo>
                  <a:lnTo>
                    <a:pt x="323" y="121"/>
                  </a:lnTo>
                  <a:lnTo>
                    <a:pt x="362" y="93"/>
                  </a:lnTo>
                  <a:lnTo>
                    <a:pt x="418" y="64"/>
                  </a:lnTo>
                  <a:lnTo>
                    <a:pt x="455" y="34"/>
                  </a:lnTo>
                  <a:lnTo>
                    <a:pt x="425" y="17"/>
                  </a:lnTo>
                  <a:lnTo>
                    <a:pt x="412" y="0"/>
                  </a:lnTo>
                  <a:close/>
                </a:path>
              </a:pathLst>
            </a:custGeom>
            <a:solidFill>
              <a:srgbClr val="99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73416" name="Freeform 8">
              <a:extLst>
                <a:ext uri="{FF2B5EF4-FFF2-40B4-BE49-F238E27FC236}">
                  <a16:creationId xmlns:a16="http://schemas.microsoft.com/office/drawing/2014/main" id="{79C7083E-F2C0-E342-FBBC-0FC141C9DF75}"/>
                </a:ext>
              </a:extLst>
            </p:cNvPr>
            <p:cNvSpPr>
              <a:spLocks/>
            </p:cNvSpPr>
            <p:nvPr/>
          </p:nvSpPr>
          <p:spPr bwMode="auto">
            <a:xfrm>
              <a:off x="2200" y="2047"/>
              <a:ext cx="1915" cy="873"/>
            </a:xfrm>
            <a:custGeom>
              <a:avLst/>
              <a:gdLst>
                <a:gd name="T0" fmla="*/ 218 w 1915"/>
                <a:gd name="T1" fmla="*/ 351 h 873"/>
                <a:gd name="T2" fmla="*/ 296 w 1915"/>
                <a:gd name="T3" fmla="*/ 381 h 873"/>
                <a:gd name="T4" fmla="*/ 355 w 1915"/>
                <a:gd name="T5" fmla="*/ 301 h 873"/>
                <a:gd name="T6" fmla="*/ 413 w 1915"/>
                <a:gd name="T7" fmla="*/ 234 h 873"/>
                <a:gd name="T8" fmla="*/ 475 w 1915"/>
                <a:gd name="T9" fmla="*/ 159 h 873"/>
                <a:gd name="T10" fmla="*/ 534 w 1915"/>
                <a:gd name="T11" fmla="*/ 118 h 873"/>
                <a:gd name="T12" fmla="*/ 538 w 1915"/>
                <a:gd name="T13" fmla="*/ 100 h 873"/>
                <a:gd name="T14" fmla="*/ 592 w 1915"/>
                <a:gd name="T15" fmla="*/ 57 h 873"/>
                <a:gd name="T16" fmla="*/ 678 w 1915"/>
                <a:gd name="T17" fmla="*/ 0 h 873"/>
                <a:gd name="T18" fmla="*/ 883 w 1915"/>
                <a:gd name="T19" fmla="*/ 41 h 873"/>
                <a:gd name="T20" fmla="*/ 1341 w 1915"/>
                <a:gd name="T21" fmla="*/ 111 h 873"/>
                <a:gd name="T22" fmla="*/ 1665 w 1915"/>
                <a:gd name="T23" fmla="*/ 159 h 873"/>
                <a:gd name="T24" fmla="*/ 1797 w 1915"/>
                <a:gd name="T25" fmla="*/ 178 h 873"/>
                <a:gd name="T26" fmla="*/ 1824 w 1915"/>
                <a:gd name="T27" fmla="*/ 222 h 873"/>
                <a:gd name="T28" fmla="*/ 1874 w 1915"/>
                <a:gd name="T29" fmla="*/ 400 h 873"/>
                <a:gd name="T30" fmla="*/ 1911 w 1915"/>
                <a:gd name="T31" fmla="*/ 508 h 873"/>
                <a:gd name="T32" fmla="*/ 1865 w 1915"/>
                <a:gd name="T33" fmla="*/ 521 h 873"/>
                <a:gd name="T34" fmla="*/ 1805 w 1915"/>
                <a:gd name="T35" fmla="*/ 536 h 873"/>
                <a:gd name="T36" fmla="*/ 1784 w 1915"/>
                <a:gd name="T37" fmla="*/ 599 h 873"/>
                <a:gd name="T38" fmla="*/ 1777 w 1915"/>
                <a:gd name="T39" fmla="*/ 639 h 873"/>
                <a:gd name="T40" fmla="*/ 1708 w 1915"/>
                <a:gd name="T41" fmla="*/ 658 h 873"/>
                <a:gd name="T42" fmla="*/ 1682 w 1915"/>
                <a:gd name="T43" fmla="*/ 695 h 873"/>
                <a:gd name="T44" fmla="*/ 1652 w 1915"/>
                <a:gd name="T45" fmla="*/ 759 h 873"/>
                <a:gd name="T46" fmla="*/ 1580 w 1915"/>
                <a:gd name="T47" fmla="*/ 790 h 873"/>
                <a:gd name="T48" fmla="*/ 1545 w 1915"/>
                <a:gd name="T49" fmla="*/ 859 h 873"/>
                <a:gd name="T50" fmla="*/ 1468 w 1915"/>
                <a:gd name="T51" fmla="*/ 873 h 873"/>
                <a:gd name="T52" fmla="*/ 1412 w 1915"/>
                <a:gd name="T53" fmla="*/ 820 h 873"/>
                <a:gd name="T54" fmla="*/ 1366 w 1915"/>
                <a:gd name="T55" fmla="*/ 822 h 873"/>
                <a:gd name="T56" fmla="*/ 1272 w 1915"/>
                <a:gd name="T57" fmla="*/ 833 h 873"/>
                <a:gd name="T58" fmla="*/ 1207 w 1915"/>
                <a:gd name="T59" fmla="*/ 790 h 873"/>
                <a:gd name="T60" fmla="*/ 1140 w 1915"/>
                <a:gd name="T61" fmla="*/ 803 h 873"/>
                <a:gd name="T62" fmla="*/ 1076 w 1915"/>
                <a:gd name="T63" fmla="*/ 770 h 873"/>
                <a:gd name="T64" fmla="*/ 1017 w 1915"/>
                <a:gd name="T65" fmla="*/ 787 h 873"/>
                <a:gd name="T66" fmla="*/ 970 w 1915"/>
                <a:gd name="T67" fmla="*/ 733 h 873"/>
                <a:gd name="T68" fmla="*/ 876 w 1915"/>
                <a:gd name="T69" fmla="*/ 768 h 873"/>
                <a:gd name="T70" fmla="*/ 811 w 1915"/>
                <a:gd name="T71" fmla="*/ 729 h 873"/>
                <a:gd name="T72" fmla="*/ 755 w 1915"/>
                <a:gd name="T73" fmla="*/ 736 h 873"/>
                <a:gd name="T74" fmla="*/ 687 w 1915"/>
                <a:gd name="T75" fmla="*/ 762 h 873"/>
                <a:gd name="T76" fmla="*/ 643 w 1915"/>
                <a:gd name="T77" fmla="*/ 720 h 873"/>
                <a:gd name="T78" fmla="*/ 577 w 1915"/>
                <a:gd name="T79" fmla="*/ 738 h 873"/>
                <a:gd name="T80" fmla="*/ 503 w 1915"/>
                <a:gd name="T81" fmla="*/ 707 h 873"/>
                <a:gd name="T82" fmla="*/ 333 w 1915"/>
                <a:gd name="T83" fmla="*/ 692 h 873"/>
                <a:gd name="T84" fmla="*/ 285 w 1915"/>
                <a:gd name="T85" fmla="*/ 667 h 873"/>
                <a:gd name="T86" fmla="*/ 213 w 1915"/>
                <a:gd name="T87" fmla="*/ 684 h 873"/>
                <a:gd name="T88" fmla="*/ 179 w 1915"/>
                <a:gd name="T89" fmla="*/ 643 h 873"/>
                <a:gd name="T90" fmla="*/ 134 w 1915"/>
                <a:gd name="T91" fmla="*/ 645 h 873"/>
                <a:gd name="T92" fmla="*/ 67 w 1915"/>
                <a:gd name="T93" fmla="*/ 679 h 873"/>
                <a:gd name="T94" fmla="*/ 22 w 1915"/>
                <a:gd name="T95" fmla="*/ 677 h 873"/>
                <a:gd name="T96" fmla="*/ 7 w 1915"/>
                <a:gd name="T97" fmla="*/ 558 h 873"/>
                <a:gd name="T98" fmla="*/ 0 w 1915"/>
                <a:gd name="T99" fmla="*/ 480 h 873"/>
                <a:gd name="T100" fmla="*/ 11 w 1915"/>
                <a:gd name="T101" fmla="*/ 409 h 873"/>
                <a:gd name="T102" fmla="*/ 97 w 1915"/>
                <a:gd name="T103" fmla="*/ 286 h 8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915" h="873">
                  <a:moveTo>
                    <a:pt x="123" y="269"/>
                  </a:moveTo>
                  <a:lnTo>
                    <a:pt x="218" y="351"/>
                  </a:lnTo>
                  <a:lnTo>
                    <a:pt x="231" y="349"/>
                  </a:lnTo>
                  <a:lnTo>
                    <a:pt x="296" y="381"/>
                  </a:lnTo>
                  <a:lnTo>
                    <a:pt x="311" y="338"/>
                  </a:lnTo>
                  <a:lnTo>
                    <a:pt x="355" y="301"/>
                  </a:lnTo>
                  <a:lnTo>
                    <a:pt x="406" y="267"/>
                  </a:lnTo>
                  <a:lnTo>
                    <a:pt x="413" y="234"/>
                  </a:lnTo>
                  <a:lnTo>
                    <a:pt x="441" y="194"/>
                  </a:lnTo>
                  <a:lnTo>
                    <a:pt x="475" y="159"/>
                  </a:lnTo>
                  <a:lnTo>
                    <a:pt x="471" y="129"/>
                  </a:lnTo>
                  <a:lnTo>
                    <a:pt x="534" y="118"/>
                  </a:lnTo>
                  <a:lnTo>
                    <a:pt x="533" y="111"/>
                  </a:lnTo>
                  <a:lnTo>
                    <a:pt x="538" y="100"/>
                  </a:lnTo>
                  <a:lnTo>
                    <a:pt x="555" y="83"/>
                  </a:lnTo>
                  <a:lnTo>
                    <a:pt x="592" y="57"/>
                  </a:lnTo>
                  <a:lnTo>
                    <a:pt x="650" y="24"/>
                  </a:lnTo>
                  <a:lnTo>
                    <a:pt x="678" y="0"/>
                  </a:lnTo>
                  <a:lnTo>
                    <a:pt x="745" y="22"/>
                  </a:lnTo>
                  <a:lnTo>
                    <a:pt x="883" y="41"/>
                  </a:lnTo>
                  <a:lnTo>
                    <a:pt x="1132" y="80"/>
                  </a:lnTo>
                  <a:lnTo>
                    <a:pt x="1341" y="111"/>
                  </a:lnTo>
                  <a:lnTo>
                    <a:pt x="1578" y="152"/>
                  </a:lnTo>
                  <a:lnTo>
                    <a:pt x="1665" y="159"/>
                  </a:lnTo>
                  <a:lnTo>
                    <a:pt x="1777" y="165"/>
                  </a:lnTo>
                  <a:lnTo>
                    <a:pt x="1797" y="178"/>
                  </a:lnTo>
                  <a:lnTo>
                    <a:pt x="1816" y="198"/>
                  </a:lnTo>
                  <a:lnTo>
                    <a:pt x="1824" y="222"/>
                  </a:lnTo>
                  <a:lnTo>
                    <a:pt x="1859" y="362"/>
                  </a:lnTo>
                  <a:lnTo>
                    <a:pt x="1874" y="400"/>
                  </a:lnTo>
                  <a:lnTo>
                    <a:pt x="1915" y="487"/>
                  </a:lnTo>
                  <a:lnTo>
                    <a:pt x="1911" y="508"/>
                  </a:lnTo>
                  <a:lnTo>
                    <a:pt x="1893" y="521"/>
                  </a:lnTo>
                  <a:lnTo>
                    <a:pt x="1865" y="521"/>
                  </a:lnTo>
                  <a:lnTo>
                    <a:pt x="1824" y="523"/>
                  </a:lnTo>
                  <a:lnTo>
                    <a:pt x="1805" y="536"/>
                  </a:lnTo>
                  <a:lnTo>
                    <a:pt x="1788" y="564"/>
                  </a:lnTo>
                  <a:lnTo>
                    <a:pt x="1784" y="599"/>
                  </a:lnTo>
                  <a:lnTo>
                    <a:pt x="1783" y="605"/>
                  </a:lnTo>
                  <a:lnTo>
                    <a:pt x="1777" y="639"/>
                  </a:lnTo>
                  <a:lnTo>
                    <a:pt x="1768" y="652"/>
                  </a:lnTo>
                  <a:lnTo>
                    <a:pt x="1708" y="658"/>
                  </a:lnTo>
                  <a:lnTo>
                    <a:pt x="1686" y="675"/>
                  </a:lnTo>
                  <a:lnTo>
                    <a:pt x="1682" y="695"/>
                  </a:lnTo>
                  <a:lnTo>
                    <a:pt x="1667" y="742"/>
                  </a:lnTo>
                  <a:lnTo>
                    <a:pt x="1652" y="759"/>
                  </a:lnTo>
                  <a:lnTo>
                    <a:pt x="1628" y="770"/>
                  </a:lnTo>
                  <a:lnTo>
                    <a:pt x="1580" y="790"/>
                  </a:lnTo>
                  <a:lnTo>
                    <a:pt x="1556" y="845"/>
                  </a:lnTo>
                  <a:lnTo>
                    <a:pt x="1545" y="859"/>
                  </a:lnTo>
                  <a:lnTo>
                    <a:pt x="1517" y="873"/>
                  </a:lnTo>
                  <a:lnTo>
                    <a:pt x="1468" y="873"/>
                  </a:lnTo>
                  <a:lnTo>
                    <a:pt x="1442" y="850"/>
                  </a:lnTo>
                  <a:lnTo>
                    <a:pt x="1412" y="820"/>
                  </a:lnTo>
                  <a:lnTo>
                    <a:pt x="1386" y="818"/>
                  </a:lnTo>
                  <a:lnTo>
                    <a:pt x="1366" y="822"/>
                  </a:lnTo>
                  <a:lnTo>
                    <a:pt x="1297" y="839"/>
                  </a:lnTo>
                  <a:lnTo>
                    <a:pt x="1272" y="833"/>
                  </a:lnTo>
                  <a:lnTo>
                    <a:pt x="1248" y="822"/>
                  </a:lnTo>
                  <a:lnTo>
                    <a:pt x="1207" y="790"/>
                  </a:lnTo>
                  <a:lnTo>
                    <a:pt x="1192" y="790"/>
                  </a:lnTo>
                  <a:lnTo>
                    <a:pt x="1140" y="803"/>
                  </a:lnTo>
                  <a:lnTo>
                    <a:pt x="1117" y="800"/>
                  </a:lnTo>
                  <a:lnTo>
                    <a:pt x="1076" y="770"/>
                  </a:lnTo>
                  <a:lnTo>
                    <a:pt x="1062" y="774"/>
                  </a:lnTo>
                  <a:lnTo>
                    <a:pt x="1017" y="787"/>
                  </a:lnTo>
                  <a:lnTo>
                    <a:pt x="998" y="774"/>
                  </a:lnTo>
                  <a:lnTo>
                    <a:pt x="970" y="733"/>
                  </a:lnTo>
                  <a:lnTo>
                    <a:pt x="951" y="734"/>
                  </a:lnTo>
                  <a:lnTo>
                    <a:pt x="876" y="768"/>
                  </a:lnTo>
                  <a:lnTo>
                    <a:pt x="848" y="764"/>
                  </a:lnTo>
                  <a:lnTo>
                    <a:pt x="811" y="729"/>
                  </a:lnTo>
                  <a:lnTo>
                    <a:pt x="784" y="723"/>
                  </a:lnTo>
                  <a:lnTo>
                    <a:pt x="755" y="736"/>
                  </a:lnTo>
                  <a:lnTo>
                    <a:pt x="708" y="766"/>
                  </a:lnTo>
                  <a:lnTo>
                    <a:pt x="687" y="762"/>
                  </a:lnTo>
                  <a:lnTo>
                    <a:pt x="659" y="733"/>
                  </a:lnTo>
                  <a:lnTo>
                    <a:pt x="643" y="720"/>
                  </a:lnTo>
                  <a:lnTo>
                    <a:pt x="620" y="721"/>
                  </a:lnTo>
                  <a:lnTo>
                    <a:pt x="577" y="738"/>
                  </a:lnTo>
                  <a:lnTo>
                    <a:pt x="538" y="733"/>
                  </a:lnTo>
                  <a:lnTo>
                    <a:pt x="503" y="707"/>
                  </a:lnTo>
                  <a:lnTo>
                    <a:pt x="346" y="703"/>
                  </a:lnTo>
                  <a:lnTo>
                    <a:pt x="333" y="692"/>
                  </a:lnTo>
                  <a:lnTo>
                    <a:pt x="313" y="667"/>
                  </a:lnTo>
                  <a:lnTo>
                    <a:pt x="285" y="667"/>
                  </a:lnTo>
                  <a:lnTo>
                    <a:pt x="246" y="688"/>
                  </a:lnTo>
                  <a:lnTo>
                    <a:pt x="213" y="684"/>
                  </a:lnTo>
                  <a:lnTo>
                    <a:pt x="200" y="671"/>
                  </a:lnTo>
                  <a:lnTo>
                    <a:pt x="179" y="643"/>
                  </a:lnTo>
                  <a:lnTo>
                    <a:pt x="142" y="643"/>
                  </a:lnTo>
                  <a:lnTo>
                    <a:pt x="134" y="645"/>
                  </a:lnTo>
                  <a:lnTo>
                    <a:pt x="108" y="652"/>
                  </a:lnTo>
                  <a:lnTo>
                    <a:pt x="67" y="679"/>
                  </a:lnTo>
                  <a:lnTo>
                    <a:pt x="39" y="693"/>
                  </a:lnTo>
                  <a:lnTo>
                    <a:pt x="22" y="677"/>
                  </a:lnTo>
                  <a:lnTo>
                    <a:pt x="11" y="637"/>
                  </a:lnTo>
                  <a:lnTo>
                    <a:pt x="7" y="558"/>
                  </a:lnTo>
                  <a:lnTo>
                    <a:pt x="2" y="560"/>
                  </a:lnTo>
                  <a:lnTo>
                    <a:pt x="0" y="480"/>
                  </a:lnTo>
                  <a:lnTo>
                    <a:pt x="17" y="409"/>
                  </a:lnTo>
                  <a:lnTo>
                    <a:pt x="11" y="409"/>
                  </a:lnTo>
                  <a:lnTo>
                    <a:pt x="48" y="334"/>
                  </a:lnTo>
                  <a:lnTo>
                    <a:pt x="97" y="286"/>
                  </a:lnTo>
                  <a:lnTo>
                    <a:pt x="123" y="269"/>
                  </a:lnTo>
                  <a:close/>
                </a:path>
              </a:pathLst>
            </a:custGeom>
            <a:solidFill>
              <a:srgbClr val="CCE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grpSp>
          <p:nvGrpSpPr>
            <p:cNvPr id="273417" name="Group 9">
              <a:extLst>
                <a:ext uri="{FF2B5EF4-FFF2-40B4-BE49-F238E27FC236}">
                  <a16:creationId xmlns:a16="http://schemas.microsoft.com/office/drawing/2014/main" id="{2F293A27-4194-59E3-BDD1-D417D2804D1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13" y="1601"/>
              <a:ext cx="2012" cy="1328"/>
              <a:chOff x="2113" y="1601"/>
              <a:chExt cx="2012" cy="1328"/>
            </a:xfrm>
          </p:grpSpPr>
          <p:sp>
            <p:nvSpPr>
              <p:cNvPr id="273418" name="Freeform 10">
                <a:extLst>
                  <a:ext uri="{FF2B5EF4-FFF2-40B4-BE49-F238E27FC236}">
                    <a16:creationId xmlns:a16="http://schemas.microsoft.com/office/drawing/2014/main" id="{2B65DBB6-C3AE-24E9-A9A5-39C439CD24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24" y="2013"/>
                <a:ext cx="272" cy="402"/>
              </a:xfrm>
              <a:custGeom>
                <a:avLst/>
                <a:gdLst>
                  <a:gd name="T0" fmla="*/ 0 w 272"/>
                  <a:gd name="T1" fmla="*/ 122 h 402"/>
                  <a:gd name="T2" fmla="*/ 28 w 272"/>
                  <a:gd name="T3" fmla="*/ 65 h 402"/>
                  <a:gd name="T4" fmla="*/ 59 w 272"/>
                  <a:gd name="T5" fmla="*/ 28 h 402"/>
                  <a:gd name="T6" fmla="*/ 101 w 272"/>
                  <a:gd name="T7" fmla="*/ 0 h 402"/>
                  <a:gd name="T8" fmla="*/ 96 w 272"/>
                  <a:gd name="T9" fmla="*/ 0 h 402"/>
                  <a:gd name="T10" fmla="*/ 106 w 272"/>
                  <a:gd name="T11" fmla="*/ 6 h 402"/>
                  <a:gd name="T12" fmla="*/ 107 w 272"/>
                  <a:gd name="T13" fmla="*/ 20 h 402"/>
                  <a:gd name="T14" fmla="*/ 103 w 272"/>
                  <a:gd name="T15" fmla="*/ 20 h 402"/>
                  <a:gd name="T16" fmla="*/ 67 w 272"/>
                  <a:gd name="T17" fmla="*/ 48 h 402"/>
                  <a:gd name="T18" fmla="*/ 45 w 272"/>
                  <a:gd name="T19" fmla="*/ 84 h 402"/>
                  <a:gd name="T20" fmla="*/ 25 w 272"/>
                  <a:gd name="T21" fmla="*/ 122 h 402"/>
                  <a:gd name="T22" fmla="*/ 25 w 272"/>
                  <a:gd name="T23" fmla="*/ 133 h 402"/>
                  <a:gd name="T24" fmla="*/ 45 w 272"/>
                  <a:gd name="T25" fmla="*/ 188 h 402"/>
                  <a:gd name="T26" fmla="*/ 70 w 272"/>
                  <a:gd name="T27" fmla="*/ 229 h 402"/>
                  <a:gd name="T28" fmla="*/ 90 w 272"/>
                  <a:gd name="T29" fmla="*/ 265 h 402"/>
                  <a:gd name="T30" fmla="*/ 120 w 272"/>
                  <a:gd name="T31" fmla="*/ 308 h 402"/>
                  <a:gd name="T32" fmla="*/ 152 w 272"/>
                  <a:gd name="T33" fmla="*/ 338 h 402"/>
                  <a:gd name="T34" fmla="*/ 184 w 272"/>
                  <a:gd name="T35" fmla="*/ 361 h 402"/>
                  <a:gd name="T36" fmla="*/ 193 w 272"/>
                  <a:gd name="T37" fmla="*/ 367 h 402"/>
                  <a:gd name="T38" fmla="*/ 204 w 272"/>
                  <a:gd name="T39" fmla="*/ 366 h 402"/>
                  <a:gd name="T40" fmla="*/ 218 w 272"/>
                  <a:gd name="T41" fmla="*/ 355 h 402"/>
                  <a:gd name="T42" fmla="*/ 236 w 272"/>
                  <a:gd name="T43" fmla="*/ 324 h 402"/>
                  <a:gd name="T44" fmla="*/ 252 w 272"/>
                  <a:gd name="T45" fmla="*/ 297 h 402"/>
                  <a:gd name="T46" fmla="*/ 262 w 272"/>
                  <a:gd name="T47" fmla="*/ 294 h 402"/>
                  <a:gd name="T48" fmla="*/ 270 w 272"/>
                  <a:gd name="T49" fmla="*/ 301 h 402"/>
                  <a:gd name="T50" fmla="*/ 272 w 272"/>
                  <a:gd name="T51" fmla="*/ 316 h 402"/>
                  <a:gd name="T52" fmla="*/ 259 w 272"/>
                  <a:gd name="T53" fmla="*/ 332 h 402"/>
                  <a:gd name="T54" fmla="*/ 237 w 272"/>
                  <a:gd name="T55" fmla="*/ 360 h 402"/>
                  <a:gd name="T56" fmla="*/ 219 w 272"/>
                  <a:gd name="T57" fmla="*/ 391 h 402"/>
                  <a:gd name="T58" fmla="*/ 210 w 272"/>
                  <a:gd name="T59" fmla="*/ 400 h 402"/>
                  <a:gd name="T60" fmla="*/ 198 w 272"/>
                  <a:gd name="T61" fmla="*/ 402 h 402"/>
                  <a:gd name="T62" fmla="*/ 194 w 272"/>
                  <a:gd name="T63" fmla="*/ 402 h 402"/>
                  <a:gd name="T64" fmla="*/ 156 w 272"/>
                  <a:gd name="T65" fmla="*/ 367 h 402"/>
                  <a:gd name="T66" fmla="*/ 117 w 272"/>
                  <a:gd name="T67" fmla="*/ 330 h 402"/>
                  <a:gd name="T68" fmla="*/ 95 w 272"/>
                  <a:gd name="T69" fmla="*/ 305 h 402"/>
                  <a:gd name="T70" fmla="*/ 75 w 272"/>
                  <a:gd name="T71" fmla="*/ 275 h 402"/>
                  <a:gd name="T72" fmla="*/ 45 w 272"/>
                  <a:gd name="T73" fmla="*/ 226 h 402"/>
                  <a:gd name="T74" fmla="*/ 26 w 272"/>
                  <a:gd name="T75" fmla="*/ 190 h 402"/>
                  <a:gd name="T76" fmla="*/ 6 w 272"/>
                  <a:gd name="T77" fmla="*/ 140 h 402"/>
                  <a:gd name="T78" fmla="*/ 0 w 272"/>
                  <a:gd name="T79" fmla="*/ 122 h 4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72" h="402">
                    <a:moveTo>
                      <a:pt x="0" y="122"/>
                    </a:moveTo>
                    <a:lnTo>
                      <a:pt x="28" y="65"/>
                    </a:lnTo>
                    <a:lnTo>
                      <a:pt x="59" y="28"/>
                    </a:lnTo>
                    <a:lnTo>
                      <a:pt x="101" y="0"/>
                    </a:lnTo>
                    <a:lnTo>
                      <a:pt x="96" y="0"/>
                    </a:lnTo>
                    <a:lnTo>
                      <a:pt x="106" y="6"/>
                    </a:lnTo>
                    <a:lnTo>
                      <a:pt x="107" y="20"/>
                    </a:lnTo>
                    <a:lnTo>
                      <a:pt x="103" y="20"/>
                    </a:lnTo>
                    <a:lnTo>
                      <a:pt x="67" y="48"/>
                    </a:lnTo>
                    <a:lnTo>
                      <a:pt x="45" y="84"/>
                    </a:lnTo>
                    <a:lnTo>
                      <a:pt x="25" y="122"/>
                    </a:lnTo>
                    <a:lnTo>
                      <a:pt x="25" y="133"/>
                    </a:lnTo>
                    <a:lnTo>
                      <a:pt x="45" y="188"/>
                    </a:lnTo>
                    <a:lnTo>
                      <a:pt x="70" y="229"/>
                    </a:lnTo>
                    <a:lnTo>
                      <a:pt x="90" y="265"/>
                    </a:lnTo>
                    <a:lnTo>
                      <a:pt x="120" y="308"/>
                    </a:lnTo>
                    <a:lnTo>
                      <a:pt x="152" y="338"/>
                    </a:lnTo>
                    <a:lnTo>
                      <a:pt x="184" y="361"/>
                    </a:lnTo>
                    <a:lnTo>
                      <a:pt x="193" y="367"/>
                    </a:lnTo>
                    <a:lnTo>
                      <a:pt x="204" y="366"/>
                    </a:lnTo>
                    <a:lnTo>
                      <a:pt x="218" y="355"/>
                    </a:lnTo>
                    <a:lnTo>
                      <a:pt x="236" y="324"/>
                    </a:lnTo>
                    <a:lnTo>
                      <a:pt x="252" y="297"/>
                    </a:lnTo>
                    <a:lnTo>
                      <a:pt x="262" y="294"/>
                    </a:lnTo>
                    <a:lnTo>
                      <a:pt x="270" y="301"/>
                    </a:lnTo>
                    <a:lnTo>
                      <a:pt x="272" y="316"/>
                    </a:lnTo>
                    <a:lnTo>
                      <a:pt x="259" y="332"/>
                    </a:lnTo>
                    <a:lnTo>
                      <a:pt x="237" y="360"/>
                    </a:lnTo>
                    <a:lnTo>
                      <a:pt x="219" y="391"/>
                    </a:lnTo>
                    <a:lnTo>
                      <a:pt x="210" y="400"/>
                    </a:lnTo>
                    <a:lnTo>
                      <a:pt x="198" y="402"/>
                    </a:lnTo>
                    <a:lnTo>
                      <a:pt x="194" y="402"/>
                    </a:lnTo>
                    <a:lnTo>
                      <a:pt x="156" y="367"/>
                    </a:lnTo>
                    <a:lnTo>
                      <a:pt x="117" y="330"/>
                    </a:lnTo>
                    <a:lnTo>
                      <a:pt x="95" y="305"/>
                    </a:lnTo>
                    <a:lnTo>
                      <a:pt x="75" y="275"/>
                    </a:lnTo>
                    <a:lnTo>
                      <a:pt x="45" y="226"/>
                    </a:lnTo>
                    <a:lnTo>
                      <a:pt x="26" y="190"/>
                    </a:lnTo>
                    <a:lnTo>
                      <a:pt x="6" y="140"/>
                    </a:lnTo>
                    <a:lnTo>
                      <a:pt x="0" y="12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273419" name="Freeform 11">
                <a:extLst>
                  <a:ext uri="{FF2B5EF4-FFF2-40B4-BE49-F238E27FC236}">
                    <a16:creationId xmlns:a16="http://schemas.microsoft.com/office/drawing/2014/main" id="{1B279C7B-2FA6-CEAE-9E79-4E01A1C0C6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91" y="2151"/>
                <a:ext cx="534" cy="293"/>
              </a:xfrm>
              <a:custGeom>
                <a:avLst/>
                <a:gdLst>
                  <a:gd name="T0" fmla="*/ 151 w 534"/>
                  <a:gd name="T1" fmla="*/ 14 h 293"/>
                  <a:gd name="T2" fmla="*/ 212 w 534"/>
                  <a:gd name="T3" fmla="*/ 7 h 293"/>
                  <a:gd name="T4" fmla="*/ 279 w 534"/>
                  <a:gd name="T5" fmla="*/ 0 h 293"/>
                  <a:gd name="T6" fmla="*/ 321 w 534"/>
                  <a:gd name="T7" fmla="*/ 1 h 293"/>
                  <a:gd name="T8" fmla="*/ 354 w 534"/>
                  <a:gd name="T9" fmla="*/ 13 h 293"/>
                  <a:gd name="T10" fmla="*/ 391 w 534"/>
                  <a:gd name="T11" fmla="*/ 33 h 293"/>
                  <a:gd name="T12" fmla="*/ 419 w 534"/>
                  <a:gd name="T13" fmla="*/ 47 h 293"/>
                  <a:gd name="T14" fmla="*/ 450 w 534"/>
                  <a:gd name="T15" fmla="*/ 56 h 293"/>
                  <a:gd name="T16" fmla="*/ 486 w 534"/>
                  <a:gd name="T17" fmla="*/ 60 h 293"/>
                  <a:gd name="T18" fmla="*/ 528 w 534"/>
                  <a:gd name="T19" fmla="*/ 63 h 293"/>
                  <a:gd name="T20" fmla="*/ 534 w 534"/>
                  <a:gd name="T21" fmla="*/ 67 h 293"/>
                  <a:gd name="T22" fmla="*/ 523 w 534"/>
                  <a:gd name="T23" fmla="*/ 71 h 293"/>
                  <a:gd name="T24" fmla="*/ 470 w 534"/>
                  <a:gd name="T25" fmla="*/ 70 h 293"/>
                  <a:gd name="T26" fmla="*/ 422 w 534"/>
                  <a:gd name="T27" fmla="*/ 63 h 293"/>
                  <a:gd name="T28" fmla="*/ 382 w 534"/>
                  <a:gd name="T29" fmla="*/ 50 h 293"/>
                  <a:gd name="T30" fmla="*/ 336 w 534"/>
                  <a:gd name="T31" fmla="*/ 28 h 293"/>
                  <a:gd name="T32" fmla="*/ 290 w 534"/>
                  <a:gd name="T33" fmla="*/ 16 h 293"/>
                  <a:gd name="T34" fmla="*/ 226 w 534"/>
                  <a:gd name="T35" fmla="*/ 22 h 293"/>
                  <a:gd name="T36" fmla="*/ 194 w 534"/>
                  <a:gd name="T37" fmla="*/ 32 h 293"/>
                  <a:gd name="T38" fmla="*/ 199 w 534"/>
                  <a:gd name="T39" fmla="*/ 46 h 293"/>
                  <a:gd name="T40" fmla="*/ 201 w 534"/>
                  <a:gd name="T41" fmla="*/ 60 h 293"/>
                  <a:gd name="T42" fmla="*/ 187 w 534"/>
                  <a:gd name="T43" fmla="*/ 75 h 293"/>
                  <a:gd name="T44" fmla="*/ 156 w 534"/>
                  <a:gd name="T45" fmla="*/ 102 h 293"/>
                  <a:gd name="T46" fmla="*/ 140 w 534"/>
                  <a:gd name="T47" fmla="*/ 119 h 293"/>
                  <a:gd name="T48" fmla="*/ 132 w 534"/>
                  <a:gd name="T49" fmla="*/ 131 h 293"/>
                  <a:gd name="T50" fmla="*/ 129 w 534"/>
                  <a:gd name="T51" fmla="*/ 148 h 293"/>
                  <a:gd name="T52" fmla="*/ 126 w 534"/>
                  <a:gd name="T53" fmla="*/ 167 h 293"/>
                  <a:gd name="T54" fmla="*/ 101 w 534"/>
                  <a:gd name="T55" fmla="*/ 182 h 293"/>
                  <a:gd name="T56" fmla="*/ 98 w 534"/>
                  <a:gd name="T57" fmla="*/ 184 h 293"/>
                  <a:gd name="T58" fmla="*/ 48 w 534"/>
                  <a:gd name="T59" fmla="*/ 221 h 293"/>
                  <a:gd name="T60" fmla="*/ 28 w 534"/>
                  <a:gd name="T61" fmla="*/ 248 h 293"/>
                  <a:gd name="T62" fmla="*/ 22 w 534"/>
                  <a:gd name="T63" fmla="*/ 270 h 293"/>
                  <a:gd name="T64" fmla="*/ 18 w 534"/>
                  <a:gd name="T65" fmla="*/ 287 h 293"/>
                  <a:gd name="T66" fmla="*/ 8 w 534"/>
                  <a:gd name="T67" fmla="*/ 293 h 293"/>
                  <a:gd name="T68" fmla="*/ 0 w 534"/>
                  <a:gd name="T69" fmla="*/ 287 h 293"/>
                  <a:gd name="T70" fmla="*/ 0 w 534"/>
                  <a:gd name="T71" fmla="*/ 273 h 293"/>
                  <a:gd name="T72" fmla="*/ 6 w 534"/>
                  <a:gd name="T73" fmla="*/ 240 h 293"/>
                  <a:gd name="T74" fmla="*/ 31 w 534"/>
                  <a:gd name="T75" fmla="*/ 210 h 293"/>
                  <a:gd name="T76" fmla="*/ 61 w 534"/>
                  <a:gd name="T77" fmla="*/ 187 h 293"/>
                  <a:gd name="T78" fmla="*/ 95 w 534"/>
                  <a:gd name="T79" fmla="*/ 168 h 293"/>
                  <a:gd name="T80" fmla="*/ 106 w 534"/>
                  <a:gd name="T81" fmla="*/ 151 h 293"/>
                  <a:gd name="T82" fmla="*/ 112 w 534"/>
                  <a:gd name="T83" fmla="*/ 130 h 293"/>
                  <a:gd name="T84" fmla="*/ 121 w 534"/>
                  <a:gd name="T85" fmla="*/ 108 h 293"/>
                  <a:gd name="T86" fmla="*/ 145 w 534"/>
                  <a:gd name="T87" fmla="*/ 83 h 293"/>
                  <a:gd name="T88" fmla="*/ 166 w 534"/>
                  <a:gd name="T89" fmla="*/ 61 h 293"/>
                  <a:gd name="T90" fmla="*/ 170 w 534"/>
                  <a:gd name="T91" fmla="*/ 46 h 293"/>
                  <a:gd name="T92" fmla="*/ 163 w 534"/>
                  <a:gd name="T93" fmla="*/ 28 h 293"/>
                  <a:gd name="T94" fmla="*/ 151 w 534"/>
                  <a:gd name="T95" fmla="*/ 14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534" h="293">
                    <a:moveTo>
                      <a:pt x="151" y="14"/>
                    </a:moveTo>
                    <a:lnTo>
                      <a:pt x="212" y="7"/>
                    </a:lnTo>
                    <a:lnTo>
                      <a:pt x="279" y="0"/>
                    </a:lnTo>
                    <a:lnTo>
                      <a:pt x="321" y="1"/>
                    </a:lnTo>
                    <a:lnTo>
                      <a:pt x="354" y="13"/>
                    </a:lnTo>
                    <a:lnTo>
                      <a:pt x="391" y="33"/>
                    </a:lnTo>
                    <a:lnTo>
                      <a:pt x="419" y="47"/>
                    </a:lnTo>
                    <a:lnTo>
                      <a:pt x="450" y="56"/>
                    </a:lnTo>
                    <a:lnTo>
                      <a:pt x="486" y="60"/>
                    </a:lnTo>
                    <a:lnTo>
                      <a:pt x="528" y="63"/>
                    </a:lnTo>
                    <a:lnTo>
                      <a:pt x="534" y="67"/>
                    </a:lnTo>
                    <a:lnTo>
                      <a:pt x="523" y="71"/>
                    </a:lnTo>
                    <a:lnTo>
                      <a:pt x="470" y="70"/>
                    </a:lnTo>
                    <a:lnTo>
                      <a:pt x="422" y="63"/>
                    </a:lnTo>
                    <a:lnTo>
                      <a:pt x="382" y="50"/>
                    </a:lnTo>
                    <a:lnTo>
                      <a:pt x="336" y="28"/>
                    </a:lnTo>
                    <a:lnTo>
                      <a:pt x="290" y="16"/>
                    </a:lnTo>
                    <a:lnTo>
                      <a:pt x="226" y="22"/>
                    </a:lnTo>
                    <a:lnTo>
                      <a:pt x="194" y="32"/>
                    </a:lnTo>
                    <a:lnTo>
                      <a:pt x="199" y="46"/>
                    </a:lnTo>
                    <a:lnTo>
                      <a:pt x="201" y="60"/>
                    </a:lnTo>
                    <a:lnTo>
                      <a:pt x="187" y="75"/>
                    </a:lnTo>
                    <a:lnTo>
                      <a:pt x="156" y="102"/>
                    </a:lnTo>
                    <a:lnTo>
                      <a:pt x="140" y="119"/>
                    </a:lnTo>
                    <a:lnTo>
                      <a:pt x="132" y="131"/>
                    </a:lnTo>
                    <a:lnTo>
                      <a:pt x="129" y="148"/>
                    </a:lnTo>
                    <a:lnTo>
                      <a:pt x="126" y="167"/>
                    </a:lnTo>
                    <a:lnTo>
                      <a:pt x="101" y="182"/>
                    </a:lnTo>
                    <a:lnTo>
                      <a:pt x="98" y="184"/>
                    </a:lnTo>
                    <a:lnTo>
                      <a:pt x="48" y="221"/>
                    </a:lnTo>
                    <a:lnTo>
                      <a:pt x="28" y="248"/>
                    </a:lnTo>
                    <a:lnTo>
                      <a:pt x="22" y="270"/>
                    </a:lnTo>
                    <a:lnTo>
                      <a:pt x="18" y="287"/>
                    </a:lnTo>
                    <a:lnTo>
                      <a:pt x="8" y="293"/>
                    </a:lnTo>
                    <a:lnTo>
                      <a:pt x="0" y="287"/>
                    </a:lnTo>
                    <a:lnTo>
                      <a:pt x="0" y="273"/>
                    </a:lnTo>
                    <a:lnTo>
                      <a:pt x="6" y="240"/>
                    </a:lnTo>
                    <a:lnTo>
                      <a:pt x="31" y="210"/>
                    </a:lnTo>
                    <a:lnTo>
                      <a:pt x="61" y="187"/>
                    </a:lnTo>
                    <a:lnTo>
                      <a:pt x="95" y="168"/>
                    </a:lnTo>
                    <a:lnTo>
                      <a:pt x="106" y="151"/>
                    </a:lnTo>
                    <a:lnTo>
                      <a:pt x="112" y="130"/>
                    </a:lnTo>
                    <a:lnTo>
                      <a:pt x="121" y="108"/>
                    </a:lnTo>
                    <a:lnTo>
                      <a:pt x="145" y="83"/>
                    </a:lnTo>
                    <a:lnTo>
                      <a:pt x="166" y="61"/>
                    </a:lnTo>
                    <a:lnTo>
                      <a:pt x="170" y="46"/>
                    </a:lnTo>
                    <a:lnTo>
                      <a:pt x="163" y="28"/>
                    </a:lnTo>
                    <a:lnTo>
                      <a:pt x="151" y="1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273420" name="Freeform 12">
                <a:extLst>
                  <a:ext uri="{FF2B5EF4-FFF2-40B4-BE49-F238E27FC236}">
                    <a16:creationId xmlns:a16="http://schemas.microsoft.com/office/drawing/2014/main" id="{675C8D1A-8DAF-66F8-BA5C-E711927C8F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33" y="1995"/>
                <a:ext cx="324" cy="309"/>
              </a:xfrm>
              <a:custGeom>
                <a:avLst/>
                <a:gdLst>
                  <a:gd name="T0" fmla="*/ 112 w 324"/>
                  <a:gd name="T1" fmla="*/ 169 h 309"/>
                  <a:gd name="T2" fmla="*/ 90 w 324"/>
                  <a:gd name="T3" fmla="*/ 174 h 309"/>
                  <a:gd name="T4" fmla="*/ 61 w 324"/>
                  <a:gd name="T5" fmla="*/ 197 h 309"/>
                  <a:gd name="T6" fmla="*/ 30 w 324"/>
                  <a:gd name="T7" fmla="*/ 230 h 309"/>
                  <a:gd name="T8" fmla="*/ 9 w 324"/>
                  <a:gd name="T9" fmla="*/ 260 h 309"/>
                  <a:gd name="T10" fmla="*/ 0 w 324"/>
                  <a:gd name="T11" fmla="*/ 292 h 309"/>
                  <a:gd name="T12" fmla="*/ 14 w 324"/>
                  <a:gd name="T13" fmla="*/ 309 h 309"/>
                  <a:gd name="T14" fmla="*/ 20 w 324"/>
                  <a:gd name="T15" fmla="*/ 300 h 309"/>
                  <a:gd name="T16" fmla="*/ 28 w 324"/>
                  <a:gd name="T17" fmla="*/ 271 h 309"/>
                  <a:gd name="T18" fmla="*/ 42 w 324"/>
                  <a:gd name="T19" fmla="*/ 244 h 309"/>
                  <a:gd name="T20" fmla="*/ 70 w 324"/>
                  <a:gd name="T21" fmla="*/ 214 h 309"/>
                  <a:gd name="T22" fmla="*/ 92 w 324"/>
                  <a:gd name="T23" fmla="*/ 190 h 309"/>
                  <a:gd name="T24" fmla="*/ 107 w 324"/>
                  <a:gd name="T25" fmla="*/ 183 h 309"/>
                  <a:gd name="T26" fmla="*/ 143 w 324"/>
                  <a:gd name="T27" fmla="*/ 179 h 309"/>
                  <a:gd name="T28" fmla="*/ 142 w 324"/>
                  <a:gd name="T29" fmla="*/ 154 h 309"/>
                  <a:gd name="T30" fmla="*/ 156 w 324"/>
                  <a:gd name="T31" fmla="*/ 132 h 309"/>
                  <a:gd name="T32" fmla="*/ 196 w 324"/>
                  <a:gd name="T33" fmla="*/ 106 h 309"/>
                  <a:gd name="T34" fmla="*/ 238 w 324"/>
                  <a:gd name="T35" fmla="*/ 87 h 309"/>
                  <a:gd name="T36" fmla="*/ 274 w 324"/>
                  <a:gd name="T37" fmla="*/ 60 h 309"/>
                  <a:gd name="T38" fmla="*/ 308 w 324"/>
                  <a:gd name="T39" fmla="*/ 35 h 309"/>
                  <a:gd name="T40" fmla="*/ 324 w 324"/>
                  <a:gd name="T41" fmla="*/ 18 h 309"/>
                  <a:gd name="T42" fmla="*/ 322 w 324"/>
                  <a:gd name="T43" fmla="*/ 0 h 309"/>
                  <a:gd name="T44" fmla="*/ 305 w 324"/>
                  <a:gd name="T45" fmla="*/ 10 h 309"/>
                  <a:gd name="T46" fmla="*/ 263 w 324"/>
                  <a:gd name="T47" fmla="*/ 48 h 309"/>
                  <a:gd name="T48" fmla="*/ 227 w 324"/>
                  <a:gd name="T49" fmla="*/ 73 h 309"/>
                  <a:gd name="T50" fmla="*/ 198 w 324"/>
                  <a:gd name="T51" fmla="*/ 88 h 309"/>
                  <a:gd name="T52" fmla="*/ 160 w 324"/>
                  <a:gd name="T53" fmla="*/ 106 h 309"/>
                  <a:gd name="T54" fmla="*/ 137 w 324"/>
                  <a:gd name="T55" fmla="*/ 125 h 309"/>
                  <a:gd name="T56" fmla="*/ 124 w 324"/>
                  <a:gd name="T57" fmla="*/ 146 h 309"/>
                  <a:gd name="T58" fmla="*/ 117 w 324"/>
                  <a:gd name="T59" fmla="*/ 171 h 309"/>
                  <a:gd name="T60" fmla="*/ 112 w 324"/>
                  <a:gd name="T61" fmla="*/ 169 h 3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324" h="309">
                    <a:moveTo>
                      <a:pt x="112" y="169"/>
                    </a:moveTo>
                    <a:lnTo>
                      <a:pt x="90" y="174"/>
                    </a:lnTo>
                    <a:lnTo>
                      <a:pt x="61" y="197"/>
                    </a:lnTo>
                    <a:lnTo>
                      <a:pt x="30" y="230"/>
                    </a:lnTo>
                    <a:lnTo>
                      <a:pt x="9" y="260"/>
                    </a:lnTo>
                    <a:lnTo>
                      <a:pt x="0" y="292"/>
                    </a:lnTo>
                    <a:lnTo>
                      <a:pt x="14" y="309"/>
                    </a:lnTo>
                    <a:lnTo>
                      <a:pt x="20" y="300"/>
                    </a:lnTo>
                    <a:lnTo>
                      <a:pt x="28" y="271"/>
                    </a:lnTo>
                    <a:lnTo>
                      <a:pt x="42" y="244"/>
                    </a:lnTo>
                    <a:lnTo>
                      <a:pt x="70" y="214"/>
                    </a:lnTo>
                    <a:lnTo>
                      <a:pt x="92" y="190"/>
                    </a:lnTo>
                    <a:lnTo>
                      <a:pt x="107" y="183"/>
                    </a:lnTo>
                    <a:lnTo>
                      <a:pt x="143" y="179"/>
                    </a:lnTo>
                    <a:lnTo>
                      <a:pt x="142" y="154"/>
                    </a:lnTo>
                    <a:lnTo>
                      <a:pt x="156" y="132"/>
                    </a:lnTo>
                    <a:lnTo>
                      <a:pt x="196" y="106"/>
                    </a:lnTo>
                    <a:lnTo>
                      <a:pt x="238" y="87"/>
                    </a:lnTo>
                    <a:lnTo>
                      <a:pt x="274" y="60"/>
                    </a:lnTo>
                    <a:lnTo>
                      <a:pt x="308" y="35"/>
                    </a:lnTo>
                    <a:lnTo>
                      <a:pt x="324" y="18"/>
                    </a:lnTo>
                    <a:lnTo>
                      <a:pt x="322" y="0"/>
                    </a:lnTo>
                    <a:lnTo>
                      <a:pt x="305" y="10"/>
                    </a:lnTo>
                    <a:lnTo>
                      <a:pt x="263" y="48"/>
                    </a:lnTo>
                    <a:lnTo>
                      <a:pt x="227" y="73"/>
                    </a:lnTo>
                    <a:lnTo>
                      <a:pt x="198" y="88"/>
                    </a:lnTo>
                    <a:lnTo>
                      <a:pt x="160" y="106"/>
                    </a:lnTo>
                    <a:lnTo>
                      <a:pt x="137" y="125"/>
                    </a:lnTo>
                    <a:lnTo>
                      <a:pt x="124" y="146"/>
                    </a:lnTo>
                    <a:lnTo>
                      <a:pt x="117" y="171"/>
                    </a:lnTo>
                    <a:lnTo>
                      <a:pt x="112" y="16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273421" name="Freeform 13">
                <a:extLst>
                  <a:ext uri="{FF2B5EF4-FFF2-40B4-BE49-F238E27FC236}">
                    <a16:creationId xmlns:a16="http://schemas.microsoft.com/office/drawing/2014/main" id="{1CF492FE-CD69-E411-84C3-12CBC28F79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20" y="2036"/>
                <a:ext cx="176" cy="127"/>
              </a:xfrm>
              <a:custGeom>
                <a:avLst/>
                <a:gdLst>
                  <a:gd name="T0" fmla="*/ 0 w 176"/>
                  <a:gd name="T1" fmla="*/ 125 h 127"/>
                  <a:gd name="T2" fmla="*/ 17 w 176"/>
                  <a:gd name="T3" fmla="*/ 98 h 127"/>
                  <a:gd name="T4" fmla="*/ 43 w 176"/>
                  <a:gd name="T5" fmla="*/ 77 h 127"/>
                  <a:gd name="T6" fmla="*/ 87 w 176"/>
                  <a:gd name="T7" fmla="*/ 52 h 127"/>
                  <a:gd name="T8" fmla="*/ 129 w 176"/>
                  <a:gd name="T9" fmla="*/ 28 h 127"/>
                  <a:gd name="T10" fmla="*/ 158 w 176"/>
                  <a:gd name="T11" fmla="*/ 0 h 127"/>
                  <a:gd name="T12" fmla="*/ 176 w 176"/>
                  <a:gd name="T13" fmla="*/ 7 h 127"/>
                  <a:gd name="T14" fmla="*/ 138 w 176"/>
                  <a:gd name="T15" fmla="*/ 41 h 127"/>
                  <a:gd name="T16" fmla="*/ 87 w 176"/>
                  <a:gd name="T17" fmla="*/ 68 h 127"/>
                  <a:gd name="T18" fmla="*/ 48 w 176"/>
                  <a:gd name="T19" fmla="*/ 94 h 127"/>
                  <a:gd name="T20" fmla="*/ 31 w 176"/>
                  <a:gd name="T21" fmla="*/ 110 h 127"/>
                  <a:gd name="T22" fmla="*/ 23 w 176"/>
                  <a:gd name="T23" fmla="*/ 127 h 127"/>
                  <a:gd name="T24" fmla="*/ 0 w 176"/>
                  <a:gd name="T25" fmla="*/ 125 h 1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6" h="127">
                    <a:moveTo>
                      <a:pt x="0" y="125"/>
                    </a:moveTo>
                    <a:lnTo>
                      <a:pt x="17" y="98"/>
                    </a:lnTo>
                    <a:lnTo>
                      <a:pt x="43" y="77"/>
                    </a:lnTo>
                    <a:lnTo>
                      <a:pt x="87" y="52"/>
                    </a:lnTo>
                    <a:lnTo>
                      <a:pt x="129" y="28"/>
                    </a:lnTo>
                    <a:lnTo>
                      <a:pt x="158" y="0"/>
                    </a:lnTo>
                    <a:lnTo>
                      <a:pt x="176" y="7"/>
                    </a:lnTo>
                    <a:lnTo>
                      <a:pt x="138" y="41"/>
                    </a:lnTo>
                    <a:lnTo>
                      <a:pt x="87" y="68"/>
                    </a:lnTo>
                    <a:lnTo>
                      <a:pt x="48" y="94"/>
                    </a:lnTo>
                    <a:lnTo>
                      <a:pt x="31" y="110"/>
                    </a:lnTo>
                    <a:lnTo>
                      <a:pt x="23" y="127"/>
                    </a:lnTo>
                    <a:lnTo>
                      <a:pt x="0" y="12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273422" name="Freeform 14">
                <a:extLst>
                  <a:ext uri="{FF2B5EF4-FFF2-40B4-BE49-F238E27FC236}">
                    <a16:creationId xmlns:a16="http://schemas.microsoft.com/office/drawing/2014/main" id="{748AAC81-8E49-2EBE-D83F-2FE7714699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05" y="1783"/>
                <a:ext cx="346" cy="243"/>
              </a:xfrm>
              <a:custGeom>
                <a:avLst/>
                <a:gdLst>
                  <a:gd name="T0" fmla="*/ 315 w 346"/>
                  <a:gd name="T1" fmla="*/ 117 h 243"/>
                  <a:gd name="T2" fmla="*/ 327 w 346"/>
                  <a:gd name="T3" fmla="*/ 165 h 243"/>
                  <a:gd name="T4" fmla="*/ 338 w 346"/>
                  <a:gd name="T5" fmla="*/ 195 h 243"/>
                  <a:gd name="T6" fmla="*/ 346 w 346"/>
                  <a:gd name="T7" fmla="*/ 227 h 243"/>
                  <a:gd name="T8" fmla="*/ 324 w 346"/>
                  <a:gd name="T9" fmla="*/ 243 h 243"/>
                  <a:gd name="T10" fmla="*/ 319 w 346"/>
                  <a:gd name="T11" fmla="*/ 190 h 243"/>
                  <a:gd name="T12" fmla="*/ 310 w 346"/>
                  <a:gd name="T13" fmla="*/ 146 h 243"/>
                  <a:gd name="T14" fmla="*/ 294 w 346"/>
                  <a:gd name="T15" fmla="*/ 110 h 243"/>
                  <a:gd name="T16" fmla="*/ 273 w 346"/>
                  <a:gd name="T17" fmla="*/ 82 h 243"/>
                  <a:gd name="T18" fmla="*/ 249 w 346"/>
                  <a:gd name="T19" fmla="*/ 60 h 243"/>
                  <a:gd name="T20" fmla="*/ 220 w 346"/>
                  <a:gd name="T21" fmla="*/ 28 h 243"/>
                  <a:gd name="T22" fmla="*/ 206 w 346"/>
                  <a:gd name="T23" fmla="*/ 20 h 243"/>
                  <a:gd name="T24" fmla="*/ 167 w 346"/>
                  <a:gd name="T25" fmla="*/ 20 h 243"/>
                  <a:gd name="T26" fmla="*/ 132 w 346"/>
                  <a:gd name="T27" fmla="*/ 25 h 243"/>
                  <a:gd name="T28" fmla="*/ 100 w 346"/>
                  <a:gd name="T29" fmla="*/ 40 h 243"/>
                  <a:gd name="T30" fmla="*/ 73 w 346"/>
                  <a:gd name="T31" fmla="*/ 61 h 243"/>
                  <a:gd name="T32" fmla="*/ 43 w 346"/>
                  <a:gd name="T33" fmla="*/ 95 h 243"/>
                  <a:gd name="T34" fmla="*/ 7 w 346"/>
                  <a:gd name="T35" fmla="*/ 124 h 243"/>
                  <a:gd name="T36" fmla="*/ 0 w 346"/>
                  <a:gd name="T37" fmla="*/ 123 h 243"/>
                  <a:gd name="T38" fmla="*/ 9 w 346"/>
                  <a:gd name="T39" fmla="*/ 106 h 243"/>
                  <a:gd name="T40" fmla="*/ 39 w 346"/>
                  <a:gd name="T41" fmla="*/ 78 h 243"/>
                  <a:gd name="T42" fmla="*/ 65 w 346"/>
                  <a:gd name="T43" fmla="*/ 50 h 243"/>
                  <a:gd name="T44" fmla="*/ 92 w 346"/>
                  <a:gd name="T45" fmla="*/ 29 h 243"/>
                  <a:gd name="T46" fmla="*/ 117 w 346"/>
                  <a:gd name="T47" fmla="*/ 14 h 243"/>
                  <a:gd name="T48" fmla="*/ 151 w 346"/>
                  <a:gd name="T49" fmla="*/ 4 h 243"/>
                  <a:gd name="T50" fmla="*/ 191 w 346"/>
                  <a:gd name="T51" fmla="*/ 0 h 243"/>
                  <a:gd name="T52" fmla="*/ 218 w 346"/>
                  <a:gd name="T53" fmla="*/ 3 h 243"/>
                  <a:gd name="T54" fmla="*/ 233 w 346"/>
                  <a:gd name="T55" fmla="*/ 11 h 243"/>
                  <a:gd name="T56" fmla="*/ 257 w 346"/>
                  <a:gd name="T57" fmla="*/ 39 h 243"/>
                  <a:gd name="T58" fmla="*/ 269 w 346"/>
                  <a:gd name="T59" fmla="*/ 56 h 243"/>
                  <a:gd name="T60" fmla="*/ 297 w 346"/>
                  <a:gd name="T61" fmla="*/ 82 h 243"/>
                  <a:gd name="T62" fmla="*/ 310 w 346"/>
                  <a:gd name="T63" fmla="*/ 99 h 243"/>
                  <a:gd name="T64" fmla="*/ 315 w 346"/>
                  <a:gd name="T65" fmla="*/ 117 h 2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46" h="243">
                    <a:moveTo>
                      <a:pt x="315" y="117"/>
                    </a:moveTo>
                    <a:lnTo>
                      <a:pt x="327" y="165"/>
                    </a:lnTo>
                    <a:lnTo>
                      <a:pt x="338" y="195"/>
                    </a:lnTo>
                    <a:lnTo>
                      <a:pt x="346" y="227"/>
                    </a:lnTo>
                    <a:lnTo>
                      <a:pt x="324" y="243"/>
                    </a:lnTo>
                    <a:lnTo>
                      <a:pt x="319" y="190"/>
                    </a:lnTo>
                    <a:lnTo>
                      <a:pt x="310" y="146"/>
                    </a:lnTo>
                    <a:lnTo>
                      <a:pt x="294" y="110"/>
                    </a:lnTo>
                    <a:lnTo>
                      <a:pt x="273" y="82"/>
                    </a:lnTo>
                    <a:lnTo>
                      <a:pt x="249" y="60"/>
                    </a:lnTo>
                    <a:lnTo>
                      <a:pt x="220" y="28"/>
                    </a:lnTo>
                    <a:lnTo>
                      <a:pt x="206" y="20"/>
                    </a:lnTo>
                    <a:lnTo>
                      <a:pt x="167" y="20"/>
                    </a:lnTo>
                    <a:lnTo>
                      <a:pt x="132" y="25"/>
                    </a:lnTo>
                    <a:lnTo>
                      <a:pt x="100" y="40"/>
                    </a:lnTo>
                    <a:lnTo>
                      <a:pt x="73" y="61"/>
                    </a:lnTo>
                    <a:lnTo>
                      <a:pt x="43" y="95"/>
                    </a:lnTo>
                    <a:lnTo>
                      <a:pt x="7" y="124"/>
                    </a:lnTo>
                    <a:lnTo>
                      <a:pt x="0" y="123"/>
                    </a:lnTo>
                    <a:lnTo>
                      <a:pt x="9" y="106"/>
                    </a:lnTo>
                    <a:lnTo>
                      <a:pt x="39" y="78"/>
                    </a:lnTo>
                    <a:lnTo>
                      <a:pt x="65" y="50"/>
                    </a:lnTo>
                    <a:lnTo>
                      <a:pt x="92" y="29"/>
                    </a:lnTo>
                    <a:lnTo>
                      <a:pt x="117" y="14"/>
                    </a:lnTo>
                    <a:lnTo>
                      <a:pt x="151" y="4"/>
                    </a:lnTo>
                    <a:lnTo>
                      <a:pt x="191" y="0"/>
                    </a:lnTo>
                    <a:lnTo>
                      <a:pt x="218" y="3"/>
                    </a:lnTo>
                    <a:lnTo>
                      <a:pt x="233" y="11"/>
                    </a:lnTo>
                    <a:lnTo>
                      <a:pt x="257" y="39"/>
                    </a:lnTo>
                    <a:lnTo>
                      <a:pt x="269" y="56"/>
                    </a:lnTo>
                    <a:lnTo>
                      <a:pt x="297" y="82"/>
                    </a:lnTo>
                    <a:lnTo>
                      <a:pt x="310" y="99"/>
                    </a:lnTo>
                    <a:lnTo>
                      <a:pt x="315" y="11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273423" name="Freeform 15">
                <a:extLst>
                  <a:ext uri="{FF2B5EF4-FFF2-40B4-BE49-F238E27FC236}">
                    <a16:creationId xmlns:a16="http://schemas.microsoft.com/office/drawing/2014/main" id="{10CF4F65-BED9-9D8A-B534-59DFA7DF54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13" y="1601"/>
                <a:ext cx="565" cy="845"/>
              </a:xfrm>
              <a:custGeom>
                <a:avLst/>
                <a:gdLst>
                  <a:gd name="T0" fmla="*/ 565 w 565"/>
                  <a:gd name="T1" fmla="*/ 12 h 845"/>
                  <a:gd name="T2" fmla="*/ 543 w 565"/>
                  <a:gd name="T3" fmla="*/ 0 h 845"/>
                  <a:gd name="T4" fmla="*/ 510 w 565"/>
                  <a:gd name="T5" fmla="*/ 6 h 845"/>
                  <a:gd name="T6" fmla="*/ 445 w 565"/>
                  <a:gd name="T7" fmla="*/ 58 h 845"/>
                  <a:gd name="T8" fmla="*/ 407 w 565"/>
                  <a:gd name="T9" fmla="*/ 86 h 845"/>
                  <a:gd name="T10" fmla="*/ 314 w 565"/>
                  <a:gd name="T11" fmla="*/ 139 h 845"/>
                  <a:gd name="T12" fmla="*/ 232 w 565"/>
                  <a:gd name="T13" fmla="*/ 206 h 845"/>
                  <a:gd name="T14" fmla="*/ 137 w 565"/>
                  <a:gd name="T15" fmla="*/ 293 h 845"/>
                  <a:gd name="T16" fmla="*/ 48 w 565"/>
                  <a:gd name="T17" fmla="*/ 367 h 845"/>
                  <a:gd name="T18" fmla="*/ 0 w 565"/>
                  <a:gd name="T19" fmla="*/ 421 h 845"/>
                  <a:gd name="T20" fmla="*/ 0 w 565"/>
                  <a:gd name="T21" fmla="*/ 437 h 845"/>
                  <a:gd name="T22" fmla="*/ 40 w 565"/>
                  <a:gd name="T23" fmla="*/ 494 h 845"/>
                  <a:gd name="T24" fmla="*/ 53 w 565"/>
                  <a:gd name="T25" fmla="*/ 539 h 845"/>
                  <a:gd name="T26" fmla="*/ 68 w 565"/>
                  <a:gd name="T27" fmla="*/ 652 h 845"/>
                  <a:gd name="T28" fmla="*/ 90 w 565"/>
                  <a:gd name="T29" fmla="*/ 753 h 845"/>
                  <a:gd name="T30" fmla="*/ 100 w 565"/>
                  <a:gd name="T31" fmla="*/ 823 h 845"/>
                  <a:gd name="T32" fmla="*/ 112 w 565"/>
                  <a:gd name="T33" fmla="*/ 845 h 845"/>
                  <a:gd name="T34" fmla="*/ 123 w 565"/>
                  <a:gd name="T35" fmla="*/ 797 h 845"/>
                  <a:gd name="T36" fmla="*/ 93 w 565"/>
                  <a:gd name="T37" fmla="*/ 670 h 845"/>
                  <a:gd name="T38" fmla="*/ 81 w 565"/>
                  <a:gd name="T39" fmla="*/ 553 h 845"/>
                  <a:gd name="T40" fmla="*/ 64 w 565"/>
                  <a:gd name="T41" fmla="*/ 485 h 845"/>
                  <a:gd name="T42" fmla="*/ 30 w 565"/>
                  <a:gd name="T43" fmla="*/ 437 h 845"/>
                  <a:gd name="T44" fmla="*/ 31 w 565"/>
                  <a:gd name="T45" fmla="*/ 409 h 845"/>
                  <a:gd name="T46" fmla="*/ 95 w 565"/>
                  <a:gd name="T47" fmla="*/ 353 h 845"/>
                  <a:gd name="T48" fmla="*/ 196 w 565"/>
                  <a:gd name="T49" fmla="*/ 269 h 845"/>
                  <a:gd name="T50" fmla="*/ 297 w 565"/>
                  <a:gd name="T51" fmla="*/ 174 h 845"/>
                  <a:gd name="T52" fmla="*/ 350 w 565"/>
                  <a:gd name="T53" fmla="*/ 142 h 845"/>
                  <a:gd name="T54" fmla="*/ 428 w 565"/>
                  <a:gd name="T55" fmla="*/ 97 h 845"/>
                  <a:gd name="T56" fmla="*/ 493 w 565"/>
                  <a:gd name="T57" fmla="*/ 42 h 845"/>
                  <a:gd name="T58" fmla="*/ 537 w 565"/>
                  <a:gd name="T59" fmla="*/ 20 h 845"/>
                  <a:gd name="T60" fmla="*/ 549 w 565"/>
                  <a:gd name="T61" fmla="*/ 28 h 845"/>
                  <a:gd name="T62" fmla="*/ 540 w 565"/>
                  <a:gd name="T63" fmla="*/ 198 h 8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565" h="845">
                    <a:moveTo>
                      <a:pt x="561" y="188"/>
                    </a:moveTo>
                    <a:lnTo>
                      <a:pt x="565" y="12"/>
                    </a:lnTo>
                    <a:lnTo>
                      <a:pt x="557" y="4"/>
                    </a:lnTo>
                    <a:lnTo>
                      <a:pt x="543" y="0"/>
                    </a:lnTo>
                    <a:lnTo>
                      <a:pt x="524" y="0"/>
                    </a:lnTo>
                    <a:lnTo>
                      <a:pt x="510" y="6"/>
                    </a:lnTo>
                    <a:lnTo>
                      <a:pt x="470" y="33"/>
                    </a:lnTo>
                    <a:lnTo>
                      <a:pt x="445" y="58"/>
                    </a:lnTo>
                    <a:lnTo>
                      <a:pt x="412" y="86"/>
                    </a:lnTo>
                    <a:lnTo>
                      <a:pt x="407" y="86"/>
                    </a:lnTo>
                    <a:lnTo>
                      <a:pt x="359" y="116"/>
                    </a:lnTo>
                    <a:lnTo>
                      <a:pt x="314" y="139"/>
                    </a:lnTo>
                    <a:lnTo>
                      <a:pt x="283" y="161"/>
                    </a:lnTo>
                    <a:lnTo>
                      <a:pt x="232" y="206"/>
                    </a:lnTo>
                    <a:lnTo>
                      <a:pt x="165" y="269"/>
                    </a:lnTo>
                    <a:lnTo>
                      <a:pt x="137" y="293"/>
                    </a:lnTo>
                    <a:lnTo>
                      <a:pt x="100" y="323"/>
                    </a:lnTo>
                    <a:lnTo>
                      <a:pt x="48" y="367"/>
                    </a:lnTo>
                    <a:lnTo>
                      <a:pt x="8" y="407"/>
                    </a:lnTo>
                    <a:lnTo>
                      <a:pt x="0" y="421"/>
                    </a:lnTo>
                    <a:lnTo>
                      <a:pt x="2" y="432"/>
                    </a:lnTo>
                    <a:lnTo>
                      <a:pt x="0" y="437"/>
                    </a:lnTo>
                    <a:lnTo>
                      <a:pt x="11" y="455"/>
                    </a:lnTo>
                    <a:lnTo>
                      <a:pt x="40" y="494"/>
                    </a:lnTo>
                    <a:lnTo>
                      <a:pt x="48" y="514"/>
                    </a:lnTo>
                    <a:lnTo>
                      <a:pt x="53" y="539"/>
                    </a:lnTo>
                    <a:lnTo>
                      <a:pt x="59" y="588"/>
                    </a:lnTo>
                    <a:lnTo>
                      <a:pt x="68" y="652"/>
                    </a:lnTo>
                    <a:lnTo>
                      <a:pt x="76" y="694"/>
                    </a:lnTo>
                    <a:lnTo>
                      <a:pt x="90" y="753"/>
                    </a:lnTo>
                    <a:lnTo>
                      <a:pt x="98" y="798"/>
                    </a:lnTo>
                    <a:lnTo>
                      <a:pt x="100" y="823"/>
                    </a:lnTo>
                    <a:lnTo>
                      <a:pt x="97" y="838"/>
                    </a:lnTo>
                    <a:lnTo>
                      <a:pt x="112" y="845"/>
                    </a:lnTo>
                    <a:lnTo>
                      <a:pt x="123" y="835"/>
                    </a:lnTo>
                    <a:lnTo>
                      <a:pt x="123" y="797"/>
                    </a:lnTo>
                    <a:lnTo>
                      <a:pt x="109" y="728"/>
                    </a:lnTo>
                    <a:lnTo>
                      <a:pt x="93" y="670"/>
                    </a:lnTo>
                    <a:lnTo>
                      <a:pt x="86" y="617"/>
                    </a:lnTo>
                    <a:lnTo>
                      <a:pt x="81" y="553"/>
                    </a:lnTo>
                    <a:lnTo>
                      <a:pt x="72" y="509"/>
                    </a:lnTo>
                    <a:lnTo>
                      <a:pt x="64" y="485"/>
                    </a:lnTo>
                    <a:lnTo>
                      <a:pt x="44" y="460"/>
                    </a:lnTo>
                    <a:lnTo>
                      <a:pt x="30" y="437"/>
                    </a:lnTo>
                    <a:lnTo>
                      <a:pt x="28" y="421"/>
                    </a:lnTo>
                    <a:lnTo>
                      <a:pt x="31" y="409"/>
                    </a:lnTo>
                    <a:lnTo>
                      <a:pt x="41" y="398"/>
                    </a:lnTo>
                    <a:lnTo>
                      <a:pt x="95" y="353"/>
                    </a:lnTo>
                    <a:lnTo>
                      <a:pt x="153" y="306"/>
                    </a:lnTo>
                    <a:lnTo>
                      <a:pt x="196" y="269"/>
                    </a:lnTo>
                    <a:lnTo>
                      <a:pt x="243" y="223"/>
                    </a:lnTo>
                    <a:lnTo>
                      <a:pt x="297" y="174"/>
                    </a:lnTo>
                    <a:lnTo>
                      <a:pt x="321" y="156"/>
                    </a:lnTo>
                    <a:lnTo>
                      <a:pt x="350" y="142"/>
                    </a:lnTo>
                    <a:lnTo>
                      <a:pt x="389" y="119"/>
                    </a:lnTo>
                    <a:lnTo>
                      <a:pt x="428" y="97"/>
                    </a:lnTo>
                    <a:lnTo>
                      <a:pt x="460" y="71"/>
                    </a:lnTo>
                    <a:lnTo>
                      <a:pt x="493" y="42"/>
                    </a:lnTo>
                    <a:lnTo>
                      <a:pt x="524" y="23"/>
                    </a:lnTo>
                    <a:lnTo>
                      <a:pt x="537" y="20"/>
                    </a:lnTo>
                    <a:lnTo>
                      <a:pt x="546" y="23"/>
                    </a:lnTo>
                    <a:lnTo>
                      <a:pt x="549" y="28"/>
                    </a:lnTo>
                    <a:lnTo>
                      <a:pt x="543" y="139"/>
                    </a:lnTo>
                    <a:lnTo>
                      <a:pt x="540" y="198"/>
                    </a:lnTo>
                    <a:lnTo>
                      <a:pt x="561" y="18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grpSp>
            <p:nvGrpSpPr>
              <p:cNvPr id="273424" name="Group 16">
                <a:extLst>
                  <a:ext uri="{FF2B5EF4-FFF2-40B4-BE49-F238E27FC236}">
                    <a16:creationId xmlns:a16="http://schemas.microsoft.com/office/drawing/2014/main" id="{5C0286AC-4949-1C96-4DD0-30E31F85492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193" y="2010"/>
                <a:ext cx="1932" cy="919"/>
                <a:chOff x="2193" y="2010"/>
                <a:chExt cx="1932" cy="919"/>
              </a:xfrm>
            </p:grpSpPr>
            <p:grpSp>
              <p:nvGrpSpPr>
                <p:cNvPr id="273425" name="Group 17">
                  <a:extLst>
                    <a:ext uri="{FF2B5EF4-FFF2-40B4-BE49-F238E27FC236}">
                      <a16:creationId xmlns:a16="http://schemas.microsoft.com/office/drawing/2014/main" id="{532C4863-DFEE-D569-67A5-5E1E574AC4B2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193" y="2198"/>
                  <a:ext cx="1932" cy="731"/>
                  <a:chOff x="2193" y="2198"/>
                  <a:chExt cx="1932" cy="731"/>
                </a:xfrm>
              </p:grpSpPr>
              <p:sp>
                <p:nvSpPr>
                  <p:cNvPr id="273426" name="Freeform 18">
                    <a:extLst>
                      <a:ext uri="{FF2B5EF4-FFF2-40B4-BE49-F238E27FC236}">
                        <a16:creationId xmlns:a16="http://schemas.microsoft.com/office/drawing/2014/main" id="{07CC69BD-AFE6-BF9B-1A62-9623AF11BB0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653" y="2500"/>
                    <a:ext cx="895" cy="73"/>
                  </a:xfrm>
                  <a:custGeom>
                    <a:avLst/>
                    <a:gdLst>
                      <a:gd name="T0" fmla="*/ 6 w 895"/>
                      <a:gd name="T1" fmla="*/ 0 h 73"/>
                      <a:gd name="T2" fmla="*/ 233 w 895"/>
                      <a:gd name="T3" fmla="*/ 13 h 73"/>
                      <a:gd name="T4" fmla="*/ 454 w 895"/>
                      <a:gd name="T5" fmla="*/ 27 h 73"/>
                      <a:gd name="T6" fmla="*/ 694 w 895"/>
                      <a:gd name="T7" fmla="*/ 41 h 73"/>
                      <a:gd name="T8" fmla="*/ 877 w 895"/>
                      <a:gd name="T9" fmla="*/ 50 h 73"/>
                      <a:gd name="T10" fmla="*/ 895 w 895"/>
                      <a:gd name="T11" fmla="*/ 55 h 73"/>
                      <a:gd name="T12" fmla="*/ 895 w 895"/>
                      <a:gd name="T13" fmla="*/ 63 h 73"/>
                      <a:gd name="T14" fmla="*/ 888 w 895"/>
                      <a:gd name="T15" fmla="*/ 73 h 73"/>
                      <a:gd name="T16" fmla="*/ 862 w 895"/>
                      <a:gd name="T17" fmla="*/ 73 h 73"/>
                      <a:gd name="T18" fmla="*/ 729 w 895"/>
                      <a:gd name="T19" fmla="*/ 60 h 73"/>
                      <a:gd name="T20" fmla="*/ 557 w 895"/>
                      <a:gd name="T21" fmla="*/ 49 h 73"/>
                      <a:gd name="T22" fmla="*/ 351 w 895"/>
                      <a:gd name="T23" fmla="*/ 38 h 73"/>
                      <a:gd name="T24" fmla="*/ 171 w 895"/>
                      <a:gd name="T25" fmla="*/ 24 h 73"/>
                      <a:gd name="T26" fmla="*/ 166 w 895"/>
                      <a:gd name="T27" fmla="*/ 24 h 73"/>
                      <a:gd name="T28" fmla="*/ 20 w 895"/>
                      <a:gd name="T29" fmla="*/ 13 h 73"/>
                      <a:gd name="T30" fmla="*/ 14 w 895"/>
                      <a:gd name="T31" fmla="*/ 13 h 73"/>
                      <a:gd name="T32" fmla="*/ 3 w 895"/>
                      <a:gd name="T33" fmla="*/ 10 h 73"/>
                      <a:gd name="T34" fmla="*/ 0 w 895"/>
                      <a:gd name="T35" fmla="*/ 5 h 73"/>
                      <a:gd name="T36" fmla="*/ 6 w 895"/>
                      <a:gd name="T37" fmla="*/ 0 h 7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</a:cxnLst>
                    <a:rect l="0" t="0" r="r" b="b"/>
                    <a:pathLst>
                      <a:path w="895" h="73">
                        <a:moveTo>
                          <a:pt x="6" y="0"/>
                        </a:moveTo>
                        <a:lnTo>
                          <a:pt x="233" y="13"/>
                        </a:lnTo>
                        <a:lnTo>
                          <a:pt x="454" y="27"/>
                        </a:lnTo>
                        <a:lnTo>
                          <a:pt x="694" y="41"/>
                        </a:lnTo>
                        <a:lnTo>
                          <a:pt x="877" y="50"/>
                        </a:lnTo>
                        <a:lnTo>
                          <a:pt x="895" y="55"/>
                        </a:lnTo>
                        <a:lnTo>
                          <a:pt x="895" y="63"/>
                        </a:lnTo>
                        <a:lnTo>
                          <a:pt x="888" y="73"/>
                        </a:lnTo>
                        <a:lnTo>
                          <a:pt x="862" y="73"/>
                        </a:lnTo>
                        <a:lnTo>
                          <a:pt x="729" y="60"/>
                        </a:lnTo>
                        <a:lnTo>
                          <a:pt x="557" y="49"/>
                        </a:lnTo>
                        <a:lnTo>
                          <a:pt x="351" y="38"/>
                        </a:lnTo>
                        <a:lnTo>
                          <a:pt x="171" y="24"/>
                        </a:lnTo>
                        <a:lnTo>
                          <a:pt x="166" y="24"/>
                        </a:lnTo>
                        <a:lnTo>
                          <a:pt x="20" y="13"/>
                        </a:lnTo>
                        <a:lnTo>
                          <a:pt x="14" y="13"/>
                        </a:lnTo>
                        <a:lnTo>
                          <a:pt x="3" y="10"/>
                        </a:lnTo>
                        <a:lnTo>
                          <a:pt x="0" y="5"/>
                        </a:lnTo>
                        <a:lnTo>
                          <a:pt x="6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273427" name="Freeform 19">
                    <a:extLst>
                      <a:ext uri="{FF2B5EF4-FFF2-40B4-BE49-F238E27FC236}">
                        <a16:creationId xmlns:a16="http://schemas.microsoft.com/office/drawing/2014/main" id="{DCFFA4DA-26DE-79C7-4545-3B5B2CB4BB8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630" y="2597"/>
                    <a:ext cx="47" cy="173"/>
                  </a:xfrm>
                  <a:custGeom>
                    <a:avLst/>
                    <a:gdLst>
                      <a:gd name="T0" fmla="*/ 39 w 47"/>
                      <a:gd name="T1" fmla="*/ 164 h 173"/>
                      <a:gd name="T2" fmla="*/ 17 w 47"/>
                      <a:gd name="T3" fmla="*/ 77 h 173"/>
                      <a:gd name="T4" fmla="*/ 0 w 47"/>
                      <a:gd name="T5" fmla="*/ 29 h 173"/>
                      <a:gd name="T6" fmla="*/ 0 w 47"/>
                      <a:gd name="T7" fmla="*/ 12 h 173"/>
                      <a:gd name="T8" fmla="*/ 7 w 47"/>
                      <a:gd name="T9" fmla="*/ 0 h 173"/>
                      <a:gd name="T10" fmla="*/ 18 w 47"/>
                      <a:gd name="T11" fmla="*/ 0 h 173"/>
                      <a:gd name="T12" fmla="*/ 28 w 47"/>
                      <a:gd name="T13" fmla="*/ 21 h 173"/>
                      <a:gd name="T14" fmla="*/ 36 w 47"/>
                      <a:gd name="T15" fmla="*/ 71 h 173"/>
                      <a:gd name="T16" fmla="*/ 47 w 47"/>
                      <a:gd name="T17" fmla="*/ 153 h 173"/>
                      <a:gd name="T18" fmla="*/ 47 w 47"/>
                      <a:gd name="T19" fmla="*/ 173 h 173"/>
                      <a:gd name="T20" fmla="*/ 41 w 47"/>
                      <a:gd name="T21" fmla="*/ 173 h 173"/>
                      <a:gd name="T22" fmla="*/ 39 w 47"/>
                      <a:gd name="T23" fmla="*/ 164 h 17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47" h="173">
                        <a:moveTo>
                          <a:pt x="39" y="164"/>
                        </a:moveTo>
                        <a:lnTo>
                          <a:pt x="17" y="77"/>
                        </a:lnTo>
                        <a:lnTo>
                          <a:pt x="0" y="29"/>
                        </a:lnTo>
                        <a:lnTo>
                          <a:pt x="0" y="12"/>
                        </a:lnTo>
                        <a:lnTo>
                          <a:pt x="7" y="0"/>
                        </a:lnTo>
                        <a:lnTo>
                          <a:pt x="18" y="0"/>
                        </a:lnTo>
                        <a:lnTo>
                          <a:pt x="28" y="21"/>
                        </a:lnTo>
                        <a:lnTo>
                          <a:pt x="36" y="71"/>
                        </a:lnTo>
                        <a:lnTo>
                          <a:pt x="47" y="153"/>
                        </a:lnTo>
                        <a:lnTo>
                          <a:pt x="47" y="173"/>
                        </a:lnTo>
                        <a:lnTo>
                          <a:pt x="41" y="173"/>
                        </a:lnTo>
                        <a:lnTo>
                          <a:pt x="39" y="164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grpSp>
                <p:nvGrpSpPr>
                  <p:cNvPr id="273428" name="Group 20">
                    <a:extLst>
                      <a:ext uri="{FF2B5EF4-FFF2-40B4-BE49-F238E27FC236}">
                        <a16:creationId xmlns:a16="http://schemas.microsoft.com/office/drawing/2014/main" id="{271411BA-84DE-8DB2-19CE-F6244D6098B2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2193" y="2304"/>
                    <a:ext cx="1514" cy="625"/>
                    <a:chOff x="2193" y="2304"/>
                    <a:chExt cx="1514" cy="625"/>
                  </a:xfrm>
                </p:grpSpPr>
                <p:sp>
                  <p:nvSpPr>
                    <p:cNvPr id="273429" name="Freeform 21">
                      <a:extLst>
                        <a:ext uri="{FF2B5EF4-FFF2-40B4-BE49-F238E27FC236}">
                          <a16:creationId xmlns:a16="http://schemas.microsoft.com/office/drawing/2014/main" id="{2C3557A7-73F5-CAEF-F1D9-8D3EB5E68F4B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193" y="2304"/>
                      <a:ext cx="858" cy="521"/>
                    </a:xfrm>
                    <a:custGeom>
                      <a:avLst/>
                      <a:gdLst>
                        <a:gd name="T0" fmla="*/ 53 w 858"/>
                        <a:gd name="T1" fmla="*/ 70 h 521"/>
                        <a:gd name="T2" fmla="*/ 109 w 858"/>
                        <a:gd name="T3" fmla="*/ 12 h 521"/>
                        <a:gd name="T4" fmla="*/ 138 w 858"/>
                        <a:gd name="T5" fmla="*/ 21 h 521"/>
                        <a:gd name="T6" fmla="*/ 79 w 858"/>
                        <a:gd name="T7" fmla="*/ 73 h 521"/>
                        <a:gd name="T8" fmla="*/ 50 w 858"/>
                        <a:gd name="T9" fmla="*/ 124 h 521"/>
                        <a:gd name="T10" fmla="*/ 28 w 858"/>
                        <a:gd name="T11" fmla="*/ 177 h 521"/>
                        <a:gd name="T12" fmla="*/ 20 w 858"/>
                        <a:gd name="T13" fmla="*/ 281 h 521"/>
                        <a:gd name="T14" fmla="*/ 29 w 858"/>
                        <a:gd name="T15" fmla="*/ 378 h 521"/>
                        <a:gd name="T16" fmla="*/ 48 w 858"/>
                        <a:gd name="T17" fmla="*/ 423 h 521"/>
                        <a:gd name="T18" fmla="*/ 76 w 858"/>
                        <a:gd name="T19" fmla="*/ 416 h 521"/>
                        <a:gd name="T20" fmla="*/ 141 w 858"/>
                        <a:gd name="T21" fmla="*/ 381 h 521"/>
                        <a:gd name="T22" fmla="*/ 193 w 858"/>
                        <a:gd name="T23" fmla="*/ 379 h 521"/>
                        <a:gd name="T24" fmla="*/ 215 w 858"/>
                        <a:gd name="T25" fmla="*/ 410 h 521"/>
                        <a:gd name="T26" fmla="*/ 243 w 858"/>
                        <a:gd name="T27" fmla="*/ 423 h 521"/>
                        <a:gd name="T28" fmla="*/ 296 w 858"/>
                        <a:gd name="T29" fmla="*/ 402 h 521"/>
                        <a:gd name="T30" fmla="*/ 331 w 858"/>
                        <a:gd name="T31" fmla="*/ 407 h 521"/>
                        <a:gd name="T32" fmla="*/ 362 w 858"/>
                        <a:gd name="T33" fmla="*/ 437 h 521"/>
                        <a:gd name="T34" fmla="*/ 452 w 858"/>
                        <a:gd name="T35" fmla="*/ 440 h 521"/>
                        <a:gd name="T36" fmla="*/ 507 w 858"/>
                        <a:gd name="T37" fmla="*/ 440 h 521"/>
                        <a:gd name="T38" fmla="*/ 547 w 858"/>
                        <a:gd name="T39" fmla="*/ 463 h 521"/>
                        <a:gd name="T40" fmla="*/ 594 w 858"/>
                        <a:gd name="T41" fmla="*/ 472 h 521"/>
                        <a:gd name="T42" fmla="*/ 628 w 858"/>
                        <a:gd name="T43" fmla="*/ 459 h 521"/>
                        <a:gd name="T44" fmla="*/ 678 w 858"/>
                        <a:gd name="T45" fmla="*/ 469 h 521"/>
                        <a:gd name="T46" fmla="*/ 703 w 858"/>
                        <a:gd name="T47" fmla="*/ 500 h 521"/>
                        <a:gd name="T48" fmla="*/ 742 w 858"/>
                        <a:gd name="T49" fmla="*/ 483 h 521"/>
                        <a:gd name="T50" fmla="*/ 791 w 858"/>
                        <a:gd name="T51" fmla="*/ 459 h 521"/>
                        <a:gd name="T52" fmla="*/ 826 w 858"/>
                        <a:gd name="T53" fmla="*/ 468 h 521"/>
                        <a:gd name="T54" fmla="*/ 807 w 858"/>
                        <a:gd name="T55" fmla="*/ 477 h 521"/>
                        <a:gd name="T56" fmla="*/ 768 w 858"/>
                        <a:gd name="T57" fmla="*/ 490 h 521"/>
                        <a:gd name="T58" fmla="*/ 720 w 858"/>
                        <a:gd name="T59" fmla="*/ 519 h 521"/>
                        <a:gd name="T60" fmla="*/ 706 w 858"/>
                        <a:gd name="T61" fmla="*/ 519 h 521"/>
                        <a:gd name="T62" fmla="*/ 672 w 858"/>
                        <a:gd name="T63" fmla="*/ 499 h 521"/>
                        <a:gd name="T64" fmla="*/ 648 w 858"/>
                        <a:gd name="T65" fmla="*/ 477 h 521"/>
                        <a:gd name="T66" fmla="*/ 616 w 858"/>
                        <a:gd name="T67" fmla="*/ 482 h 521"/>
                        <a:gd name="T68" fmla="*/ 572 w 858"/>
                        <a:gd name="T69" fmla="*/ 493 h 521"/>
                        <a:gd name="T70" fmla="*/ 538 w 858"/>
                        <a:gd name="T71" fmla="*/ 482 h 521"/>
                        <a:gd name="T72" fmla="*/ 505 w 858"/>
                        <a:gd name="T73" fmla="*/ 458 h 521"/>
                        <a:gd name="T74" fmla="*/ 373 w 858"/>
                        <a:gd name="T75" fmla="*/ 460 h 521"/>
                        <a:gd name="T76" fmla="*/ 340 w 858"/>
                        <a:gd name="T77" fmla="*/ 449 h 521"/>
                        <a:gd name="T78" fmla="*/ 323 w 858"/>
                        <a:gd name="T79" fmla="*/ 424 h 521"/>
                        <a:gd name="T80" fmla="*/ 295 w 858"/>
                        <a:gd name="T81" fmla="*/ 424 h 521"/>
                        <a:gd name="T82" fmla="*/ 241 w 858"/>
                        <a:gd name="T83" fmla="*/ 441 h 521"/>
                        <a:gd name="T84" fmla="*/ 210 w 858"/>
                        <a:gd name="T85" fmla="*/ 432 h 521"/>
                        <a:gd name="T86" fmla="*/ 182 w 858"/>
                        <a:gd name="T87" fmla="*/ 398 h 521"/>
                        <a:gd name="T88" fmla="*/ 151 w 858"/>
                        <a:gd name="T89" fmla="*/ 395 h 521"/>
                        <a:gd name="T90" fmla="*/ 85 w 858"/>
                        <a:gd name="T91" fmla="*/ 424 h 521"/>
                        <a:gd name="T92" fmla="*/ 40 w 858"/>
                        <a:gd name="T93" fmla="*/ 446 h 521"/>
                        <a:gd name="T94" fmla="*/ 17 w 858"/>
                        <a:gd name="T95" fmla="*/ 410 h 521"/>
                        <a:gd name="T96" fmla="*/ 6 w 858"/>
                        <a:gd name="T97" fmla="*/ 345 h 521"/>
                        <a:gd name="T98" fmla="*/ 1 w 858"/>
                        <a:gd name="T99" fmla="*/ 213 h 521"/>
                        <a:gd name="T100" fmla="*/ 20 w 858"/>
                        <a:gd name="T101" fmla="*/ 131 h 52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  <a:cxn ang="0">
                          <a:pos x="T80" y="T81"/>
                        </a:cxn>
                        <a:cxn ang="0">
                          <a:pos x="T82" y="T83"/>
                        </a:cxn>
                        <a:cxn ang="0">
                          <a:pos x="T84" y="T85"/>
                        </a:cxn>
                        <a:cxn ang="0">
                          <a:pos x="T86" y="T87"/>
                        </a:cxn>
                        <a:cxn ang="0">
                          <a:pos x="T88" y="T89"/>
                        </a:cxn>
                        <a:cxn ang="0">
                          <a:pos x="T90" y="T91"/>
                        </a:cxn>
                        <a:cxn ang="0">
                          <a:pos x="T92" y="T93"/>
                        </a:cxn>
                        <a:cxn ang="0">
                          <a:pos x="T94" y="T95"/>
                        </a:cxn>
                        <a:cxn ang="0">
                          <a:pos x="T96" y="T97"/>
                        </a:cxn>
                        <a:cxn ang="0">
                          <a:pos x="T98" y="T99"/>
                        </a:cxn>
                        <a:cxn ang="0">
                          <a:pos x="T100" y="T101"/>
                        </a:cxn>
                      </a:cxnLst>
                      <a:rect l="0" t="0" r="r" b="b"/>
                      <a:pathLst>
                        <a:path w="858" h="521">
                          <a:moveTo>
                            <a:pt x="23" y="120"/>
                          </a:moveTo>
                          <a:lnTo>
                            <a:pt x="53" y="70"/>
                          </a:lnTo>
                          <a:lnTo>
                            <a:pt x="79" y="42"/>
                          </a:lnTo>
                          <a:lnTo>
                            <a:pt x="109" y="12"/>
                          </a:lnTo>
                          <a:lnTo>
                            <a:pt x="121" y="0"/>
                          </a:lnTo>
                          <a:lnTo>
                            <a:pt x="138" y="21"/>
                          </a:lnTo>
                          <a:lnTo>
                            <a:pt x="134" y="22"/>
                          </a:lnTo>
                          <a:lnTo>
                            <a:pt x="79" y="73"/>
                          </a:lnTo>
                          <a:lnTo>
                            <a:pt x="76" y="76"/>
                          </a:lnTo>
                          <a:lnTo>
                            <a:pt x="50" y="124"/>
                          </a:lnTo>
                          <a:lnTo>
                            <a:pt x="48" y="129"/>
                          </a:lnTo>
                          <a:lnTo>
                            <a:pt x="28" y="177"/>
                          </a:lnTo>
                          <a:lnTo>
                            <a:pt x="18" y="232"/>
                          </a:lnTo>
                          <a:lnTo>
                            <a:pt x="20" y="281"/>
                          </a:lnTo>
                          <a:lnTo>
                            <a:pt x="25" y="334"/>
                          </a:lnTo>
                          <a:lnTo>
                            <a:pt x="29" y="378"/>
                          </a:lnTo>
                          <a:lnTo>
                            <a:pt x="34" y="404"/>
                          </a:lnTo>
                          <a:lnTo>
                            <a:pt x="48" y="423"/>
                          </a:lnTo>
                          <a:lnTo>
                            <a:pt x="59" y="423"/>
                          </a:lnTo>
                          <a:lnTo>
                            <a:pt x="76" y="416"/>
                          </a:lnTo>
                          <a:lnTo>
                            <a:pt x="109" y="395"/>
                          </a:lnTo>
                          <a:lnTo>
                            <a:pt x="141" y="381"/>
                          </a:lnTo>
                          <a:lnTo>
                            <a:pt x="168" y="376"/>
                          </a:lnTo>
                          <a:lnTo>
                            <a:pt x="193" y="379"/>
                          </a:lnTo>
                          <a:lnTo>
                            <a:pt x="204" y="393"/>
                          </a:lnTo>
                          <a:lnTo>
                            <a:pt x="215" y="410"/>
                          </a:lnTo>
                          <a:lnTo>
                            <a:pt x="227" y="418"/>
                          </a:lnTo>
                          <a:lnTo>
                            <a:pt x="243" y="423"/>
                          </a:lnTo>
                          <a:lnTo>
                            <a:pt x="270" y="415"/>
                          </a:lnTo>
                          <a:lnTo>
                            <a:pt x="296" y="402"/>
                          </a:lnTo>
                          <a:lnTo>
                            <a:pt x="312" y="401"/>
                          </a:lnTo>
                          <a:lnTo>
                            <a:pt x="331" y="407"/>
                          </a:lnTo>
                          <a:lnTo>
                            <a:pt x="346" y="426"/>
                          </a:lnTo>
                          <a:lnTo>
                            <a:pt x="362" y="437"/>
                          </a:lnTo>
                          <a:lnTo>
                            <a:pt x="376" y="440"/>
                          </a:lnTo>
                          <a:lnTo>
                            <a:pt x="452" y="440"/>
                          </a:lnTo>
                          <a:lnTo>
                            <a:pt x="503" y="438"/>
                          </a:lnTo>
                          <a:lnTo>
                            <a:pt x="507" y="440"/>
                          </a:lnTo>
                          <a:lnTo>
                            <a:pt x="528" y="444"/>
                          </a:lnTo>
                          <a:lnTo>
                            <a:pt x="547" y="463"/>
                          </a:lnTo>
                          <a:lnTo>
                            <a:pt x="566" y="472"/>
                          </a:lnTo>
                          <a:lnTo>
                            <a:pt x="594" y="472"/>
                          </a:lnTo>
                          <a:lnTo>
                            <a:pt x="598" y="472"/>
                          </a:lnTo>
                          <a:lnTo>
                            <a:pt x="628" y="459"/>
                          </a:lnTo>
                          <a:lnTo>
                            <a:pt x="656" y="458"/>
                          </a:lnTo>
                          <a:lnTo>
                            <a:pt x="678" y="469"/>
                          </a:lnTo>
                          <a:lnTo>
                            <a:pt x="692" y="491"/>
                          </a:lnTo>
                          <a:lnTo>
                            <a:pt x="703" y="500"/>
                          </a:lnTo>
                          <a:lnTo>
                            <a:pt x="715" y="500"/>
                          </a:lnTo>
                          <a:lnTo>
                            <a:pt x="742" y="483"/>
                          </a:lnTo>
                          <a:lnTo>
                            <a:pt x="779" y="462"/>
                          </a:lnTo>
                          <a:lnTo>
                            <a:pt x="791" y="459"/>
                          </a:lnTo>
                          <a:lnTo>
                            <a:pt x="807" y="459"/>
                          </a:lnTo>
                          <a:lnTo>
                            <a:pt x="826" y="468"/>
                          </a:lnTo>
                          <a:lnTo>
                            <a:pt x="858" y="499"/>
                          </a:lnTo>
                          <a:lnTo>
                            <a:pt x="807" y="477"/>
                          </a:lnTo>
                          <a:lnTo>
                            <a:pt x="787" y="479"/>
                          </a:lnTo>
                          <a:lnTo>
                            <a:pt x="768" y="490"/>
                          </a:lnTo>
                          <a:lnTo>
                            <a:pt x="738" y="508"/>
                          </a:lnTo>
                          <a:lnTo>
                            <a:pt x="720" y="519"/>
                          </a:lnTo>
                          <a:lnTo>
                            <a:pt x="715" y="521"/>
                          </a:lnTo>
                          <a:lnTo>
                            <a:pt x="706" y="519"/>
                          </a:lnTo>
                          <a:lnTo>
                            <a:pt x="689" y="516"/>
                          </a:lnTo>
                          <a:lnTo>
                            <a:pt x="672" y="499"/>
                          </a:lnTo>
                          <a:lnTo>
                            <a:pt x="658" y="480"/>
                          </a:lnTo>
                          <a:lnTo>
                            <a:pt x="648" y="477"/>
                          </a:lnTo>
                          <a:lnTo>
                            <a:pt x="634" y="474"/>
                          </a:lnTo>
                          <a:lnTo>
                            <a:pt x="616" y="482"/>
                          </a:lnTo>
                          <a:lnTo>
                            <a:pt x="588" y="491"/>
                          </a:lnTo>
                          <a:lnTo>
                            <a:pt x="572" y="493"/>
                          </a:lnTo>
                          <a:lnTo>
                            <a:pt x="552" y="491"/>
                          </a:lnTo>
                          <a:lnTo>
                            <a:pt x="538" y="482"/>
                          </a:lnTo>
                          <a:lnTo>
                            <a:pt x="519" y="468"/>
                          </a:lnTo>
                          <a:lnTo>
                            <a:pt x="505" y="458"/>
                          </a:lnTo>
                          <a:lnTo>
                            <a:pt x="485" y="457"/>
                          </a:lnTo>
                          <a:lnTo>
                            <a:pt x="373" y="460"/>
                          </a:lnTo>
                          <a:lnTo>
                            <a:pt x="356" y="459"/>
                          </a:lnTo>
                          <a:lnTo>
                            <a:pt x="340" y="449"/>
                          </a:lnTo>
                          <a:lnTo>
                            <a:pt x="335" y="441"/>
                          </a:lnTo>
                          <a:lnTo>
                            <a:pt x="323" y="424"/>
                          </a:lnTo>
                          <a:lnTo>
                            <a:pt x="310" y="423"/>
                          </a:lnTo>
                          <a:lnTo>
                            <a:pt x="295" y="424"/>
                          </a:lnTo>
                          <a:lnTo>
                            <a:pt x="270" y="435"/>
                          </a:lnTo>
                          <a:lnTo>
                            <a:pt x="241" y="441"/>
                          </a:lnTo>
                          <a:lnTo>
                            <a:pt x="227" y="437"/>
                          </a:lnTo>
                          <a:lnTo>
                            <a:pt x="210" y="432"/>
                          </a:lnTo>
                          <a:lnTo>
                            <a:pt x="197" y="420"/>
                          </a:lnTo>
                          <a:lnTo>
                            <a:pt x="182" y="398"/>
                          </a:lnTo>
                          <a:lnTo>
                            <a:pt x="169" y="393"/>
                          </a:lnTo>
                          <a:lnTo>
                            <a:pt x="151" y="395"/>
                          </a:lnTo>
                          <a:lnTo>
                            <a:pt x="126" y="405"/>
                          </a:lnTo>
                          <a:lnTo>
                            <a:pt x="85" y="424"/>
                          </a:lnTo>
                          <a:lnTo>
                            <a:pt x="56" y="446"/>
                          </a:lnTo>
                          <a:lnTo>
                            <a:pt x="40" y="446"/>
                          </a:lnTo>
                          <a:lnTo>
                            <a:pt x="31" y="435"/>
                          </a:lnTo>
                          <a:lnTo>
                            <a:pt x="17" y="410"/>
                          </a:lnTo>
                          <a:lnTo>
                            <a:pt x="9" y="385"/>
                          </a:lnTo>
                          <a:lnTo>
                            <a:pt x="6" y="345"/>
                          </a:lnTo>
                          <a:lnTo>
                            <a:pt x="0" y="263"/>
                          </a:lnTo>
                          <a:lnTo>
                            <a:pt x="1" y="213"/>
                          </a:lnTo>
                          <a:lnTo>
                            <a:pt x="8" y="173"/>
                          </a:lnTo>
                          <a:lnTo>
                            <a:pt x="20" y="131"/>
                          </a:lnTo>
                          <a:lnTo>
                            <a:pt x="23" y="120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273430" name="Freeform 22">
                      <a:extLst>
                        <a:ext uri="{FF2B5EF4-FFF2-40B4-BE49-F238E27FC236}">
                          <a16:creationId xmlns:a16="http://schemas.microsoft.com/office/drawing/2014/main" id="{22EC68FF-6010-DF36-21DA-83C13C95E10A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994" y="2770"/>
                      <a:ext cx="713" cy="159"/>
                    </a:xfrm>
                    <a:custGeom>
                      <a:avLst/>
                      <a:gdLst>
                        <a:gd name="T0" fmla="*/ 62 w 713"/>
                        <a:gd name="T1" fmla="*/ 36 h 159"/>
                        <a:gd name="T2" fmla="*/ 93 w 713"/>
                        <a:gd name="T3" fmla="*/ 36 h 159"/>
                        <a:gd name="T4" fmla="*/ 160 w 713"/>
                        <a:gd name="T5" fmla="*/ 6 h 159"/>
                        <a:gd name="T6" fmla="*/ 191 w 713"/>
                        <a:gd name="T7" fmla="*/ 3 h 159"/>
                        <a:gd name="T8" fmla="*/ 211 w 713"/>
                        <a:gd name="T9" fmla="*/ 38 h 159"/>
                        <a:gd name="T10" fmla="*/ 235 w 713"/>
                        <a:gd name="T11" fmla="*/ 52 h 159"/>
                        <a:gd name="T12" fmla="*/ 252 w 713"/>
                        <a:gd name="T13" fmla="*/ 50 h 159"/>
                        <a:gd name="T14" fmla="*/ 289 w 713"/>
                        <a:gd name="T15" fmla="*/ 33 h 159"/>
                        <a:gd name="T16" fmla="*/ 314 w 713"/>
                        <a:gd name="T17" fmla="*/ 53 h 159"/>
                        <a:gd name="T18" fmla="*/ 341 w 713"/>
                        <a:gd name="T19" fmla="*/ 72 h 159"/>
                        <a:gd name="T20" fmla="*/ 401 w 713"/>
                        <a:gd name="T21" fmla="*/ 59 h 159"/>
                        <a:gd name="T22" fmla="*/ 433 w 713"/>
                        <a:gd name="T23" fmla="*/ 61 h 159"/>
                        <a:gd name="T24" fmla="*/ 471 w 713"/>
                        <a:gd name="T25" fmla="*/ 95 h 159"/>
                        <a:gd name="T26" fmla="*/ 501 w 713"/>
                        <a:gd name="T27" fmla="*/ 106 h 159"/>
                        <a:gd name="T28" fmla="*/ 587 w 713"/>
                        <a:gd name="T29" fmla="*/ 86 h 159"/>
                        <a:gd name="T30" fmla="*/ 638 w 713"/>
                        <a:gd name="T31" fmla="*/ 92 h 159"/>
                        <a:gd name="T32" fmla="*/ 678 w 713"/>
                        <a:gd name="T33" fmla="*/ 127 h 159"/>
                        <a:gd name="T34" fmla="*/ 713 w 713"/>
                        <a:gd name="T35" fmla="*/ 136 h 159"/>
                        <a:gd name="T36" fmla="*/ 699 w 713"/>
                        <a:gd name="T37" fmla="*/ 152 h 159"/>
                        <a:gd name="T38" fmla="*/ 646 w 713"/>
                        <a:gd name="T39" fmla="*/ 144 h 159"/>
                        <a:gd name="T40" fmla="*/ 613 w 713"/>
                        <a:gd name="T41" fmla="*/ 109 h 159"/>
                        <a:gd name="T42" fmla="*/ 576 w 713"/>
                        <a:gd name="T43" fmla="*/ 106 h 159"/>
                        <a:gd name="T44" fmla="*/ 512 w 713"/>
                        <a:gd name="T45" fmla="*/ 127 h 159"/>
                        <a:gd name="T46" fmla="*/ 490 w 713"/>
                        <a:gd name="T47" fmla="*/ 125 h 159"/>
                        <a:gd name="T48" fmla="*/ 457 w 713"/>
                        <a:gd name="T49" fmla="*/ 116 h 159"/>
                        <a:gd name="T50" fmla="*/ 420 w 713"/>
                        <a:gd name="T51" fmla="*/ 80 h 159"/>
                        <a:gd name="T52" fmla="*/ 389 w 713"/>
                        <a:gd name="T53" fmla="*/ 78 h 159"/>
                        <a:gd name="T54" fmla="*/ 327 w 713"/>
                        <a:gd name="T55" fmla="*/ 88 h 159"/>
                        <a:gd name="T56" fmla="*/ 295 w 713"/>
                        <a:gd name="T57" fmla="*/ 69 h 159"/>
                        <a:gd name="T58" fmla="*/ 274 w 713"/>
                        <a:gd name="T59" fmla="*/ 56 h 159"/>
                        <a:gd name="T60" fmla="*/ 218 w 713"/>
                        <a:gd name="T61" fmla="*/ 72 h 159"/>
                        <a:gd name="T62" fmla="*/ 194 w 713"/>
                        <a:gd name="T63" fmla="*/ 55 h 159"/>
                        <a:gd name="T64" fmla="*/ 167 w 713"/>
                        <a:gd name="T65" fmla="*/ 19 h 159"/>
                        <a:gd name="T66" fmla="*/ 153 w 713"/>
                        <a:gd name="T67" fmla="*/ 25 h 159"/>
                        <a:gd name="T68" fmla="*/ 62 w 713"/>
                        <a:gd name="T69" fmla="*/ 50 h 159"/>
                        <a:gd name="T70" fmla="*/ 28 w 713"/>
                        <a:gd name="T71" fmla="*/ 31 h 159"/>
                        <a:gd name="T72" fmla="*/ 21 w 713"/>
                        <a:gd name="T73" fmla="*/ 5 h 159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</a:cxnLst>
                      <a:rect l="0" t="0" r="r" b="b"/>
                      <a:pathLst>
                        <a:path w="713" h="159">
                          <a:moveTo>
                            <a:pt x="21" y="5"/>
                          </a:moveTo>
                          <a:lnTo>
                            <a:pt x="62" y="36"/>
                          </a:lnTo>
                          <a:lnTo>
                            <a:pt x="74" y="39"/>
                          </a:lnTo>
                          <a:lnTo>
                            <a:pt x="93" y="36"/>
                          </a:lnTo>
                          <a:lnTo>
                            <a:pt x="123" y="21"/>
                          </a:lnTo>
                          <a:lnTo>
                            <a:pt x="160" y="6"/>
                          </a:lnTo>
                          <a:lnTo>
                            <a:pt x="175" y="2"/>
                          </a:lnTo>
                          <a:lnTo>
                            <a:pt x="191" y="3"/>
                          </a:lnTo>
                          <a:lnTo>
                            <a:pt x="200" y="17"/>
                          </a:lnTo>
                          <a:lnTo>
                            <a:pt x="211" y="38"/>
                          </a:lnTo>
                          <a:lnTo>
                            <a:pt x="224" y="50"/>
                          </a:lnTo>
                          <a:lnTo>
                            <a:pt x="235" y="52"/>
                          </a:lnTo>
                          <a:lnTo>
                            <a:pt x="247" y="49"/>
                          </a:lnTo>
                          <a:lnTo>
                            <a:pt x="252" y="50"/>
                          </a:lnTo>
                          <a:lnTo>
                            <a:pt x="278" y="36"/>
                          </a:lnTo>
                          <a:lnTo>
                            <a:pt x="289" y="33"/>
                          </a:lnTo>
                          <a:lnTo>
                            <a:pt x="300" y="38"/>
                          </a:lnTo>
                          <a:lnTo>
                            <a:pt x="314" y="53"/>
                          </a:lnTo>
                          <a:lnTo>
                            <a:pt x="328" y="69"/>
                          </a:lnTo>
                          <a:lnTo>
                            <a:pt x="341" y="72"/>
                          </a:lnTo>
                          <a:lnTo>
                            <a:pt x="359" y="72"/>
                          </a:lnTo>
                          <a:lnTo>
                            <a:pt x="401" y="59"/>
                          </a:lnTo>
                          <a:lnTo>
                            <a:pt x="419" y="58"/>
                          </a:lnTo>
                          <a:lnTo>
                            <a:pt x="433" y="61"/>
                          </a:lnTo>
                          <a:lnTo>
                            <a:pt x="437" y="64"/>
                          </a:lnTo>
                          <a:lnTo>
                            <a:pt x="471" y="95"/>
                          </a:lnTo>
                          <a:lnTo>
                            <a:pt x="482" y="99"/>
                          </a:lnTo>
                          <a:lnTo>
                            <a:pt x="501" y="106"/>
                          </a:lnTo>
                          <a:lnTo>
                            <a:pt x="520" y="106"/>
                          </a:lnTo>
                          <a:lnTo>
                            <a:pt x="587" y="86"/>
                          </a:lnTo>
                          <a:lnTo>
                            <a:pt x="612" y="84"/>
                          </a:lnTo>
                          <a:lnTo>
                            <a:pt x="638" y="92"/>
                          </a:lnTo>
                          <a:lnTo>
                            <a:pt x="658" y="119"/>
                          </a:lnTo>
                          <a:lnTo>
                            <a:pt x="678" y="127"/>
                          </a:lnTo>
                          <a:lnTo>
                            <a:pt x="702" y="128"/>
                          </a:lnTo>
                          <a:lnTo>
                            <a:pt x="713" y="136"/>
                          </a:lnTo>
                          <a:lnTo>
                            <a:pt x="713" y="139"/>
                          </a:lnTo>
                          <a:lnTo>
                            <a:pt x="699" y="152"/>
                          </a:lnTo>
                          <a:lnTo>
                            <a:pt x="677" y="159"/>
                          </a:lnTo>
                          <a:lnTo>
                            <a:pt x="646" y="144"/>
                          </a:lnTo>
                          <a:lnTo>
                            <a:pt x="627" y="125"/>
                          </a:lnTo>
                          <a:lnTo>
                            <a:pt x="613" y="109"/>
                          </a:lnTo>
                          <a:lnTo>
                            <a:pt x="598" y="103"/>
                          </a:lnTo>
                          <a:lnTo>
                            <a:pt x="576" y="106"/>
                          </a:lnTo>
                          <a:lnTo>
                            <a:pt x="532" y="120"/>
                          </a:lnTo>
                          <a:lnTo>
                            <a:pt x="512" y="127"/>
                          </a:lnTo>
                          <a:lnTo>
                            <a:pt x="495" y="125"/>
                          </a:lnTo>
                          <a:lnTo>
                            <a:pt x="490" y="125"/>
                          </a:lnTo>
                          <a:lnTo>
                            <a:pt x="473" y="122"/>
                          </a:lnTo>
                          <a:lnTo>
                            <a:pt x="457" y="116"/>
                          </a:lnTo>
                          <a:lnTo>
                            <a:pt x="442" y="100"/>
                          </a:lnTo>
                          <a:lnTo>
                            <a:pt x="420" y="80"/>
                          </a:lnTo>
                          <a:lnTo>
                            <a:pt x="406" y="77"/>
                          </a:lnTo>
                          <a:lnTo>
                            <a:pt x="389" y="78"/>
                          </a:lnTo>
                          <a:lnTo>
                            <a:pt x="342" y="91"/>
                          </a:lnTo>
                          <a:lnTo>
                            <a:pt x="327" y="88"/>
                          </a:lnTo>
                          <a:lnTo>
                            <a:pt x="311" y="80"/>
                          </a:lnTo>
                          <a:lnTo>
                            <a:pt x="295" y="69"/>
                          </a:lnTo>
                          <a:lnTo>
                            <a:pt x="283" y="58"/>
                          </a:lnTo>
                          <a:lnTo>
                            <a:pt x="274" y="56"/>
                          </a:lnTo>
                          <a:lnTo>
                            <a:pt x="241" y="70"/>
                          </a:lnTo>
                          <a:lnTo>
                            <a:pt x="218" y="72"/>
                          </a:lnTo>
                          <a:lnTo>
                            <a:pt x="205" y="66"/>
                          </a:lnTo>
                          <a:lnTo>
                            <a:pt x="194" y="55"/>
                          </a:lnTo>
                          <a:lnTo>
                            <a:pt x="178" y="28"/>
                          </a:lnTo>
                          <a:lnTo>
                            <a:pt x="167" y="19"/>
                          </a:lnTo>
                          <a:lnTo>
                            <a:pt x="158" y="22"/>
                          </a:lnTo>
                          <a:lnTo>
                            <a:pt x="153" y="25"/>
                          </a:lnTo>
                          <a:lnTo>
                            <a:pt x="88" y="49"/>
                          </a:lnTo>
                          <a:lnTo>
                            <a:pt x="62" y="50"/>
                          </a:lnTo>
                          <a:lnTo>
                            <a:pt x="45" y="44"/>
                          </a:lnTo>
                          <a:lnTo>
                            <a:pt x="28" y="31"/>
                          </a:lnTo>
                          <a:lnTo>
                            <a:pt x="0" y="0"/>
                          </a:lnTo>
                          <a:lnTo>
                            <a:pt x="21" y="5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ja-JP" altLang="en-US"/>
                    </a:p>
                  </p:txBody>
                </p:sp>
              </p:grpSp>
              <p:sp>
                <p:nvSpPr>
                  <p:cNvPr id="273431" name="Freeform 23">
                    <a:extLst>
                      <a:ext uri="{FF2B5EF4-FFF2-40B4-BE49-F238E27FC236}">
                        <a16:creationId xmlns:a16="http://schemas.microsoft.com/office/drawing/2014/main" id="{5AE682F5-D9A4-FB96-41F4-8F8FBD3FBCC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668" y="2329"/>
                    <a:ext cx="217" cy="218"/>
                  </a:xfrm>
                  <a:custGeom>
                    <a:avLst/>
                    <a:gdLst>
                      <a:gd name="T0" fmla="*/ 11 w 217"/>
                      <a:gd name="T1" fmla="*/ 192 h 218"/>
                      <a:gd name="T2" fmla="*/ 59 w 217"/>
                      <a:gd name="T3" fmla="*/ 129 h 218"/>
                      <a:gd name="T4" fmla="*/ 112 w 217"/>
                      <a:gd name="T5" fmla="*/ 73 h 218"/>
                      <a:gd name="T6" fmla="*/ 166 w 217"/>
                      <a:gd name="T7" fmla="*/ 26 h 218"/>
                      <a:gd name="T8" fmla="*/ 206 w 217"/>
                      <a:gd name="T9" fmla="*/ 0 h 218"/>
                      <a:gd name="T10" fmla="*/ 215 w 217"/>
                      <a:gd name="T11" fmla="*/ 0 h 218"/>
                      <a:gd name="T12" fmla="*/ 217 w 217"/>
                      <a:gd name="T13" fmla="*/ 12 h 218"/>
                      <a:gd name="T14" fmla="*/ 172 w 217"/>
                      <a:gd name="T15" fmla="*/ 43 h 218"/>
                      <a:gd name="T16" fmla="*/ 130 w 217"/>
                      <a:gd name="T17" fmla="*/ 84 h 218"/>
                      <a:gd name="T18" fmla="*/ 81 w 217"/>
                      <a:gd name="T19" fmla="*/ 129 h 218"/>
                      <a:gd name="T20" fmla="*/ 36 w 217"/>
                      <a:gd name="T21" fmla="*/ 185 h 218"/>
                      <a:gd name="T22" fmla="*/ 12 w 217"/>
                      <a:gd name="T23" fmla="*/ 218 h 218"/>
                      <a:gd name="T24" fmla="*/ 0 w 217"/>
                      <a:gd name="T25" fmla="*/ 218 h 218"/>
                      <a:gd name="T26" fmla="*/ 2 w 217"/>
                      <a:gd name="T27" fmla="*/ 206 h 218"/>
                      <a:gd name="T28" fmla="*/ 11 w 217"/>
                      <a:gd name="T29" fmla="*/ 192 h 21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217" h="218">
                        <a:moveTo>
                          <a:pt x="11" y="192"/>
                        </a:moveTo>
                        <a:lnTo>
                          <a:pt x="59" y="129"/>
                        </a:lnTo>
                        <a:lnTo>
                          <a:pt x="112" y="73"/>
                        </a:lnTo>
                        <a:lnTo>
                          <a:pt x="166" y="26"/>
                        </a:lnTo>
                        <a:lnTo>
                          <a:pt x="206" y="0"/>
                        </a:lnTo>
                        <a:lnTo>
                          <a:pt x="215" y="0"/>
                        </a:lnTo>
                        <a:lnTo>
                          <a:pt x="217" y="12"/>
                        </a:lnTo>
                        <a:lnTo>
                          <a:pt x="172" y="43"/>
                        </a:lnTo>
                        <a:lnTo>
                          <a:pt x="130" y="84"/>
                        </a:lnTo>
                        <a:lnTo>
                          <a:pt x="81" y="129"/>
                        </a:lnTo>
                        <a:lnTo>
                          <a:pt x="36" y="185"/>
                        </a:lnTo>
                        <a:lnTo>
                          <a:pt x="12" y="218"/>
                        </a:lnTo>
                        <a:lnTo>
                          <a:pt x="0" y="218"/>
                        </a:lnTo>
                        <a:lnTo>
                          <a:pt x="2" y="206"/>
                        </a:lnTo>
                        <a:lnTo>
                          <a:pt x="11" y="192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273432" name="Freeform 24">
                    <a:extLst>
                      <a:ext uri="{FF2B5EF4-FFF2-40B4-BE49-F238E27FC236}">
                        <a16:creationId xmlns:a16="http://schemas.microsoft.com/office/drawing/2014/main" id="{FB78575A-6B67-5D92-5C8F-5AEDDB43963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743" y="2198"/>
                    <a:ext cx="382" cy="700"/>
                  </a:xfrm>
                  <a:custGeom>
                    <a:avLst/>
                    <a:gdLst>
                      <a:gd name="T0" fmla="*/ 116 w 382"/>
                      <a:gd name="T1" fmla="*/ 584 h 700"/>
                      <a:gd name="T2" fmla="*/ 90 w 382"/>
                      <a:gd name="T3" fmla="*/ 607 h 700"/>
                      <a:gd name="T4" fmla="*/ 44 w 382"/>
                      <a:gd name="T5" fmla="*/ 617 h 700"/>
                      <a:gd name="T6" fmla="*/ 20 w 382"/>
                      <a:gd name="T7" fmla="*/ 643 h 700"/>
                      <a:gd name="T8" fmla="*/ 0 w 382"/>
                      <a:gd name="T9" fmla="*/ 691 h 700"/>
                      <a:gd name="T10" fmla="*/ 23 w 382"/>
                      <a:gd name="T11" fmla="*/ 699 h 700"/>
                      <a:gd name="T12" fmla="*/ 52 w 382"/>
                      <a:gd name="T13" fmla="*/ 641 h 700"/>
                      <a:gd name="T14" fmla="*/ 91 w 382"/>
                      <a:gd name="T15" fmla="*/ 624 h 700"/>
                      <a:gd name="T16" fmla="*/ 127 w 382"/>
                      <a:gd name="T17" fmla="*/ 602 h 700"/>
                      <a:gd name="T18" fmla="*/ 143 w 382"/>
                      <a:gd name="T19" fmla="*/ 554 h 700"/>
                      <a:gd name="T20" fmla="*/ 157 w 382"/>
                      <a:gd name="T21" fmla="*/ 520 h 700"/>
                      <a:gd name="T22" fmla="*/ 202 w 382"/>
                      <a:gd name="T23" fmla="*/ 511 h 700"/>
                      <a:gd name="T24" fmla="*/ 237 w 382"/>
                      <a:gd name="T25" fmla="*/ 501 h 700"/>
                      <a:gd name="T26" fmla="*/ 250 w 382"/>
                      <a:gd name="T27" fmla="*/ 469 h 700"/>
                      <a:gd name="T28" fmla="*/ 258 w 382"/>
                      <a:gd name="T29" fmla="*/ 404 h 700"/>
                      <a:gd name="T30" fmla="*/ 286 w 382"/>
                      <a:gd name="T31" fmla="*/ 376 h 700"/>
                      <a:gd name="T32" fmla="*/ 326 w 382"/>
                      <a:gd name="T33" fmla="*/ 382 h 700"/>
                      <a:gd name="T34" fmla="*/ 367 w 382"/>
                      <a:gd name="T35" fmla="*/ 374 h 700"/>
                      <a:gd name="T36" fmla="*/ 382 w 382"/>
                      <a:gd name="T37" fmla="*/ 338 h 700"/>
                      <a:gd name="T38" fmla="*/ 365 w 382"/>
                      <a:gd name="T39" fmla="*/ 296 h 700"/>
                      <a:gd name="T40" fmla="*/ 326 w 382"/>
                      <a:gd name="T41" fmla="*/ 212 h 700"/>
                      <a:gd name="T42" fmla="*/ 301 w 382"/>
                      <a:gd name="T43" fmla="*/ 117 h 700"/>
                      <a:gd name="T44" fmla="*/ 270 w 382"/>
                      <a:gd name="T45" fmla="*/ 27 h 700"/>
                      <a:gd name="T46" fmla="*/ 233 w 382"/>
                      <a:gd name="T47" fmla="*/ 1 h 700"/>
                      <a:gd name="T48" fmla="*/ 177 w 382"/>
                      <a:gd name="T49" fmla="*/ 1 h 700"/>
                      <a:gd name="T50" fmla="*/ 211 w 382"/>
                      <a:gd name="T51" fmla="*/ 21 h 700"/>
                      <a:gd name="T52" fmla="*/ 258 w 382"/>
                      <a:gd name="T53" fmla="*/ 43 h 700"/>
                      <a:gd name="T54" fmla="*/ 275 w 382"/>
                      <a:gd name="T55" fmla="*/ 88 h 700"/>
                      <a:gd name="T56" fmla="*/ 297 w 382"/>
                      <a:gd name="T57" fmla="*/ 190 h 700"/>
                      <a:gd name="T58" fmla="*/ 325 w 382"/>
                      <a:gd name="T59" fmla="*/ 260 h 700"/>
                      <a:gd name="T60" fmla="*/ 365 w 382"/>
                      <a:gd name="T61" fmla="*/ 335 h 700"/>
                      <a:gd name="T62" fmla="*/ 351 w 382"/>
                      <a:gd name="T63" fmla="*/ 360 h 700"/>
                      <a:gd name="T64" fmla="*/ 300 w 382"/>
                      <a:gd name="T65" fmla="*/ 359 h 700"/>
                      <a:gd name="T66" fmla="*/ 259 w 382"/>
                      <a:gd name="T67" fmla="*/ 373 h 700"/>
                      <a:gd name="T68" fmla="*/ 240 w 382"/>
                      <a:gd name="T69" fmla="*/ 405 h 700"/>
                      <a:gd name="T70" fmla="*/ 228 w 382"/>
                      <a:gd name="T71" fmla="*/ 472 h 700"/>
                      <a:gd name="T72" fmla="*/ 212 w 382"/>
                      <a:gd name="T73" fmla="*/ 495 h 700"/>
                      <a:gd name="T74" fmla="*/ 153 w 382"/>
                      <a:gd name="T75" fmla="*/ 503 h 700"/>
                      <a:gd name="T76" fmla="*/ 129 w 382"/>
                      <a:gd name="T77" fmla="*/ 543 h 7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</a:cxnLst>
                    <a:rect l="0" t="0" r="r" b="b"/>
                    <a:pathLst>
                      <a:path w="382" h="700">
                        <a:moveTo>
                          <a:pt x="129" y="543"/>
                        </a:moveTo>
                        <a:lnTo>
                          <a:pt x="116" y="584"/>
                        </a:lnTo>
                        <a:lnTo>
                          <a:pt x="105" y="596"/>
                        </a:lnTo>
                        <a:lnTo>
                          <a:pt x="90" y="607"/>
                        </a:lnTo>
                        <a:lnTo>
                          <a:pt x="71" y="613"/>
                        </a:lnTo>
                        <a:lnTo>
                          <a:pt x="44" y="617"/>
                        </a:lnTo>
                        <a:lnTo>
                          <a:pt x="30" y="624"/>
                        </a:lnTo>
                        <a:lnTo>
                          <a:pt x="20" y="643"/>
                        </a:lnTo>
                        <a:lnTo>
                          <a:pt x="19" y="646"/>
                        </a:lnTo>
                        <a:lnTo>
                          <a:pt x="0" y="691"/>
                        </a:lnTo>
                        <a:lnTo>
                          <a:pt x="6" y="700"/>
                        </a:lnTo>
                        <a:lnTo>
                          <a:pt x="23" y="699"/>
                        </a:lnTo>
                        <a:lnTo>
                          <a:pt x="33" y="682"/>
                        </a:lnTo>
                        <a:lnTo>
                          <a:pt x="52" y="641"/>
                        </a:lnTo>
                        <a:lnTo>
                          <a:pt x="69" y="632"/>
                        </a:lnTo>
                        <a:lnTo>
                          <a:pt x="91" y="624"/>
                        </a:lnTo>
                        <a:lnTo>
                          <a:pt x="113" y="615"/>
                        </a:lnTo>
                        <a:lnTo>
                          <a:pt x="127" y="602"/>
                        </a:lnTo>
                        <a:lnTo>
                          <a:pt x="138" y="584"/>
                        </a:lnTo>
                        <a:lnTo>
                          <a:pt x="143" y="554"/>
                        </a:lnTo>
                        <a:lnTo>
                          <a:pt x="149" y="532"/>
                        </a:lnTo>
                        <a:lnTo>
                          <a:pt x="157" y="520"/>
                        </a:lnTo>
                        <a:lnTo>
                          <a:pt x="172" y="512"/>
                        </a:lnTo>
                        <a:lnTo>
                          <a:pt x="202" y="511"/>
                        </a:lnTo>
                        <a:lnTo>
                          <a:pt x="225" y="509"/>
                        </a:lnTo>
                        <a:lnTo>
                          <a:pt x="237" y="501"/>
                        </a:lnTo>
                        <a:lnTo>
                          <a:pt x="245" y="492"/>
                        </a:lnTo>
                        <a:lnTo>
                          <a:pt x="250" y="469"/>
                        </a:lnTo>
                        <a:lnTo>
                          <a:pt x="253" y="424"/>
                        </a:lnTo>
                        <a:lnTo>
                          <a:pt x="258" y="404"/>
                        </a:lnTo>
                        <a:lnTo>
                          <a:pt x="269" y="388"/>
                        </a:lnTo>
                        <a:lnTo>
                          <a:pt x="286" y="376"/>
                        </a:lnTo>
                        <a:lnTo>
                          <a:pt x="301" y="374"/>
                        </a:lnTo>
                        <a:lnTo>
                          <a:pt x="326" y="382"/>
                        </a:lnTo>
                        <a:lnTo>
                          <a:pt x="349" y="383"/>
                        </a:lnTo>
                        <a:lnTo>
                          <a:pt x="367" y="374"/>
                        </a:lnTo>
                        <a:lnTo>
                          <a:pt x="380" y="356"/>
                        </a:lnTo>
                        <a:lnTo>
                          <a:pt x="382" y="338"/>
                        </a:lnTo>
                        <a:lnTo>
                          <a:pt x="377" y="321"/>
                        </a:lnTo>
                        <a:lnTo>
                          <a:pt x="365" y="296"/>
                        </a:lnTo>
                        <a:lnTo>
                          <a:pt x="345" y="259"/>
                        </a:lnTo>
                        <a:lnTo>
                          <a:pt x="326" y="212"/>
                        </a:lnTo>
                        <a:lnTo>
                          <a:pt x="314" y="173"/>
                        </a:lnTo>
                        <a:lnTo>
                          <a:pt x="301" y="117"/>
                        </a:lnTo>
                        <a:lnTo>
                          <a:pt x="287" y="55"/>
                        </a:lnTo>
                        <a:lnTo>
                          <a:pt x="270" y="27"/>
                        </a:lnTo>
                        <a:lnTo>
                          <a:pt x="250" y="7"/>
                        </a:lnTo>
                        <a:lnTo>
                          <a:pt x="233" y="1"/>
                        </a:lnTo>
                        <a:lnTo>
                          <a:pt x="212" y="0"/>
                        </a:lnTo>
                        <a:lnTo>
                          <a:pt x="177" y="1"/>
                        </a:lnTo>
                        <a:lnTo>
                          <a:pt x="99" y="7"/>
                        </a:lnTo>
                        <a:lnTo>
                          <a:pt x="211" y="21"/>
                        </a:lnTo>
                        <a:lnTo>
                          <a:pt x="241" y="29"/>
                        </a:lnTo>
                        <a:lnTo>
                          <a:pt x="258" y="43"/>
                        </a:lnTo>
                        <a:lnTo>
                          <a:pt x="267" y="63"/>
                        </a:lnTo>
                        <a:lnTo>
                          <a:pt x="275" y="88"/>
                        </a:lnTo>
                        <a:lnTo>
                          <a:pt x="284" y="138"/>
                        </a:lnTo>
                        <a:lnTo>
                          <a:pt x="297" y="190"/>
                        </a:lnTo>
                        <a:lnTo>
                          <a:pt x="309" y="225"/>
                        </a:lnTo>
                        <a:lnTo>
                          <a:pt x="325" y="260"/>
                        </a:lnTo>
                        <a:lnTo>
                          <a:pt x="351" y="312"/>
                        </a:lnTo>
                        <a:lnTo>
                          <a:pt x="365" y="335"/>
                        </a:lnTo>
                        <a:lnTo>
                          <a:pt x="362" y="349"/>
                        </a:lnTo>
                        <a:lnTo>
                          <a:pt x="351" y="360"/>
                        </a:lnTo>
                        <a:lnTo>
                          <a:pt x="335" y="363"/>
                        </a:lnTo>
                        <a:lnTo>
                          <a:pt x="300" y="359"/>
                        </a:lnTo>
                        <a:lnTo>
                          <a:pt x="278" y="360"/>
                        </a:lnTo>
                        <a:lnTo>
                          <a:pt x="259" y="373"/>
                        </a:lnTo>
                        <a:lnTo>
                          <a:pt x="247" y="388"/>
                        </a:lnTo>
                        <a:lnTo>
                          <a:pt x="240" y="405"/>
                        </a:lnTo>
                        <a:lnTo>
                          <a:pt x="233" y="430"/>
                        </a:lnTo>
                        <a:lnTo>
                          <a:pt x="228" y="472"/>
                        </a:lnTo>
                        <a:lnTo>
                          <a:pt x="225" y="487"/>
                        </a:lnTo>
                        <a:lnTo>
                          <a:pt x="212" y="495"/>
                        </a:lnTo>
                        <a:lnTo>
                          <a:pt x="175" y="494"/>
                        </a:lnTo>
                        <a:lnTo>
                          <a:pt x="153" y="503"/>
                        </a:lnTo>
                        <a:lnTo>
                          <a:pt x="136" y="522"/>
                        </a:lnTo>
                        <a:lnTo>
                          <a:pt x="129" y="543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</p:grpSp>
            <p:sp>
              <p:nvSpPr>
                <p:cNvPr id="273433" name="Freeform 25">
                  <a:extLst>
                    <a:ext uri="{FF2B5EF4-FFF2-40B4-BE49-F238E27FC236}">
                      <a16:creationId xmlns:a16="http://schemas.microsoft.com/office/drawing/2014/main" id="{DA7D0A0E-9B1A-CB15-F0A9-D096B92BE2A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29" y="2010"/>
                  <a:ext cx="1148" cy="204"/>
                </a:xfrm>
                <a:custGeom>
                  <a:avLst/>
                  <a:gdLst>
                    <a:gd name="T0" fmla="*/ 1098 w 1148"/>
                    <a:gd name="T1" fmla="*/ 191 h 204"/>
                    <a:gd name="T2" fmla="*/ 940 w 1148"/>
                    <a:gd name="T3" fmla="*/ 180 h 204"/>
                    <a:gd name="T4" fmla="*/ 802 w 1148"/>
                    <a:gd name="T5" fmla="*/ 159 h 204"/>
                    <a:gd name="T6" fmla="*/ 620 w 1148"/>
                    <a:gd name="T7" fmla="*/ 125 h 204"/>
                    <a:gd name="T8" fmla="*/ 482 w 1148"/>
                    <a:gd name="T9" fmla="*/ 103 h 204"/>
                    <a:gd name="T10" fmla="*/ 272 w 1148"/>
                    <a:gd name="T11" fmla="*/ 73 h 204"/>
                    <a:gd name="T12" fmla="*/ 129 w 1148"/>
                    <a:gd name="T13" fmla="*/ 55 h 204"/>
                    <a:gd name="T14" fmla="*/ 48 w 1148"/>
                    <a:gd name="T15" fmla="*/ 30 h 204"/>
                    <a:gd name="T16" fmla="*/ 21 w 1148"/>
                    <a:gd name="T17" fmla="*/ 0 h 204"/>
                    <a:gd name="T18" fmla="*/ 4 w 1148"/>
                    <a:gd name="T19" fmla="*/ 17 h 204"/>
                    <a:gd name="T20" fmla="*/ 0 w 1148"/>
                    <a:gd name="T21" fmla="*/ 19 h 204"/>
                    <a:gd name="T22" fmla="*/ 40 w 1148"/>
                    <a:gd name="T23" fmla="*/ 41 h 204"/>
                    <a:gd name="T24" fmla="*/ 83 w 1148"/>
                    <a:gd name="T25" fmla="*/ 58 h 204"/>
                    <a:gd name="T26" fmla="*/ 146 w 1148"/>
                    <a:gd name="T27" fmla="*/ 73 h 204"/>
                    <a:gd name="T28" fmla="*/ 234 w 1148"/>
                    <a:gd name="T29" fmla="*/ 86 h 204"/>
                    <a:gd name="T30" fmla="*/ 376 w 1148"/>
                    <a:gd name="T31" fmla="*/ 106 h 204"/>
                    <a:gd name="T32" fmla="*/ 502 w 1148"/>
                    <a:gd name="T33" fmla="*/ 125 h 204"/>
                    <a:gd name="T34" fmla="*/ 622 w 1148"/>
                    <a:gd name="T35" fmla="*/ 142 h 204"/>
                    <a:gd name="T36" fmla="*/ 760 w 1148"/>
                    <a:gd name="T37" fmla="*/ 167 h 204"/>
                    <a:gd name="T38" fmla="*/ 905 w 1148"/>
                    <a:gd name="T39" fmla="*/ 194 h 204"/>
                    <a:gd name="T40" fmla="*/ 993 w 1148"/>
                    <a:gd name="T41" fmla="*/ 204 h 204"/>
                    <a:gd name="T42" fmla="*/ 1115 w 1148"/>
                    <a:gd name="T43" fmla="*/ 204 h 204"/>
                    <a:gd name="T44" fmla="*/ 1148 w 1148"/>
                    <a:gd name="T45" fmla="*/ 202 h 204"/>
                    <a:gd name="T46" fmla="*/ 1098 w 1148"/>
                    <a:gd name="T47" fmla="*/ 191 h 2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148" h="204">
                      <a:moveTo>
                        <a:pt x="1098" y="191"/>
                      </a:moveTo>
                      <a:lnTo>
                        <a:pt x="940" y="180"/>
                      </a:lnTo>
                      <a:lnTo>
                        <a:pt x="802" y="159"/>
                      </a:lnTo>
                      <a:lnTo>
                        <a:pt x="620" y="125"/>
                      </a:lnTo>
                      <a:lnTo>
                        <a:pt x="482" y="103"/>
                      </a:lnTo>
                      <a:lnTo>
                        <a:pt x="272" y="73"/>
                      </a:lnTo>
                      <a:lnTo>
                        <a:pt x="129" y="55"/>
                      </a:lnTo>
                      <a:lnTo>
                        <a:pt x="48" y="30"/>
                      </a:lnTo>
                      <a:lnTo>
                        <a:pt x="21" y="0"/>
                      </a:lnTo>
                      <a:lnTo>
                        <a:pt x="4" y="17"/>
                      </a:lnTo>
                      <a:lnTo>
                        <a:pt x="0" y="19"/>
                      </a:lnTo>
                      <a:lnTo>
                        <a:pt x="40" y="41"/>
                      </a:lnTo>
                      <a:lnTo>
                        <a:pt x="83" y="58"/>
                      </a:lnTo>
                      <a:lnTo>
                        <a:pt x="146" y="73"/>
                      </a:lnTo>
                      <a:lnTo>
                        <a:pt x="234" y="86"/>
                      </a:lnTo>
                      <a:lnTo>
                        <a:pt x="376" y="106"/>
                      </a:lnTo>
                      <a:lnTo>
                        <a:pt x="502" y="125"/>
                      </a:lnTo>
                      <a:lnTo>
                        <a:pt x="622" y="142"/>
                      </a:lnTo>
                      <a:lnTo>
                        <a:pt x="760" y="167"/>
                      </a:lnTo>
                      <a:lnTo>
                        <a:pt x="905" y="194"/>
                      </a:lnTo>
                      <a:lnTo>
                        <a:pt x="993" y="204"/>
                      </a:lnTo>
                      <a:lnTo>
                        <a:pt x="1115" y="204"/>
                      </a:lnTo>
                      <a:lnTo>
                        <a:pt x="1148" y="202"/>
                      </a:lnTo>
                      <a:lnTo>
                        <a:pt x="1098" y="19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</p:grpSp>
        </p:grpSp>
        <p:sp>
          <p:nvSpPr>
            <p:cNvPr id="273434" name="Freeform 26">
              <a:extLst>
                <a:ext uri="{FF2B5EF4-FFF2-40B4-BE49-F238E27FC236}">
                  <a16:creationId xmlns:a16="http://schemas.microsoft.com/office/drawing/2014/main" id="{75F8C91F-9BC8-F895-2AB6-74ABC642D220}"/>
                </a:ext>
              </a:extLst>
            </p:cNvPr>
            <p:cNvSpPr>
              <a:spLocks/>
            </p:cNvSpPr>
            <p:nvPr/>
          </p:nvSpPr>
          <p:spPr bwMode="auto">
            <a:xfrm>
              <a:off x="2452" y="2163"/>
              <a:ext cx="382" cy="216"/>
            </a:xfrm>
            <a:custGeom>
              <a:avLst/>
              <a:gdLst>
                <a:gd name="T0" fmla="*/ 1 w 382"/>
                <a:gd name="T1" fmla="*/ 18 h 216"/>
                <a:gd name="T2" fmla="*/ 9 w 382"/>
                <a:gd name="T3" fmla="*/ 1 h 216"/>
                <a:gd name="T4" fmla="*/ 21 w 382"/>
                <a:gd name="T5" fmla="*/ 0 h 216"/>
                <a:gd name="T6" fmla="*/ 40 w 382"/>
                <a:gd name="T7" fmla="*/ 0 h 216"/>
                <a:gd name="T8" fmla="*/ 59 w 382"/>
                <a:gd name="T9" fmla="*/ 15 h 216"/>
                <a:gd name="T10" fmla="*/ 71 w 382"/>
                <a:gd name="T11" fmla="*/ 48 h 216"/>
                <a:gd name="T12" fmla="*/ 79 w 382"/>
                <a:gd name="T13" fmla="*/ 84 h 216"/>
                <a:gd name="T14" fmla="*/ 87 w 382"/>
                <a:gd name="T15" fmla="*/ 109 h 216"/>
                <a:gd name="T16" fmla="*/ 99 w 382"/>
                <a:gd name="T17" fmla="*/ 126 h 216"/>
                <a:gd name="T18" fmla="*/ 113 w 382"/>
                <a:gd name="T19" fmla="*/ 134 h 216"/>
                <a:gd name="T20" fmla="*/ 135 w 382"/>
                <a:gd name="T21" fmla="*/ 132 h 216"/>
                <a:gd name="T22" fmla="*/ 191 w 382"/>
                <a:gd name="T23" fmla="*/ 128 h 216"/>
                <a:gd name="T24" fmla="*/ 264 w 382"/>
                <a:gd name="T25" fmla="*/ 135 h 216"/>
                <a:gd name="T26" fmla="*/ 289 w 382"/>
                <a:gd name="T27" fmla="*/ 141 h 216"/>
                <a:gd name="T28" fmla="*/ 309 w 382"/>
                <a:gd name="T29" fmla="*/ 138 h 216"/>
                <a:gd name="T30" fmla="*/ 340 w 382"/>
                <a:gd name="T31" fmla="*/ 118 h 216"/>
                <a:gd name="T32" fmla="*/ 354 w 382"/>
                <a:gd name="T33" fmla="*/ 115 h 216"/>
                <a:gd name="T34" fmla="*/ 363 w 382"/>
                <a:gd name="T35" fmla="*/ 118 h 216"/>
                <a:gd name="T36" fmla="*/ 365 w 382"/>
                <a:gd name="T37" fmla="*/ 135 h 216"/>
                <a:gd name="T38" fmla="*/ 348 w 382"/>
                <a:gd name="T39" fmla="*/ 145 h 216"/>
                <a:gd name="T40" fmla="*/ 320 w 382"/>
                <a:gd name="T41" fmla="*/ 149 h 216"/>
                <a:gd name="T42" fmla="*/ 321 w 382"/>
                <a:gd name="T43" fmla="*/ 156 h 216"/>
                <a:gd name="T44" fmla="*/ 345 w 382"/>
                <a:gd name="T45" fmla="*/ 169 h 216"/>
                <a:gd name="T46" fmla="*/ 380 w 382"/>
                <a:gd name="T47" fmla="*/ 185 h 216"/>
                <a:gd name="T48" fmla="*/ 382 w 382"/>
                <a:gd name="T49" fmla="*/ 196 h 216"/>
                <a:gd name="T50" fmla="*/ 373 w 382"/>
                <a:gd name="T51" fmla="*/ 207 h 216"/>
                <a:gd name="T52" fmla="*/ 357 w 382"/>
                <a:gd name="T53" fmla="*/ 205 h 216"/>
                <a:gd name="T54" fmla="*/ 342 w 382"/>
                <a:gd name="T55" fmla="*/ 196 h 216"/>
                <a:gd name="T56" fmla="*/ 323 w 382"/>
                <a:gd name="T57" fmla="*/ 174 h 216"/>
                <a:gd name="T58" fmla="*/ 314 w 382"/>
                <a:gd name="T59" fmla="*/ 174 h 216"/>
                <a:gd name="T60" fmla="*/ 311 w 382"/>
                <a:gd name="T61" fmla="*/ 187 h 216"/>
                <a:gd name="T62" fmla="*/ 315 w 382"/>
                <a:gd name="T63" fmla="*/ 210 h 216"/>
                <a:gd name="T64" fmla="*/ 307 w 382"/>
                <a:gd name="T65" fmla="*/ 216 h 216"/>
                <a:gd name="T66" fmla="*/ 290 w 382"/>
                <a:gd name="T67" fmla="*/ 212 h 216"/>
                <a:gd name="T68" fmla="*/ 281 w 382"/>
                <a:gd name="T69" fmla="*/ 201 h 216"/>
                <a:gd name="T70" fmla="*/ 282 w 382"/>
                <a:gd name="T71" fmla="*/ 182 h 216"/>
                <a:gd name="T72" fmla="*/ 289 w 382"/>
                <a:gd name="T73" fmla="*/ 168 h 216"/>
                <a:gd name="T74" fmla="*/ 278 w 382"/>
                <a:gd name="T75" fmla="*/ 157 h 216"/>
                <a:gd name="T76" fmla="*/ 239 w 382"/>
                <a:gd name="T77" fmla="*/ 155 h 216"/>
                <a:gd name="T78" fmla="*/ 194 w 382"/>
                <a:gd name="T79" fmla="*/ 156 h 216"/>
                <a:gd name="T80" fmla="*/ 153 w 382"/>
                <a:gd name="T81" fmla="*/ 159 h 216"/>
                <a:gd name="T82" fmla="*/ 118 w 382"/>
                <a:gd name="T83" fmla="*/ 162 h 216"/>
                <a:gd name="T84" fmla="*/ 93 w 382"/>
                <a:gd name="T85" fmla="*/ 163 h 216"/>
                <a:gd name="T86" fmla="*/ 79 w 382"/>
                <a:gd name="T87" fmla="*/ 157 h 216"/>
                <a:gd name="T88" fmla="*/ 62 w 382"/>
                <a:gd name="T89" fmla="*/ 146 h 216"/>
                <a:gd name="T90" fmla="*/ 48 w 382"/>
                <a:gd name="T91" fmla="*/ 128 h 216"/>
                <a:gd name="T92" fmla="*/ 31 w 382"/>
                <a:gd name="T93" fmla="*/ 104 h 216"/>
                <a:gd name="T94" fmla="*/ 17 w 382"/>
                <a:gd name="T95" fmla="*/ 84 h 216"/>
                <a:gd name="T96" fmla="*/ 6 w 382"/>
                <a:gd name="T97" fmla="*/ 61 h 216"/>
                <a:gd name="T98" fmla="*/ 1 w 382"/>
                <a:gd name="T99" fmla="*/ 43 h 216"/>
                <a:gd name="T100" fmla="*/ 0 w 382"/>
                <a:gd name="T101" fmla="*/ 31 h 216"/>
                <a:gd name="T102" fmla="*/ 1 w 382"/>
                <a:gd name="T103" fmla="*/ 18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382" h="216">
                  <a:moveTo>
                    <a:pt x="1" y="18"/>
                  </a:moveTo>
                  <a:lnTo>
                    <a:pt x="9" y="1"/>
                  </a:lnTo>
                  <a:lnTo>
                    <a:pt x="21" y="0"/>
                  </a:lnTo>
                  <a:lnTo>
                    <a:pt x="40" y="0"/>
                  </a:lnTo>
                  <a:lnTo>
                    <a:pt x="59" y="15"/>
                  </a:lnTo>
                  <a:lnTo>
                    <a:pt x="71" y="48"/>
                  </a:lnTo>
                  <a:lnTo>
                    <a:pt x="79" y="84"/>
                  </a:lnTo>
                  <a:lnTo>
                    <a:pt x="87" y="109"/>
                  </a:lnTo>
                  <a:lnTo>
                    <a:pt x="99" y="126"/>
                  </a:lnTo>
                  <a:lnTo>
                    <a:pt x="113" y="134"/>
                  </a:lnTo>
                  <a:lnTo>
                    <a:pt x="135" y="132"/>
                  </a:lnTo>
                  <a:lnTo>
                    <a:pt x="191" y="128"/>
                  </a:lnTo>
                  <a:lnTo>
                    <a:pt x="264" y="135"/>
                  </a:lnTo>
                  <a:lnTo>
                    <a:pt x="289" y="141"/>
                  </a:lnTo>
                  <a:lnTo>
                    <a:pt x="309" y="138"/>
                  </a:lnTo>
                  <a:lnTo>
                    <a:pt x="340" y="118"/>
                  </a:lnTo>
                  <a:lnTo>
                    <a:pt x="354" y="115"/>
                  </a:lnTo>
                  <a:lnTo>
                    <a:pt x="363" y="118"/>
                  </a:lnTo>
                  <a:lnTo>
                    <a:pt x="365" y="135"/>
                  </a:lnTo>
                  <a:lnTo>
                    <a:pt x="348" y="145"/>
                  </a:lnTo>
                  <a:lnTo>
                    <a:pt x="320" y="149"/>
                  </a:lnTo>
                  <a:lnTo>
                    <a:pt x="321" y="156"/>
                  </a:lnTo>
                  <a:lnTo>
                    <a:pt x="345" y="169"/>
                  </a:lnTo>
                  <a:lnTo>
                    <a:pt x="380" y="185"/>
                  </a:lnTo>
                  <a:lnTo>
                    <a:pt x="382" y="196"/>
                  </a:lnTo>
                  <a:lnTo>
                    <a:pt x="373" y="207"/>
                  </a:lnTo>
                  <a:lnTo>
                    <a:pt x="357" y="205"/>
                  </a:lnTo>
                  <a:lnTo>
                    <a:pt x="342" y="196"/>
                  </a:lnTo>
                  <a:lnTo>
                    <a:pt x="323" y="174"/>
                  </a:lnTo>
                  <a:lnTo>
                    <a:pt x="314" y="174"/>
                  </a:lnTo>
                  <a:lnTo>
                    <a:pt x="311" y="187"/>
                  </a:lnTo>
                  <a:lnTo>
                    <a:pt x="315" y="210"/>
                  </a:lnTo>
                  <a:lnTo>
                    <a:pt x="307" y="216"/>
                  </a:lnTo>
                  <a:lnTo>
                    <a:pt x="290" y="212"/>
                  </a:lnTo>
                  <a:lnTo>
                    <a:pt x="281" y="201"/>
                  </a:lnTo>
                  <a:lnTo>
                    <a:pt x="282" y="182"/>
                  </a:lnTo>
                  <a:lnTo>
                    <a:pt x="289" y="168"/>
                  </a:lnTo>
                  <a:lnTo>
                    <a:pt x="278" y="157"/>
                  </a:lnTo>
                  <a:lnTo>
                    <a:pt x="239" y="155"/>
                  </a:lnTo>
                  <a:lnTo>
                    <a:pt x="194" y="156"/>
                  </a:lnTo>
                  <a:lnTo>
                    <a:pt x="153" y="159"/>
                  </a:lnTo>
                  <a:lnTo>
                    <a:pt x="118" y="162"/>
                  </a:lnTo>
                  <a:lnTo>
                    <a:pt x="93" y="163"/>
                  </a:lnTo>
                  <a:lnTo>
                    <a:pt x="79" y="157"/>
                  </a:lnTo>
                  <a:lnTo>
                    <a:pt x="62" y="146"/>
                  </a:lnTo>
                  <a:lnTo>
                    <a:pt x="48" y="128"/>
                  </a:lnTo>
                  <a:lnTo>
                    <a:pt x="31" y="104"/>
                  </a:lnTo>
                  <a:lnTo>
                    <a:pt x="17" y="84"/>
                  </a:lnTo>
                  <a:lnTo>
                    <a:pt x="6" y="61"/>
                  </a:lnTo>
                  <a:lnTo>
                    <a:pt x="1" y="43"/>
                  </a:lnTo>
                  <a:lnTo>
                    <a:pt x="0" y="31"/>
                  </a:lnTo>
                  <a:lnTo>
                    <a:pt x="1" y="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</p:grpSp>
      <p:sp>
        <p:nvSpPr>
          <p:cNvPr id="273435" name="AutoShape 27">
            <a:extLst>
              <a:ext uri="{FF2B5EF4-FFF2-40B4-BE49-F238E27FC236}">
                <a16:creationId xmlns:a16="http://schemas.microsoft.com/office/drawing/2014/main" id="{FBF7EE0D-9633-7936-7E20-10E66D1BB6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53200" y="3124200"/>
            <a:ext cx="685800" cy="457200"/>
          </a:xfrm>
          <a:prstGeom prst="cloudCallout">
            <a:avLst>
              <a:gd name="adj1" fmla="val 68287"/>
              <a:gd name="adj2" fmla="val 65972"/>
            </a:avLst>
          </a:prstGeom>
          <a:solidFill>
            <a:srgbClr val="C0C0C0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ja-JP"/>
          </a:p>
        </p:txBody>
      </p:sp>
      <p:grpSp>
        <p:nvGrpSpPr>
          <p:cNvPr id="273436" name="Group 28">
            <a:extLst>
              <a:ext uri="{FF2B5EF4-FFF2-40B4-BE49-F238E27FC236}">
                <a16:creationId xmlns:a16="http://schemas.microsoft.com/office/drawing/2014/main" id="{C647A8CC-359D-08E5-1F86-0204B6DF6BA3}"/>
              </a:ext>
            </a:extLst>
          </p:cNvPr>
          <p:cNvGrpSpPr>
            <a:grpSpLocks/>
          </p:cNvGrpSpPr>
          <p:nvPr/>
        </p:nvGrpSpPr>
        <p:grpSpPr bwMode="auto">
          <a:xfrm>
            <a:off x="6435725" y="762000"/>
            <a:ext cx="1198563" cy="2773363"/>
            <a:chOff x="4486" y="2064"/>
            <a:chExt cx="755" cy="1747"/>
          </a:xfrm>
        </p:grpSpPr>
        <p:graphicFrame>
          <p:nvGraphicFramePr>
            <p:cNvPr id="273437" name="Object 29">
              <a:extLst>
                <a:ext uri="{FF2B5EF4-FFF2-40B4-BE49-F238E27FC236}">
                  <a16:creationId xmlns:a16="http://schemas.microsoft.com/office/drawing/2014/main" id="{D28E9C97-A6F3-A0D2-5E17-B9578A572529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4486" y="2160"/>
            <a:ext cx="755" cy="16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Picture" r:id="rId5" imgW="432707" imgH="944642" progId="PhotoDraw.Document">
                    <p:embed/>
                  </p:oleObj>
                </mc:Choice>
                <mc:Fallback>
                  <p:oleObj name="Picture" r:id="rId5" imgW="432707" imgH="944642" progId="PhotoDraw.Document">
                    <p:embed/>
                    <p:pic>
                      <p:nvPicPr>
                        <p:cNvPr id="0" name="Object 2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486" y="2160"/>
                          <a:ext cx="755" cy="16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73438" name="Text Box 30">
              <a:extLst>
                <a:ext uri="{FF2B5EF4-FFF2-40B4-BE49-F238E27FC236}">
                  <a16:creationId xmlns:a16="http://schemas.microsoft.com/office/drawing/2014/main" id="{296A76F2-9CFE-6F11-E04A-9FDEC2E70CC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12" y="2064"/>
              <a:ext cx="336" cy="2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ja-JP" altLang="en-US"/>
                <a:t>？</a:t>
              </a:r>
            </a:p>
          </p:txBody>
        </p:sp>
      </p:grpSp>
      <p:sp>
        <p:nvSpPr>
          <p:cNvPr id="273439" name="Line 31">
            <a:extLst>
              <a:ext uri="{FF2B5EF4-FFF2-40B4-BE49-F238E27FC236}">
                <a16:creationId xmlns:a16="http://schemas.microsoft.com/office/drawing/2014/main" id="{C449C44C-A6F3-EA50-7606-8BA954D3DAE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981200" y="2590800"/>
            <a:ext cx="2971800" cy="1752600"/>
          </a:xfrm>
          <a:prstGeom prst="line">
            <a:avLst/>
          </a:prstGeom>
          <a:noFill/>
          <a:ln w="15240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73440" name="Text Box 32">
            <a:extLst>
              <a:ext uri="{FF2B5EF4-FFF2-40B4-BE49-F238E27FC236}">
                <a16:creationId xmlns:a16="http://schemas.microsoft.com/office/drawing/2014/main" id="{852F4137-7068-3100-F820-B1C25E1373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990600"/>
            <a:ext cx="6203950" cy="1465263"/>
          </a:xfrm>
          <a:prstGeom prst="rect">
            <a:avLst/>
          </a:prstGeom>
          <a:solidFill>
            <a:srgbClr val="CC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sz="3600">
                <a:solidFill>
                  <a:srgbClr val="FF3300"/>
                </a:solidFill>
              </a:rPr>
              <a:t>自動車排ガスと健康被害の</a:t>
            </a:r>
          </a:p>
          <a:p>
            <a:pPr>
              <a:spcBef>
                <a:spcPct val="50000"/>
              </a:spcBef>
            </a:pPr>
            <a:r>
              <a:rPr lang="ja-JP" altLang="en-US" sz="3600">
                <a:solidFill>
                  <a:srgbClr val="FF3300"/>
                </a:solidFill>
              </a:rPr>
              <a:t>因果関係は？</a:t>
            </a:r>
            <a:endParaRPr lang="ja-JP" altLang="en-US" sz="3200">
              <a:solidFill>
                <a:srgbClr val="FF3300"/>
              </a:solidFill>
            </a:endParaRPr>
          </a:p>
        </p:txBody>
      </p:sp>
      <p:sp>
        <p:nvSpPr>
          <p:cNvPr id="273441" name="Text Box 33">
            <a:extLst>
              <a:ext uri="{FF2B5EF4-FFF2-40B4-BE49-F238E27FC236}">
                <a16:creationId xmlns:a16="http://schemas.microsoft.com/office/drawing/2014/main" id="{992923F4-8BB1-4C7B-BEEF-46EBC32265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3581400"/>
            <a:ext cx="23177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>
                <a:solidFill>
                  <a:srgbClr val="0033CC"/>
                </a:solidFill>
              </a:rPr>
              <a:t>笠井達也裁判長</a:t>
            </a:r>
            <a:endParaRPr lang="ja-JP" altLang="en-US"/>
          </a:p>
        </p:txBody>
      </p:sp>
      <p:sp>
        <p:nvSpPr>
          <p:cNvPr id="273442" name="Text Box 34">
            <a:extLst>
              <a:ext uri="{FF2B5EF4-FFF2-40B4-BE49-F238E27FC236}">
                <a16:creationId xmlns:a16="http://schemas.microsoft.com/office/drawing/2014/main" id="{CCEA1E80-98C9-6945-6506-1F0A55AF14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1400" y="4203700"/>
            <a:ext cx="6324600" cy="1801813"/>
          </a:xfrm>
          <a:prstGeom prst="rect">
            <a:avLst/>
          </a:prstGeom>
          <a:solidFill>
            <a:srgbClr val="CCE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l">
              <a:spcBef>
                <a:spcPct val="50000"/>
              </a:spcBef>
            </a:pPr>
            <a:r>
              <a:rPr lang="ja-JP" altLang="en-US" sz="2800">
                <a:solidFill>
                  <a:srgbClr val="FF3300"/>
                </a:solidFill>
              </a:rPr>
              <a:t>「大気汚染は工場排煙だけでなく、</a:t>
            </a:r>
          </a:p>
          <a:p>
            <a:pPr algn="l">
              <a:spcBef>
                <a:spcPct val="50000"/>
              </a:spcBef>
            </a:pPr>
            <a:r>
              <a:rPr lang="ja-JP" altLang="en-US" sz="2800">
                <a:solidFill>
                  <a:srgbClr val="FF3300"/>
                </a:solidFill>
              </a:rPr>
              <a:t>　自動車排ガスによって</a:t>
            </a:r>
          </a:p>
          <a:p>
            <a:pPr algn="l">
              <a:spcBef>
                <a:spcPct val="50000"/>
              </a:spcBef>
            </a:pPr>
            <a:r>
              <a:rPr lang="ja-JP" altLang="en-US" sz="2800">
                <a:solidFill>
                  <a:srgbClr val="FF3300"/>
                </a:solidFill>
              </a:rPr>
              <a:t>　もたらされている」</a:t>
            </a:r>
            <a:endParaRPr lang="ja-JP" altLang="en-US">
              <a:solidFill>
                <a:srgbClr val="FF3300"/>
              </a:solidFill>
            </a:endParaRPr>
          </a:p>
        </p:txBody>
      </p:sp>
      <p:sp>
        <p:nvSpPr>
          <p:cNvPr id="273443" name="Text Box 35">
            <a:extLst>
              <a:ext uri="{FF2B5EF4-FFF2-40B4-BE49-F238E27FC236}">
                <a16:creationId xmlns:a16="http://schemas.microsoft.com/office/drawing/2014/main" id="{092A7FE8-60CF-5959-A151-D66D946D54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2800" y="6019800"/>
            <a:ext cx="20129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>
                <a:solidFill>
                  <a:srgbClr val="0033CC"/>
                </a:solidFill>
              </a:rPr>
              <a:t>と指摘した。</a:t>
            </a:r>
            <a:endParaRPr lang="ja-JP" altLang="en-US"/>
          </a:p>
        </p:txBody>
      </p:sp>
      <p:graphicFrame>
        <p:nvGraphicFramePr>
          <p:cNvPr id="273445" name="Object 37">
            <a:extLst>
              <a:ext uri="{FF2B5EF4-FFF2-40B4-BE49-F238E27FC236}">
                <a16:creationId xmlns:a16="http://schemas.microsoft.com/office/drawing/2014/main" id="{8F34B297-9F4D-846B-5664-A0797CC84BB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391400" y="2819400"/>
          <a:ext cx="1549400" cy="974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7" imgW="6119280" imgH="3847680" progId="MS_ClipArt_Gallery.5">
                  <p:embed/>
                </p:oleObj>
              </mc:Choice>
              <mc:Fallback>
                <p:oleObj name="Clip" r:id="rId7" imgW="6119280" imgH="3847680" progId="MS_ClipArt_Gallery.5">
                  <p:embed/>
                  <p:pic>
                    <p:nvPicPr>
                      <p:cNvPr id="0" name="Object 3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91400" y="2819400"/>
                        <a:ext cx="1549400" cy="974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3446" name="AutoShape 38">
            <a:extLst>
              <a:ext uri="{FF2B5EF4-FFF2-40B4-BE49-F238E27FC236}">
                <a16:creationId xmlns:a16="http://schemas.microsoft.com/office/drawing/2014/main" id="{C6E99526-FF02-03D6-B419-97BB4745E5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5000" y="2743200"/>
            <a:ext cx="990600" cy="609600"/>
          </a:xfrm>
          <a:prstGeom prst="cloudCallout">
            <a:avLst>
              <a:gd name="adj1" fmla="val 69069"/>
              <a:gd name="adj2" fmla="val 39583"/>
            </a:avLst>
          </a:prstGeom>
          <a:solidFill>
            <a:srgbClr val="969696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ja-JP"/>
          </a:p>
        </p:txBody>
      </p:sp>
      <p:sp>
        <p:nvSpPr>
          <p:cNvPr id="273447" name="AutoShape 39">
            <a:extLst>
              <a:ext uri="{FF2B5EF4-FFF2-40B4-BE49-F238E27FC236}">
                <a16:creationId xmlns:a16="http://schemas.microsoft.com/office/drawing/2014/main" id="{99F70ADC-AE9D-92E9-94F8-D29F2F1AEF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7800" y="1905000"/>
            <a:ext cx="990600" cy="1066800"/>
          </a:xfrm>
          <a:prstGeom prst="cloudCallout">
            <a:avLst>
              <a:gd name="adj1" fmla="val 57051"/>
              <a:gd name="adj2" fmla="val 60565"/>
            </a:avLst>
          </a:prstGeom>
          <a:solidFill>
            <a:srgbClr val="969696">
              <a:alpha val="50000"/>
            </a:srgbClr>
          </a:solidFill>
          <a:ln w="9525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ja-JP"/>
          </a:p>
        </p:txBody>
      </p:sp>
      <p:sp>
        <p:nvSpPr>
          <p:cNvPr id="273448" name="AutoShape 40">
            <a:extLst>
              <a:ext uri="{FF2B5EF4-FFF2-40B4-BE49-F238E27FC236}">
                <a16:creationId xmlns:a16="http://schemas.microsoft.com/office/drawing/2014/main" id="{F28FE6A1-45D7-67F5-20E3-1635DD1908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62600" y="1447800"/>
            <a:ext cx="2667000" cy="1752600"/>
          </a:xfrm>
          <a:prstGeom prst="cloudCallout">
            <a:avLst>
              <a:gd name="adj1" fmla="val 15833"/>
              <a:gd name="adj2" fmla="val 64130"/>
            </a:avLst>
          </a:prstGeom>
          <a:solidFill>
            <a:srgbClr val="000000">
              <a:alpha val="50000"/>
            </a:srgbClr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ja-JP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300"/>
                                        <p:tgtEl>
                                          <p:spTgt spid="2734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3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734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34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8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734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IVEB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300"/>
                            </p:stCondLst>
                            <p:childTnLst>
                              <p:par>
                                <p:cTn id="1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734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734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800"/>
                            </p:stCondLst>
                            <p:childTnLst>
                              <p:par>
                                <p:cTn id="2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734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734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300"/>
                            </p:stCondLst>
                            <p:childTnLst>
                              <p:par>
                                <p:cTn id="2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734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734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2800"/>
                            </p:stCondLst>
                            <p:childTnLst>
                              <p:par>
                                <p:cTn id="3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734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734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3300"/>
                            </p:stCondLst>
                            <p:childTnLst>
                              <p:par>
                                <p:cTn id="38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0" dur="500"/>
                                        <p:tgtEl>
                                          <p:spTgt spid="273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3800"/>
                            </p:stCondLst>
                            <p:childTnLst>
                              <p:par>
                                <p:cTn id="4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734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734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4300"/>
                            </p:stCondLst>
                            <p:childTnLst>
                              <p:par>
                                <p:cTn id="4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73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4800"/>
                            </p:stCondLst>
                            <p:childTnLst>
                              <p:par>
                                <p:cTn id="51" presetID="18" presetClass="entr" presetSubtype="6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3" dur="300"/>
                                        <p:tgtEl>
                                          <p:spTgt spid="273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5100"/>
                            </p:stCondLst>
                            <p:childTnLst>
                              <p:par>
                                <p:cTn id="5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73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4914" name="Picture 1026">
            <a:extLst>
              <a:ext uri="{FF2B5EF4-FFF2-40B4-BE49-F238E27FC236}">
                <a16:creationId xmlns:a16="http://schemas.microsoft.com/office/drawing/2014/main" id="{EA4DDBE4-7017-4EB0-4719-C3531BE288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5530850" cy="4881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4915" name="Picture 1027">
            <a:extLst>
              <a:ext uri="{FF2B5EF4-FFF2-40B4-BE49-F238E27FC236}">
                <a16:creationId xmlns:a16="http://schemas.microsoft.com/office/drawing/2014/main" id="{342A3CE3-9E52-CAAA-3C3C-56761FD5F0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0863" y="381000"/>
            <a:ext cx="4275137" cy="48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4926" name="Rectangle 1038">
            <a:extLst>
              <a:ext uri="{FF2B5EF4-FFF2-40B4-BE49-F238E27FC236}">
                <a16:creationId xmlns:a16="http://schemas.microsoft.com/office/drawing/2014/main" id="{E5F44030-EF5C-7AA8-9DE9-57C883571A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57700" y="4724400"/>
            <a:ext cx="495300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grpSp>
        <p:nvGrpSpPr>
          <p:cNvPr id="294930" name="Group 1042">
            <a:extLst>
              <a:ext uri="{FF2B5EF4-FFF2-40B4-BE49-F238E27FC236}">
                <a16:creationId xmlns:a16="http://schemas.microsoft.com/office/drawing/2014/main" id="{F10432EE-C4FE-618F-B147-AA7F1F8B9CE9}"/>
              </a:ext>
            </a:extLst>
          </p:cNvPr>
          <p:cNvGrpSpPr>
            <a:grpSpLocks/>
          </p:cNvGrpSpPr>
          <p:nvPr/>
        </p:nvGrpSpPr>
        <p:grpSpPr bwMode="auto">
          <a:xfrm>
            <a:off x="3054350" y="1676400"/>
            <a:ext cx="6851650" cy="3581400"/>
            <a:chOff x="1924" y="1056"/>
            <a:chExt cx="4316" cy="2256"/>
          </a:xfrm>
        </p:grpSpPr>
        <p:sp>
          <p:nvSpPr>
            <p:cNvPr id="294916" name="Text Box 1028">
              <a:extLst>
                <a:ext uri="{FF2B5EF4-FFF2-40B4-BE49-F238E27FC236}">
                  <a16:creationId xmlns:a16="http://schemas.microsoft.com/office/drawing/2014/main" id="{66796B9F-3ABD-948E-3EA7-C84ABA8E149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40" y="1920"/>
              <a:ext cx="364" cy="2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ja-JP" altLang="en-US"/>
                <a:t>膣</a:t>
              </a:r>
              <a:endParaRPr lang="ja-JP" altLang="en-US">
                <a:ea typeface="ＭＳ Ｐゴシック" panose="020B0600070205080204" pitchFamily="50" charset="-128"/>
              </a:endParaRPr>
            </a:p>
          </p:txBody>
        </p:sp>
        <p:sp>
          <p:nvSpPr>
            <p:cNvPr id="294917" name="Text Box 1029">
              <a:extLst>
                <a:ext uri="{FF2B5EF4-FFF2-40B4-BE49-F238E27FC236}">
                  <a16:creationId xmlns:a16="http://schemas.microsoft.com/office/drawing/2014/main" id="{91F30D78-F505-517C-9DED-F986C5B9596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564" y="2544"/>
              <a:ext cx="676" cy="2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ja-JP" altLang="en-US"/>
                <a:t>子宮</a:t>
              </a:r>
              <a:endParaRPr lang="ja-JP" altLang="en-US">
                <a:ea typeface="ＭＳ Ｐゴシック" panose="020B0600070205080204" pitchFamily="50" charset="-128"/>
              </a:endParaRPr>
            </a:p>
          </p:txBody>
        </p:sp>
        <p:sp>
          <p:nvSpPr>
            <p:cNvPr id="294918" name="Text Box 1030">
              <a:extLst>
                <a:ext uri="{FF2B5EF4-FFF2-40B4-BE49-F238E27FC236}">
                  <a16:creationId xmlns:a16="http://schemas.microsoft.com/office/drawing/2014/main" id="{0E2010FF-6208-2EC5-DE62-FF44C6BB5A5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20" y="3024"/>
              <a:ext cx="676" cy="2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ja-JP" altLang="en-US"/>
                <a:t>子宮</a:t>
              </a:r>
              <a:endParaRPr lang="ja-JP" altLang="en-US">
                <a:ea typeface="ＭＳ Ｐゴシック" panose="020B0600070205080204" pitchFamily="50" charset="-128"/>
              </a:endParaRPr>
            </a:p>
          </p:txBody>
        </p:sp>
        <p:sp>
          <p:nvSpPr>
            <p:cNvPr id="294919" name="Line 1031">
              <a:extLst>
                <a:ext uri="{FF2B5EF4-FFF2-40B4-BE49-F238E27FC236}">
                  <a16:creationId xmlns:a16="http://schemas.microsoft.com/office/drawing/2014/main" id="{D1569D1B-41A7-40D5-EFCB-C1B3FE354EF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924" y="1200"/>
              <a:ext cx="156" cy="0"/>
            </a:xfrm>
            <a:prstGeom prst="line">
              <a:avLst/>
            </a:prstGeom>
            <a:noFill/>
            <a:ln w="76200">
              <a:solidFill>
                <a:schemeClr val="accent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294920" name="Line 1032">
              <a:extLst>
                <a:ext uri="{FF2B5EF4-FFF2-40B4-BE49-F238E27FC236}">
                  <a16:creationId xmlns:a16="http://schemas.microsoft.com/office/drawing/2014/main" id="{49FB117C-A291-C0AB-08D3-8172DD12796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132" y="2016"/>
              <a:ext cx="208" cy="0"/>
            </a:xfrm>
            <a:prstGeom prst="line">
              <a:avLst/>
            </a:prstGeom>
            <a:noFill/>
            <a:ln w="76200">
              <a:solidFill>
                <a:schemeClr val="accent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294921" name="Line 1033">
              <a:extLst>
                <a:ext uri="{FF2B5EF4-FFF2-40B4-BE49-F238E27FC236}">
                  <a16:creationId xmlns:a16="http://schemas.microsoft.com/office/drawing/2014/main" id="{44EE44AF-E6B1-A6DF-AD16-039715F174C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096" y="1872"/>
              <a:ext cx="260" cy="0"/>
            </a:xfrm>
            <a:prstGeom prst="line">
              <a:avLst/>
            </a:prstGeom>
            <a:noFill/>
            <a:ln w="76200">
              <a:solidFill>
                <a:schemeClr val="accent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294922" name="Text Box 1034">
              <a:extLst>
                <a:ext uri="{FF2B5EF4-FFF2-40B4-BE49-F238E27FC236}">
                  <a16:creationId xmlns:a16="http://schemas.microsoft.com/office/drawing/2014/main" id="{9E1DE8B0-993F-1B9E-8D28-89BD3F14E95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04" y="1776"/>
              <a:ext cx="364" cy="2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ja-JP" altLang="en-US"/>
                <a:t>膣</a:t>
              </a:r>
              <a:endParaRPr lang="ja-JP" altLang="en-US">
                <a:ea typeface="ＭＳ Ｐゴシック" panose="020B0600070205080204" pitchFamily="50" charset="-128"/>
              </a:endParaRPr>
            </a:p>
          </p:txBody>
        </p:sp>
        <p:sp>
          <p:nvSpPr>
            <p:cNvPr id="294923" name="Line 1035">
              <a:extLst>
                <a:ext uri="{FF2B5EF4-FFF2-40B4-BE49-F238E27FC236}">
                  <a16:creationId xmlns:a16="http://schemas.microsoft.com/office/drawing/2014/main" id="{97733365-74CD-BE2A-B89C-993C934111C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992" y="1488"/>
              <a:ext cx="156" cy="0"/>
            </a:xfrm>
            <a:prstGeom prst="line">
              <a:avLst/>
            </a:prstGeom>
            <a:noFill/>
            <a:ln w="76200">
              <a:solidFill>
                <a:schemeClr val="accent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294924" name="Text Box 1036">
              <a:extLst>
                <a:ext uri="{FF2B5EF4-FFF2-40B4-BE49-F238E27FC236}">
                  <a16:creationId xmlns:a16="http://schemas.microsoft.com/office/drawing/2014/main" id="{8072484C-1319-E46D-6C12-E0482A1765E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48" y="1344"/>
              <a:ext cx="624" cy="2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ja-JP" altLang="en-US"/>
                <a:t>腸管</a:t>
              </a:r>
              <a:endParaRPr lang="ja-JP" altLang="en-US">
                <a:ea typeface="ＭＳ Ｐゴシック" panose="020B0600070205080204" pitchFamily="50" charset="-128"/>
              </a:endParaRPr>
            </a:p>
          </p:txBody>
        </p:sp>
        <p:sp>
          <p:nvSpPr>
            <p:cNvPr id="294925" name="Text Box 1037">
              <a:extLst>
                <a:ext uri="{FF2B5EF4-FFF2-40B4-BE49-F238E27FC236}">
                  <a16:creationId xmlns:a16="http://schemas.microsoft.com/office/drawing/2014/main" id="{5A235EB6-4271-32FF-B03C-FDFB73280A9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80" y="1056"/>
              <a:ext cx="624" cy="2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ja-JP" altLang="en-US"/>
                <a:t>腸管</a:t>
              </a:r>
              <a:endParaRPr lang="ja-JP" altLang="en-US">
                <a:ea typeface="ＭＳ Ｐゴシック" panose="020B0600070205080204" pitchFamily="50" charset="-128"/>
              </a:endParaRPr>
            </a:p>
          </p:txBody>
        </p:sp>
        <p:sp>
          <p:nvSpPr>
            <p:cNvPr id="294927" name="Line 1039">
              <a:extLst>
                <a:ext uri="{FF2B5EF4-FFF2-40B4-BE49-F238E27FC236}">
                  <a16:creationId xmlns:a16="http://schemas.microsoft.com/office/drawing/2014/main" id="{E12E74CD-0C9A-17AB-58C6-D851C48EF52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912" y="2976"/>
              <a:ext cx="208" cy="192"/>
            </a:xfrm>
            <a:prstGeom prst="line">
              <a:avLst/>
            </a:prstGeom>
            <a:noFill/>
            <a:ln w="76200">
              <a:solidFill>
                <a:schemeClr val="accent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294928" name="Line 1040">
              <a:extLst>
                <a:ext uri="{FF2B5EF4-FFF2-40B4-BE49-F238E27FC236}">
                  <a16:creationId xmlns:a16="http://schemas.microsoft.com/office/drawing/2014/main" id="{FCB4B265-901C-0628-28AC-DC1D5E29C71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304" y="2736"/>
              <a:ext cx="260" cy="0"/>
            </a:xfrm>
            <a:prstGeom prst="line">
              <a:avLst/>
            </a:prstGeom>
            <a:noFill/>
            <a:ln w="76200">
              <a:solidFill>
                <a:schemeClr val="accent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</p:grpSp>
      <p:sp>
        <p:nvSpPr>
          <p:cNvPr id="294929" name="Text Box 1041">
            <a:extLst>
              <a:ext uri="{FF2B5EF4-FFF2-40B4-BE49-F238E27FC236}">
                <a16:creationId xmlns:a16="http://schemas.microsoft.com/office/drawing/2014/main" id="{F60BC233-D6C8-1B63-3344-6D02F8560F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334000"/>
            <a:ext cx="9906000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ja-JP" altLang="en-US">
                <a:latin typeface="ＤＦ特太ゴシック体" panose="020B0509000000000000" pitchFamily="49" charset="-128"/>
              </a:rPr>
              <a:t>ディーゼル排気（</a:t>
            </a:r>
            <a:r>
              <a:rPr lang="en-US" altLang="ja-JP">
                <a:latin typeface="ＤＦ特太ゴシック体" panose="020B0509000000000000" pitchFamily="49" charset="-128"/>
              </a:rPr>
              <a:t>1</a:t>
            </a:r>
            <a:r>
              <a:rPr lang="ja-JP" altLang="en-US">
                <a:latin typeface="ＤＦ特太ゴシック体" panose="020B0509000000000000" pitchFamily="49" charset="-128"/>
              </a:rPr>
              <a:t>ｍｇ／ｍ</a:t>
            </a:r>
            <a:r>
              <a:rPr lang="ja-JP" altLang="en-US" baseline="30000">
                <a:latin typeface="ＤＦ特太ゴシック体" panose="020B0509000000000000" pitchFamily="49" charset="-128"/>
              </a:rPr>
              <a:t>３</a:t>
            </a:r>
            <a:r>
              <a:rPr lang="ja-JP" altLang="en-US">
                <a:latin typeface="ＤＦ特太ゴシック体" panose="020B0509000000000000" pitchFamily="49" charset="-128"/>
              </a:rPr>
              <a:t>）を５ヶ月間吸わせた</a:t>
            </a:r>
            <a:r>
              <a:rPr lang="ja-JP" altLang="en-US">
                <a:solidFill>
                  <a:srgbClr val="FF3300"/>
                </a:solidFill>
                <a:latin typeface="ＤＦ特太ゴシック体" panose="020B0509000000000000" pitchFamily="49" charset="-128"/>
              </a:rPr>
              <a:t>オス・マウス</a:t>
            </a:r>
            <a:r>
              <a:rPr lang="ja-JP" altLang="en-US">
                <a:latin typeface="ＤＦ特太ゴシック体" panose="020B0509000000000000" pitchFamily="49" charset="-128"/>
              </a:rPr>
              <a:t>と無処置の</a:t>
            </a:r>
            <a:r>
              <a:rPr lang="ja-JP" altLang="en-US">
                <a:solidFill>
                  <a:srgbClr val="FF3300"/>
                </a:solidFill>
                <a:latin typeface="ＤＦ特太ゴシック体" panose="020B0509000000000000" pitchFamily="49" charset="-128"/>
              </a:rPr>
              <a:t>メス・マウス</a:t>
            </a:r>
            <a:r>
              <a:rPr lang="ja-JP" altLang="en-US">
                <a:latin typeface="ＤＦ特太ゴシック体" panose="020B0509000000000000" pitchFamily="49" charset="-128"/>
              </a:rPr>
              <a:t>から生まれた</a:t>
            </a:r>
            <a:r>
              <a:rPr lang="ja-JP" altLang="en-US">
                <a:solidFill>
                  <a:srgbClr val="FF3300"/>
                </a:solidFill>
                <a:latin typeface="ＤＦ特太ゴシック体" panose="020B0509000000000000" pitchFamily="49" charset="-128"/>
              </a:rPr>
              <a:t>異常マウス</a:t>
            </a:r>
            <a:r>
              <a:rPr lang="ja-JP" altLang="en-US">
                <a:latin typeface="ＤＦ特太ゴシック体" panose="020B0509000000000000" pitchFamily="49" charset="-128"/>
              </a:rPr>
              <a:t>。巨大な子宮と膣を持つ生殖器異常のマウスである。</a:t>
            </a:r>
            <a:endParaRPr lang="ja-JP" altLang="en-US" b="1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94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949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2949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" dur="500"/>
                                        <p:tgtEl>
                                          <p:spTgt spid="2949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Text Box 2">
            <a:extLst>
              <a:ext uri="{FF2B5EF4-FFF2-40B4-BE49-F238E27FC236}">
                <a16:creationId xmlns:a16="http://schemas.microsoft.com/office/drawing/2014/main" id="{35DFE915-01E2-5DE6-6B1E-9D55BB8D70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33400"/>
            <a:ext cx="9906000" cy="914400"/>
          </a:xfrm>
          <a:prstGeom prst="rect">
            <a:avLst/>
          </a:prstGeom>
          <a:solidFill>
            <a:srgbClr val="66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sz="4400">
                <a:solidFill>
                  <a:srgbClr val="FF0000"/>
                </a:solidFill>
              </a:rPr>
              <a:t>第２章</a:t>
            </a:r>
            <a:r>
              <a:rPr lang="ja-JP" altLang="en-US" sz="3600">
                <a:solidFill>
                  <a:srgbClr val="FF0000"/>
                </a:solidFill>
              </a:rPr>
              <a:t>　</a:t>
            </a:r>
            <a:r>
              <a:rPr lang="ja-JP" altLang="en-US" sz="5400">
                <a:solidFill>
                  <a:srgbClr val="FF0000"/>
                </a:solidFill>
              </a:rPr>
              <a:t>大気汚染の原因は？</a:t>
            </a:r>
            <a:endParaRPr lang="ja-JP" altLang="en-US">
              <a:ea typeface="ＭＳ Ｐゴシック" panose="020B0600070205080204" pitchFamily="50" charset="-128"/>
            </a:endParaRPr>
          </a:p>
        </p:txBody>
      </p:sp>
      <p:grpSp>
        <p:nvGrpSpPr>
          <p:cNvPr id="132101" name="Group 5">
            <a:extLst>
              <a:ext uri="{FF2B5EF4-FFF2-40B4-BE49-F238E27FC236}">
                <a16:creationId xmlns:a16="http://schemas.microsoft.com/office/drawing/2014/main" id="{62B23112-5757-456C-DF72-332EF9613826}"/>
              </a:ext>
            </a:extLst>
          </p:cNvPr>
          <p:cNvGrpSpPr>
            <a:grpSpLocks/>
          </p:cNvGrpSpPr>
          <p:nvPr/>
        </p:nvGrpSpPr>
        <p:grpSpPr bwMode="auto">
          <a:xfrm>
            <a:off x="2971800" y="1676400"/>
            <a:ext cx="6705600" cy="4953000"/>
            <a:chOff x="1776" y="1200"/>
            <a:chExt cx="4156" cy="2950"/>
          </a:xfrm>
        </p:grpSpPr>
        <p:pic>
          <p:nvPicPr>
            <p:cNvPr id="132099" name="Picture 3">
              <a:extLst>
                <a:ext uri="{FF2B5EF4-FFF2-40B4-BE49-F238E27FC236}">
                  <a16:creationId xmlns:a16="http://schemas.microsoft.com/office/drawing/2014/main" id="{DDB9410E-3DC8-622C-9F91-E823F1E6041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76" y="1200"/>
              <a:ext cx="4156" cy="2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2100" name="Text Box 4">
              <a:extLst>
                <a:ext uri="{FF2B5EF4-FFF2-40B4-BE49-F238E27FC236}">
                  <a16:creationId xmlns:a16="http://schemas.microsoft.com/office/drawing/2014/main" id="{B2ABBD1A-854B-4712-8992-331299409F8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68" y="3600"/>
              <a:ext cx="3696" cy="4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ja-JP" altLang="en-US" sz="4000">
                  <a:solidFill>
                    <a:schemeClr val="bg1"/>
                  </a:solidFill>
                </a:rPr>
                <a:t>スモッグに汚染された街</a:t>
              </a:r>
              <a:endParaRPr lang="ja-JP" altLang="en-US" sz="400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132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3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3210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47" name="Picture 23">
            <a:extLst>
              <a:ext uri="{FF2B5EF4-FFF2-40B4-BE49-F238E27FC236}">
                <a16:creationId xmlns:a16="http://schemas.microsoft.com/office/drawing/2014/main" id="{4998EBEE-8F78-9AEC-01E0-22BDF6725F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2550" y="533400"/>
            <a:ext cx="4743450" cy="632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827" name="Rectangle 3">
            <a:extLst>
              <a:ext uri="{FF2B5EF4-FFF2-40B4-BE49-F238E27FC236}">
                <a16:creationId xmlns:a16="http://schemas.microsoft.com/office/drawing/2014/main" id="{79411AD3-38AD-C477-DC09-024FBD20BA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048000"/>
            <a:ext cx="5181600" cy="3810000"/>
          </a:xfrm>
          <a:prstGeom prst="rect">
            <a:avLst/>
          </a:prstGeom>
          <a:gradFill rotWithShape="0">
            <a:gsLst>
              <a:gs pos="0">
                <a:srgbClr val="0099CC"/>
              </a:gs>
              <a:gs pos="100000">
                <a:srgbClr val="969696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05828" name="Text Box 4">
            <a:extLst>
              <a:ext uri="{FF2B5EF4-FFF2-40B4-BE49-F238E27FC236}">
                <a16:creationId xmlns:a16="http://schemas.microsoft.com/office/drawing/2014/main" id="{87468465-7F8C-D883-AF27-69EE2783E1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211263"/>
            <a:ext cx="5181600" cy="1768475"/>
          </a:xfrm>
          <a:prstGeom prst="rect">
            <a:avLst/>
          </a:prstGeom>
          <a:solidFill>
            <a:srgbClr val="99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l">
              <a:spcBef>
                <a:spcPct val="50000"/>
              </a:spcBef>
            </a:pPr>
            <a:r>
              <a:rPr lang="ja-JP" altLang="en-US" sz="2000">
                <a:solidFill>
                  <a:schemeClr val="accent2"/>
                </a:solidFill>
              </a:rPr>
              <a:t>空</a:t>
            </a:r>
            <a:r>
              <a:rPr lang="ja-JP" altLang="en-US" sz="2000">
                <a:solidFill>
                  <a:srgbClr val="009900"/>
                </a:solidFill>
              </a:rPr>
              <a:t>を見ると</a:t>
            </a:r>
            <a:r>
              <a:rPr lang="ja-JP" altLang="en-US" sz="2000">
                <a:solidFill>
                  <a:schemeClr val="accent2"/>
                </a:solidFill>
              </a:rPr>
              <a:t>青い</a:t>
            </a:r>
            <a:r>
              <a:rPr lang="ja-JP" altLang="en-US" sz="2000">
                <a:solidFill>
                  <a:srgbClr val="009900"/>
                </a:solidFill>
              </a:rPr>
              <a:t>。</a:t>
            </a:r>
            <a:endParaRPr lang="ja-JP" altLang="en-US" sz="2000"/>
          </a:p>
          <a:p>
            <a:pPr algn="l">
              <a:spcBef>
                <a:spcPct val="50000"/>
              </a:spcBef>
            </a:pPr>
            <a:r>
              <a:rPr lang="ja-JP" altLang="en-US" sz="2000">
                <a:solidFill>
                  <a:srgbClr val="009900"/>
                </a:solidFill>
              </a:rPr>
              <a:t>しかし、横に遠くを見ると</a:t>
            </a:r>
            <a:endParaRPr lang="ja-JP" altLang="en-US" sz="2000"/>
          </a:p>
          <a:p>
            <a:pPr algn="l">
              <a:spcBef>
                <a:spcPct val="50000"/>
              </a:spcBef>
            </a:pPr>
            <a:r>
              <a:rPr lang="ja-JP" altLang="en-US" sz="2000"/>
              <a:t>黒く</a:t>
            </a:r>
            <a:r>
              <a:rPr lang="ja-JP" altLang="en-US" sz="2000">
                <a:solidFill>
                  <a:srgbClr val="009900"/>
                </a:solidFill>
              </a:rPr>
              <a:t>なっている。</a:t>
            </a:r>
            <a:endParaRPr lang="ja-JP" altLang="en-US" sz="2000"/>
          </a:p>
          <a:p>
            <a:pPr algn="l">
              <a:spcBef>
                <a:spcPct val="50000"/>
              </a:spcBef>
            </a:pPr>
            <a:r>
              <a:rPr lang="ja-JP" altLang="en-US" sz="2000">
                <a:solidFill>
                  <a:srgbClr val="009900"/>
                </a:solidFill>
              </a:rPr>
              <a:t>これは</a:t>
            </a:r>
            <a:r>
              <a:rPr lang="ja-JP" altLang="en-US" sz="2000"/>
              <a:t>ＳＰＭ</a:t>
            </a:r>
            <a:r>
              <a:rPr lang="ja-JP" altLang="en-US" sz="2000">
                <a:solidFill>
                  <a:srgbClr val="009900"/>
                </a:solidFill>
              </a:rPr>
              <a:t>による</a:t>
            </a:r>
            <a:r>
              <a:rPr lang="ja-JP" altLang="en-US" sz="2000">
                <a:solidFill>
                  <a:srgbClr val="FF0000"/>
                </a:solidFill>
              </a:rPr>
              <a:t>汚染。</a:t>
            </a:r>
            <a:endParaRPr lang="ja-JP" altLang="en-US">
              <a:solidFill>
                <a:srgbClr val="FF0000"/>
              </a:solidFill>
            </a:endParaRPr>
          </a:p>
        </p:txBody>
      </p:sp>
      <p:sp>
        <p:nvSpPr>
          <p:cNvPr id="205834" name="Text Box 10">
            <a:extLst>
              <a:ext uri="{FF2B5EF4-FFF2-40B4-BE49-F238E27FC236}">
                <a16:creationId xmlns:a16="http://schemas.microsoft.com/office/drawing/2014/main" id="{FD63FAF3-4FAA-1B25-616A-11CC4B26FA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3886200"/>
            <a:ext cx="7937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/>
              <a:t>青い</a:t>
            </a:r>
          </a:p>
        </p:txBody>
      </p:sp>
      <p:sp>
        <p:nvSpPr>
          <p:cNvPr id="205836" name="Text Box 12">
            <a:extLst>
              <a:ext uri="{FF2B5EF4-FFF2-40B4-BE49-F238E27FC236}">
                <a16:creationId xmlns:a16="http://schemas.microsoft.com/office/drawing/2014/main" id="{FE0AF9E2-B3BB-D519-E5B5-0BD75C29FB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03238"/>
            <a:ext cx="5340350" cy="641350"/>
          </a:xfrm>
          <a:prstGeom prst="rect">
            <a:avLst/>
          </a:prstGeom>
          <a:solidFill>
            <a:srgbClr val="99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sz="3600">
                <a:solidFill>
                  <a:srgbClr val="FF0000"/>
                </a:solidFill>
              </a:rPr>
              <a:t>ＳＰＭ汚染は身近な問題</a:t>
            </a:r>
            <a:endParaRPr lang="ja-JP" altLang="en-US" sz="3200"/>
          </a:p>
        </p:txBody>
      </p:sp>
      <p:sp>
        <p:nvSpPr>
          <p:cNvPr id="205837" name="Text Box 13">
            <a:extLst>
              <a:ext uri="{FF2B5EF4-FFF2-40B4-BE49-F238E27FC236}">
                <a16:creationId xmlns:a16="http://schemas.microsoft.com/office/drawing/2014/main" id="{0FD315F4-983C-790F-C0A0-A0C71C0FF0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81600" y="6400800"/>
            <a:ext cx="4724400" cy="457200"/>
          </a:xfrm>
          <a:prstGeom prst="rect">
            <a:avLst/>
          </a:prstGeom>
          <a:solidFill>
            <a:srgbClr val="CC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>
                <a:solidFill>
                  <a:srgbClr val="FF0000"/>
                </a:solidFill>
              </a:rPr>
              <a:t>コープＥＶ本社８階より見る</a:t>
            </a:r>
            <a:endParaRPr lang="ja-JP" altLang="en-US" sz="2000">
              <a:solidFill>
                <a:srgbClr val="FF0000"/>
              </a:solidFill>
            </a:endParaRPr>
          </a:p>
        </p:txBody>
      </p:sp>
      <p:graphicFrame>
        <p:nvGraphicFramePr>
          <p:cNvPr id="205838" name="Object 14">
            <a:extLst>
              <a:ext uri="{FF2B5EF4-FFF2-40B4-BE49-F238E27FC236}">
                <a16:creationId xmlns:a16="http://schemas.microsoft.com/office/drawing/2014/main" id="{C3DEF6E8-416D-4C82-A600-332C44A01DE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438400" y="5635625"/>
          <a:ext cx="2663825" cy="1222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5" imgW="6240240" imgH="2865240" progId="MS_ClipArt_Gallery.5">
                  <p:embed/>
                </p:oleObj>
              </mc:Choice>
              <mc:Fallback>
                <p:oleObj name="Clip" r:id="rId5" imgW="6240240" imgH="2865240" progId="MS_ClipArt_Gallery.5">
                  <p:embed/>
                  <p:pic>
                    <p:nvPicPr>
                      <p:cNvPr id="0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38400" y="5635625"/>
                        <a:ext cx="2663825" cy="1222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839" name="Rectangle 15">
            <a:extLst>
              <a:ext uri="{FF2B5EF4-FFF2-40B4-BE49-F238E27FC236}">
                <a16:creationId xmlns:a16="http://schemas.microsoft.com/office/drawing/2014/main" id="{6180C713-45C9-A976-C383-71EB0C50B1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638800"/>
            <a:ext cx="5105400" cy="1219200"/>
          </a:xfrm>
          <a:prstGeom prst="rect">
            <a:avLst/>
          </a:prstGeom>
          <a:solidFill>
            <a:srgbClr val="EAEAEA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05832" name="Line 8">
            <a:extLst>
              <a:ext uri="{FF2B5EF4-FFF2-40B4-BE49-F238E27FC236}">
                <a16:creationId xmlns:a16="http://schemas.microsoft.com/office/drawing/2014/main" id="{C5ABB9D9-4700-A6C5-D7F3-7A025B9F4516}"/>
              </a:ext>
            </a:extLst>
          </p:cNvPr>
          <p:cNvSpPr>
            <a:spLocks noChangeShapeType="1"/>
          </p:cNvSpPr>
          <p:nvPr/>
        </p:nvSpPr>
        <p:spPr bwMode="auto">
          <a:xfrm>
            <a:off x="838200" y="5791200"/>
            <a:ext cx="2743200" cy="3810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graphicFrame>
        <p:nvGraphicFramePr>
          <p:cNvPr id="205829" name="Object 5">
            <a:extLst>
              <a:ext uri="{FF2B5EF4-FFF2-40B4-BE49-F238E27FC236}">
                <a16:creationId xmlns:a16="http://schemas.microsoft.com/office/drawing/2014/main" id="{FA7DC586-06AF-8327-3B7B-96BFA5C9627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5638800"/>
          <a:ext cx="566738" cy="1219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7" imgW="1857240" imgH="3995640" progId="MS_ClipArt_Gallery.5">
                  <p:embed/>
                </p:oleObj>
              </mc:Choice>
              <mc:Fallback>
                <p:oleObj name="Clip" r:id="rId7" imgW="1857240" imgH="3995640" progId="MS_ClipArt_Gallery.5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5638800"/>
                        <a:ext cx="566738" cy="1219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833" name="Line 9">
            <a:extLst>
              <a:ext uri="{FF2B5EF4-FFF2-40B4-BE49-F238E27FC236}">
                <a16:creationId xmlns:a16="http://schemas.microsoft.com/office/drawing/2014/main" id="{0CB60C09-08BF-2777-5336-5689F37CC6D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914400" y="4114800"/>
            <a:ext cx="76200" cy="13716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05835" name="Text Box 11">
            <a:extLst>
              <a:ext uri="{FF2B5EF4-FFF2-40B4-BE49-F238E27FC236}">
                <a16:creationId xmlns:a16="http://schemas.microsoft.com/office/drawing/2014/main" id="{C4F60D80-83CD-AFE9-BB58-4F65110EED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0" y="5638800"/>
            <a:ext cx="7937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/>
              <a:t>暗い</a:t>
            </a:r>
          </a:p>
        </p:txBody>
      </p:sp>
      <p:sp>
        <p:nvSpPr>
          <p:cNvPr id="205843" name="Line 19">
            <a:extLst>
              <a:ext uri="{FF2B5EF4-FFF2-40B4-BE49-F238E27FC236}">
                <a16:creationId xmlns:a16="http://schemas.microsoft.com/office/drawing/2014/main" id="{A6E02096-6B73-DEC1-719E-18B5FB598B0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38200" y="3200400"/>
            <a:ext cx="5562600" cy="25146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05844" name="Line 20">
            <a:extLst>
              <a:ext uri="{FF2B5EF4-FFF2-40B4-BE49-F238E27FC236}">
                <a16:creationId xmlns:a16="http://schemas.microsoft.com/office/drawing/2014/main" id="{2888C4E4-99A1-1ED3-10D6-BACF5ED19FA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914400" y="5257800"/>
            <a:ext cx="6172200" cy="5334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grpSp>
        <p:nvGrpSpPr>
          <p:cNvPr id="205917" name="Group 93">
            <a:extLst>
              <a:ext uri="{FF2B5EF4-FFF2-40B4-BE49-F238E27FC236}">
                <a16:creationId xmlns:a16="http://schemas.microsoft.com/office/drawing/2014/main" id="{84039DE5-FF78-683B-A99B-0634E0C1C40F}"/>
              </a:ext>
            </a:extLst>
          </p:cNvPr>
          <p:cNvGrpSpPr>
            <a:grpSpLocks/>
          </p:cNvGrpSpPr>
          <p:nvPr/>
        </p:nvGrpSpPr>
        <p:grpSpPr bwMode="auto">
          <a:xfrm>
            <a:off x="6705600" y="836613"/>
            <a:ext cx="3200400" cy="2586037"/>
            <a:chOff x="4224" y="527"/>
            <a:chExt cx="2016" cy="1629"/>
          </a:xfrm>
        </p:grpSpPr>
        <p:grpSp>
          <p:nvGrpSpPr>
            <p:cNvPr id="205916" name="Group 92">
              <a:extLst>
                <a:ext uri="{FF2B5EF4-FFF2-40B4-BE49-F238E27FC236}">
                  <a16:creationId xmlns:a16="http://schemas.microsoft.com/office/drawing/2014/main" id="{4FDD854A-19FD-4829-44ED-1CF27F00287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224" y="527"/>
              <a:ext cx="2016" cy="1629"/>
              <a:chOff x="4224" y="527"/>
              <a:chExt cx="2016" cy="1629"/>
            </a:xfrm>
          </p:grpSpPr>
          <p:grpSp>
            <p:nvGrpSpPr>
              <p:cNvPr id="205854" name="Group 30">
                <a:extLst>
                  <a:ext uri="{FF2B5EF4-FFF2-40B4-BE49-F238E27FC236}">
                    <a16:creationId xmlns:a16="http://schemas.microsoft.com/office/drawing/2014/main" id="{0E442F39-B207-065F-421E-9010D57EB6B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813" y="527"/>
                <a:ext cx="699" cy="1629"/>
                <a:chOff x="4781" y="528"/>
                <a:chExt cx="730" cy="1628"/>
              </a:xfrm>
            </p:grpSpPr>
            <p:sp>
              <p:nvSpPr>
                <p:cNvPr id="205848" name="Freeform 24">
                  <a:extLst>
                    <a:ext uri="{FF2B5EF4-FFF2-40B4-BE49-F238E27FC236}">
                      <a16:creationId xmlns:a16="http://schemas.microsoft.com/office/drawing/2014/main" id="{E3B9197D-445A-9695-983B-85DA9C39471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48" y="528"/>
                  <a:ext cx="312" cy="409"/>
                </a:xfrm>
                <a:custGeom>
                  <a:avLst/>
                  <a:gdLst>
                    <a:gd name="T0" fmla="*/ 169 w 625"/>
                    <a:gd name="T1" fmla="*/ 200 h 409"/>
                    <a:gd name="T2" fmla="*/ 206 w 625"/>
                    <a:gd name="T3" fmla="*/ 144 h 409"/>
                    <a:gd name="T4" fmla="*/ 256 w 625"/>
                    <a:gd name="T5" fmla="*/ 99 h 409"/>
                    <a:gd name="T6" fmla="*/ 300 w 625"/>
                    <a:gd name="T7" fmla="*/ 44 h 409"/>
                    <a:gd name="T8" fmla="*/ 371 w 625"/>
                    <a:gd name="T9" fmla="*/ 13 h 409"/>
                    <a:gd name="T10" fmla="*/ 434 w 625"/>
                    <a:gd name="T11" fmla="*/ 0 h 409"/>
                    <a:gd name="T12" fmla="*/ 505 w 625"/>
                    <a:gd name="T13" fmla="*/ 3 h 409"/>
                    <a:gd name="T14" fmla="*/ 553 w 625"/>
                    <a:gd name="T15" fmla="*/ 27 h 409"/>
                    <a:gd name="T16" fmla="*/ 606 w 625"/>
                    <a:gd name="T17" fmla="*/ 75 h 409"/>
                    <a:gd name="T18" fmla="*/ 625 w 625"/>
                    <a:gd name="T19" fmla="*/ 132 h 409"/>
                    <a:gd name="T20" fmla="*/ 617 w 625"/>
                    <a:gd name="T21" fmla="*/ 185 h 409"/>
                    <a:gd name="T22" fmla="*/ 570 w 625"/>
                    <a:gd name="T23" fmla="*/ 253 h 409"/>
                    <a:gd name="T24" fmla="*/ 507 w 625"/>
                    <a:gd name="T25" fmla="*/ 304 h 409"/>
                    <a:gd name="T26" fmla="*/ 437 w 625"/>
                    <a:gd name="T27" fmla="*/ 352 h 409"/>
                    <a:gd name="T28" fmla="*/ 355 w 625"/>
                    <a:gd name="T29" fmla="*/ 390 h 409"/>
                    <a:gd name="T30" fmla="*/ 278 w 625"/>
                    <a:gd name="T31" fmla="*/ 409 h 409"/>
                    <a:gd name="T32" fmla="*/ 235 w 625"/>
                    <a:gd name="T33" fmla="*/ 402 h 409"/>
                    <a:gd name="T34" fmla="*/ 186 w 625"/>
                    <a:gd name="T35" fmla="*/ 357 h 409"/>
                    <a:gd name="T36" fmla="*/ 164 w 625"/>
                    <a:gd name="T37" fmla="*/ 292 h 409"/>
                    <a:gd name="T38" fmla="*/ 28 w 625"/>
                    <a:gd name="T39" fmla="*/ 314 h 409"/>
                    <a:gd name="T40" fmla="*/ 0 w 625"/>
                    <a:gd name="T41" fmla="*/ 306 h 409"/>
                    <a:gd name="T42" fmla="*/ 11 w 625"/>
                    <a:gd name="T43" fmla="*/ 278 h 409"/>
                    <a:gd name="T44" fmla="*/ 154 w 625"/>
                    <a:gd name="T45" fmla="*/ 254 h 409"/>
                    <a:gd name="T46" fmla="*/ 169 w 625"/>
                    <a:gd name="T47" fmla="*/ 200 h 40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625" h="409">
                      <a:moveTo>
                        <a:pt x="169" y="200"/>
                      </a:moveTo>
                      <a:lnTo>
                        <a:pt x="206" y="144"/>
                      </a:lnTo>
                      <a:lnTo>
                        <a:pt x="256" y="99"/>
                      </a:lnTo>
                      <a:lnTo>
                        <a:pt x="300" y="44"/>
                      </a:lnTo>
                      <a:lnTo>
                        <a:pt x="371" y="13"/>
                      </a:lnTo>
                      <a:lnTo>
                        <a:pt x="434" y="0"/>
                      </a:lnTo>
                      <a:lnTo>
                        <a:pt x="505" y="3"/>
                      </a:lnTo>
                      <a:lnTo>
                        <a:pt x="553" y="27"/>
                      </a:lnTo>
                      <a:lnTo>
                        <a:pt x="606" y="75"/>
                      </a:lnTo>
                      <a:lnTo>
                        <a:pt x="625" y="132"/>
                      </a:lnTo>
                      <a:lnTo>
                        <a:pt x="617" y="185"/>
                      </a:lnTo>
                      <a:lnTo>
                        <a:pt x="570" y="253"/>
                      </a:lnTo>
                      <a:lnTo>
                        <a:pt x="507" y="304"/>
                      </a:lnTo>
                      <a:lnTo>
                        <a:pt x="437" y="352"/>
                      </a:lnTo>
                      <a:lnTo>
                        <a:pt x="355" y="390"/>
                      </a:lnTo>
                      <a:lnTo>
                        <a:pt x="278" y="409"/>
                      </a:lnTo>
                      <a:lnTo>
                        <a:pt x="235" y="402"/>
                      </a:lnTo>
                      <a:lnTo>
                        <a:pt x="186" y="357"/>
                      </a:lnTo>
                      <a:lnTo>
                        <a:pt x="164" y="292"/>
                      </a:lnTo>
                      <a:lnTo>
                        <a:pt x="28" y="314"/>
                      </a:lnTo>
                      <a:lnTo>
                        <a:pt x="0" y="306"/>
                      </a:lnTo>
                      <a:lnTo>
                        <a:pt x="11" y="278"/>
                      </a:lnTo>
                      <a:lnTo>
                        <a:pt x="154" y="254"/>
                      </a:lnTo>
                      <a:lnTo>
                        <a:pt x="169" y="20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205849" name="Freeform 25">
                  <a:extLst>
                    <a:ext uri="{FF2B5EF4-FFF2-40B4-BE49-F238E27FC236}">
                      <a16:creationId xmlns:a16="http://schemas.microsoft.com/office/drawing/2014/main" id="{F85AC299-18BD-82E0-2F4C-4E9AC981609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56" y="976"/>
                  <a:ext cx="239" cy="550"/>
                </a:xfrm>
                <a:custGeom>
                  <a:avLst/>
                  <a:gdLst>
                    <a:gd name="T0" fmla="*/ 134 w 477"/>
                    <a:gd name="T1" fmla="*/ 46 h 550"/>
                    <a:gd name="T2" fmla="*/ 202 w 477"/>
                    <a:gd name="T3" fmla="*/ 12 h 550"/>
                    <a:gd name="T4" fmla="*/ 307 w 477"/>
                    <a:gd name="T5" fmla="*/ 0 h 550"/>
                    <a:gd name="T6" fmla="*/ 395 w 477"/>
                    <a:gd name="T7" fmla="*/ 8 h 550"/>
                    <a:gd name="T8" fmla="*/ 463 w 477"/>
                    <a:gd name="T9" fmla="*/ 42 h 550"/>
                    <a:gd name="T10" fmla="*/ 477 w 477"/>
                    <a:gd name="T11" fmla="*/ 67 h 550"/>
                    <a:gd name="T12" fmla="*/ 477 w 477"/>
                    <a:gd name="T13" fmla="*/ 99 h 550"/>
                    <a:gd name="T14" fmla="*/ 448 w 477"/>
                    <a:gd name="T15" fmla="*/ 129 h 550"/>
                    <a:gd name="T16" fmla="*/ 395 w 477"/>
                    <a:gd name="T17" fmla="*/ 180 h 550"/>
                    <a:gd name="T18" fmla="*/ 373 w 477"/>
                    <a:gd name="T19" fmla="*/ 237 h 550"/>
                    <a:gd name="T20" fmla="*/ 365 w 477"/>
                    <a:gd name="T21" fmla="*/ 287 h 550"/>
                    <a:gd name="T22" fmla="*/ 387 w 477"/>
                    <a:gd name="T23" fmla="*/ 342 h 550"/>
                    <a:gd name="T24" fmla="*/ 448 w 477"/>
                    <a:gd name="T25" fmla="*/ 392 h 550"/>
                    <a:gd name="T26" fmla="*/ 470 w 477"/>
                    <a:gd name="T27" fmla="*/ 441 h 550"/>
                    <a:gd name="T28" fmla="*/ 463 w 477"/>
                    <a:gd name="T29" fmla="*/ 488 h 550"/>
                    <a:gd name="T30" fmla="*/ 417 w 477"/>
                    <a:gd name="T31" fmla="*/ 526 h 550"/>
                    <a:gd name="T32" fmla="*/ 358 w 477"/>
                    <a:gd name="T33" fmla="*/ 546 h 550"/>
                    <a:gd name="T34" fmla="*/ 283 w 477"/>
                    <a:gd name="T35" fmla="*/ 550 h 550"/>
                    <a:gd name="T36" fmla="*/ 194 w 477"/>
                    <a:gd name="T37" fmla="*/ 550 h 550"/>
                    <a:gd name="T38" fmla="*/ 126 w 477"/>
                    <a:gd name="T39" fmla="*/ 530 h 550"/>
                    <a:gd name="T40" fmla="*/ 58 w 477"/>
                    <a:gd name="T41" fmla="*/ 467 h 550"/>
                    <a:gd name="T42" fmla="*/ 14 w 477"/>
                    <a:gd name="T43" fmla="*/ 413 h 550"/>
                    <a:gd name="T44" fmla="*/ 0 w 477"/>
                    <a:gd name="T45" fmla="*/ 330 h 550"/>
                    <a:gd name="T46" fmla="*/ 14 w 477"/>
                    <a:gd name="T47" fmla="*/ 255 h 550"/>
                    <a:gd name="T48" fmla="*/ 44 w 477"/>
                    <a:gd name="T49" fmla="*/ 175 h 550"/>
                    <a:gd name="T50" fmla="*/ 90 w 477"/>
                    <a:gd name="T51" fmla="*/ 95 h 550"/>
                    <a:gd name="T52" fmla="*/ 134 w 477"/>
                    <a:gd name="T53" fmla="*/ 46 h 5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477" h="550">
                      <a:moveTo>
                        <a:pt x="134" y="46"/>
                      </a:moveTo>
                      <a:lnTo>
                        <a:pt x="202" y="12"/>
                      </a:lnTo>
                      <a:lnTo>
                        <a:pt x="307" y="0"/>
                      </a:lnTo>
                      <a:lnTo>
                        <a:pt x="395" y="8"/>
                      </a:lnTo>
                      <a:lnTo>
                        <a:pt x="463" y="42"/>
                      </a:lnTo>
                      <a:lnTo>
                        <a:pt x="477" y="67"/>
                      </a:lnTo>
                      <a:lnTo>
                        <a:pt x="477" y="99"/>
                      </a:lnTo>
                      <a:lnTo>
                        <a:pt x="448" y="129"/>
                      </a:lnTo>
                      <a:lnTo>
                        <a:pt x="395" y="180"/>
                      </a:lnTo>
                      <a:lnTo>
                        <a:pt x="373" y="237"/>
                      </a:lnTo>
                      <a:lnTo>
                        <a:pt x="365" y="287"/>
                      </a:lnTo>
                      <a:lnTo>
                        <a:pt x="387" y="342"/>
                      </a:lnTo>
                      <a:lnTo>
                        <a:pt x="448" y="392"/>
                      </a:lnTo>
                      <a:lnTo>
                        <a:pt x="470" y="441"/>
                      </a:lnTo>
                      <a:lnTo>
                        <a:pt x="463" y="488"/>
                      </a:lnTo>
                      <a:lnTo>
                        <a:pt x="417" y="526"/>
                      </a:lnTo>
                      <a:lnTo>
                        <a:pt x="358" y="546"/>
                      </a:lnTo>
                      <a:lnTo>
                        <a:pt x="283" y="550"/>
                      </a:lnTo>
                      <a:lnTo>
                        <a:pt x="194" y="550"/>
                      </a:lnTo>
                      <a:lnTo>
                        <a:pt x="126" y="530"/>
                      </a:lnTo>
                      <a:lnTo>
                        <a:pt x="58" y="467"/>
                      </a:lnTo>
                      <a:lnTo>
                        <a:pt x="14" y="413"/>
                      </a:lnTo>
                      <a:lnTo>
                        <a:pt x="0" y="330"/>
                      </a:lnTo>
                      <a:lnTo>
                        <a:pt x="14" y="255"/>
                      </a:lnTo>
                      <a:lnTo>
                        <a:pt x="44" y="175"/>
                      </a:lnTo>
                      <a:lnTo>
                        <a:pt x="90" y="95"/>
                      </a:lnTo>
                      <a:lnTo>
                        <a:pt x="134" y="4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205850" name="Freeform 26">
                  <a:extLst>
                    <a:ext uri="{FF2B5EF4-FFF2-40B4-BE49-F238E27FC236}">
                      <a16:creationId xmlns:a16="http://schemas.microsoft.com/office/drawing/2014/main" id="{8B4FFB54-20B6-100D-11A9-5BD31BA2B6D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781" y="1001"/>
                  <a:ext cx="369" cy="500"/>
                </a:xfrm>
                <a:custGeom>
                  <a:avLst/>
                  <a:gdLst>
                    <a:gd name="T0" fmla="*/ 520 w 739"/>
                    <a:gd name="T1" fmla="*/ 134 h 500"/>
                    <a:gd name="T2" fmla="*/ 607 w 739"/>
                    <a:gd name="T3" fmla="*/ 27 h 500"/>
                    <a:gd name="T4" fmla="*/ 627 w 739"/>
                    <a:gd name="T5" fmla="*/ 9 h 500"/>
                    <a:gd name="T6" fmla="*/ 676 w 739"/>
                    <a:gd name="T7" fmla="*/ 0 h 500"/>
                    <a:gd name="T8" fmla="*/ 722 w 739"/>
                    <a:gd name="T9" fmla="*/ 18 h 500"/>
                    <a:gd name="T10" fmla="*/ 739 w 739"/>
                    <a:gd name="T11" fmla="*/ 41 h 500"/>
                    <a:gd name="T12" fmla="*/ 724 w 739"/>
                    <a:gd name="T13" fmla="*/ 64 h 500"/>
                    <a:gd name="T14" fmla="*/ 559 w 739"/>
                    <a:gd name="T15" fmla="*/ 175 h 500"/>
                    <a:gd name="T16" fmla="*/ 467 w 739"/>
                    <a:gd name="T17" fmla="*/ 255 h 500"/>
                    <a:gd name="T18" fmla="*/ 366 w 739"/>
                    <a:gd name="T19" fmla="*/ 334 h 500"/>
                    <a:gd name="T20" fmla="*/ 254 w 739"/>
                    <a:gd name="T21" fmla="*/ 404 h 500"/>
                    <a:gd name="T22" fmla="*/ 236 w 739"/>
                    <a:gd name="T23" fmla="*/ 436 h 500"/>
                    <a:gd name="T24" fmla="*/ 254 w 739"/>
                    <a:gd name="T25" fmla="*/ 446 h 500"/>
                    <a:gd name="T26" fmla="*/ 52 w 739"/>
                    <a:gd name="T27" fmla="*/ 490 h 500"/>
                    <a:gd name="T28" fmla="*/ 19 w 739"/>
                    <a:gd name="T29" fmla="*/ 500 h 500"/>
                    <a:gd name="T30" fmla="*/ 0 w 739"/>
                    <a:gd name="T31" fmla="*/ 460 h 500"/>
                    <a:gd name="T32" fmla="*/ 74 w 739"/>
                    <a:gd name="T33" fmla="*/ 446 h 500"/>
                    <a:gd name="T34" fmla="*/ 142 w 739"/>
                    <a:gd name="T35" fmla="*/ 423 h 500"/>
                    <a:gd name="T36" fmla="*/ 186 w 739"/>
                    <a:gd name="T37" fmla="*/ 402 h 500"/>
                    <a:gd name="T38" fmla="*/ 252 w 739"/>
                    <a:gd name="T39" fmla="*/ 361 h 500"/>
                    <a:gd name="T40" fmla="*/ 355 w 739"/>
                    <a:gd name="T41" fmla="*/ 274 h 500"/>
                    <a:gd name="T42" fmla="*/ 441 w 739"/>
                    <a:gd name="T43" fmla="*/ 194 h 500"/>
                    <a:gd name="T44" fmla="*/ 520 w 739"/>
                    <a:gd name="T45" fmla="*/ 134 h 5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739" h="500">
                      <a:moveTo>
                        <a:pt x="520" y="134"/>
                      </a:moveTo>
                      <a:lnTo>
                        <a:pt x="607" y="27"/>
                      </a:lnTo>
                      <a:lnTo>
                        <a:pt x="627" y="9"/>
                      </a:lnTo>
                      <a:lnTo>
                        <a:pt x="676" y="0"/>
                      </a:lnTo>
                      <a:lnTo>
                        <a:pt x="722" y="18"/>
                      </a:lnTo>
                      <a:lnTo>
                        <a:pt x="739" y="41"/>
                      </a:lnTo>
                      <a:lnTo>
                        <a:pt x="724" y="64"/>
                      </a:lnTo>
                      <a:lnTo>
                        <a:pt x="559" y="175"/>
                      </a:lnTo>
                      <a:lnTo>
                        <a:pt x="467" y="255"/>
                      </a:lnTo>
                      <a:lnTo>
                        <a:pt x="366" y="334"/>
                      </a:lnTo>
                      <a:lnTo>
                        <a:pt x="254" y="404"/>
                      </a:lnTo>
                      <a:lnTo>
                        <a:pt x="236" y="436"/>
                      </a:lnTo>
                      <a:lnTo>
                        <a:pt x="254" y="446"/>
                      </a:lnTo>
                      <a:lnTo>
                        <a:pt x="52" y="490"/>
                      </a:lnTo>
                      <a:lnTo>
                        <a:pt x="19" y="500"/>
                      </a:lnTo>
                      <a:lnTo>
                        <a:pt x="0" y="460"/>
                      </a:lnTo>
                      <a:lnTo>
                        <a:pt x="74" y="446"/>
                      </a:lnTo>
                      <a:lnTo>
                        <a:pt x="142" y="423"/>
                      </a:lnTo>
                      <a:lnTo>
                        <a:pt x="186" y="402"/>
                      </a:lnTo>
                      <a:lnTo>
                        <a:pt x="252" y="361"/>
                      </a:lnTo>
                      <a:lnTo>
                        <a:pt x="355" y="274"/>
                      </a:lnTo>
                      <a:lnTo>
                        <a:pt x="441" y="194"/>
                      </a:lnTo>
                      <a:lnTo>
                        <a:pt x="520" y="13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205851" name="Freeform 27">
                  <a:extLst>
                    <a:ext uri="{FF2B5EF4-FFF2-40B4-BE49-F238E27FC236}">
                      <a16:creationId xmlns:a16="http://schemas.microsoft.com/office/drawing/2014/main" id="{A10E7F22-1710-93E7-808C-ECFD43C77DF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246" y="992"/>
                  <a:ext cx="265" cy="497"/>
                </a:xfrm>
                <a:custGeom>
                  <a:avLst/>
                  <a:gdLst>
                    <a:gd name="T0" fmla="*/ 0 w 529"/>
                    <a:gd name="T1" fmla="*/ 26 h 497"/>
                    <a:gd name="T2" fmla="*/ 7 w 529"/>
                    <a:gd name="T3" fmla="*/ 5 h 497"/>
                    <a:gd name="T4" fmla="*/ 90 w 529"/>
                    <a:gd name="T5" fmla="*/ 0 h 497"/>
                    <a:gd name="T6" fmla="*/ 134 w 529"/>
                    <a:gd name="T7" fmla="*/ 22 h 497"/>
                    <a:gd name="T8" fmla="*/ 202 w 529"/>
                    <a:gd name="T9" fmla="*/ 76 h 497"/>
                    <a:gd name="T10" fmla="*/ 290 w 529"/>
                    <a:gd name="T11" fmla="*/ 147 h 497"/>
                    <a:gd name="T12" fmla="*/ 373 w 529"/>
                    <a:gd name="T13" fmla="*/ 196 h 497"/>
                    <a:gd name="T14" fmla="*/ 522 w 529"/>
                    <a:gd name="T15" fmla="*/ 289 h 497"/>
                    <a:gd name="T16" fmla="*/ 529 w 529"/>
                    <a:gd name="T17" fmla="*/ 309 h 497"/>
                    <a:gd name="T18" fmla="*/ 500 w 529"/>
                    <a:gd name="T19" fmla="*/ 322 h 497"/>
                    <a:gd name="T20" fmla="*/ 424 w 529"/>
                    <a:gd name="T21" fmla="*/ 338 h 497"/>
                    <a:gd name="T22" fmla="*/ 320 w 529"/>
                    <a:gd name="T23" fmla="*/ 351 h 497"/>
                    <a:gd name="T24" fmla="*/ 193 w 529"/>
                    <a:gd name="T25" fmla="*/ 355 h 497"/>
                    <a:gd name="T26" fmla="*/ 149 w 529"/>
                    <a:gd name="T27" fmla="*/ 360 h 497"/>
                    <a:gd name="T28" fmla="*/ 134 w 529"/>
                    <a:gd name="T29" fmla="*/ 376 h 497"/>
                    <a:gd name="T30" fmla="*/ 164 w 529"/>
                    <a:gd name="T31" fmla="*/ 405 h 497"/>
                    <a:gd name="T32" fmla="*/ 268 w 529"/>
                    <a:gd name="T33" fmla="*/ 455 h 497"/>
                    <a:gd name="T34" fmla="*/ 344 w 529"/>
                    <a:gd name="T35" fmla="*/ 468 h 497"/>
                    <a:gd name="T36" fmla="*/ 358 w 529"/>
                    <a:gd name="T37" fmla="*/ 484 h 497"/>
                    <a:gd name="T38" fmla="*/ 327 w 529"/>
                    <a:gd name="T39" fmla="*/ 497 h 497"/>
                    <a:gd name="T40" fmla="*/ 261 w 529"/>
                    <a:gd name="T41" fmla="*/ 497 h 497"/>
                    <a:gd name="T42" fmla="*/ 171 w 529"/>
                    <a:gd name="T43" fmla="*/ 468 h 497"/>
                    <a:gd name="T44" fmla="*/ 97 w 529"/>
                    <a:gd name="T45" fmla="*/ 425 h 497"/>
                    <a:gd name="T46" fmla="*/ 51 w 529"/>
                    <a:gd name="T47" fmla="*/ 389 h 497"/>
                    <a:gd name="T48" fmla="*/ 51 w 529"/>
                    <a:gd name="T49" fmla="*/ 360 h 497"/>
                    <a:gd name="T50" fmla="*/ 83 w 529"/>
                    <a:gd name="T51" fmla="*/ 338 h 497"/>
                    <a:gd name="T52" fmla="*/ 127 w 529"/>
                    <a:gd name="T53" fmla="*/ 330 h 497"/>
                    <a:gd name="T54" fmla="*/ 193 w 529"/>
                    <a:gd name="T55" fmla="*/ 326 h 497"/>
                    <a:gd name="T56" fmla="*/ 268 w 529"/>
                    <a:gd name="T57" fmla="*/ 326 h 497"/>
                    <a:gd name="T58" fmla="*/ 358 w 529"/>
                    <a:gd name="T59" fmla="*/ 318 h 497"/>
                    <a:gd name="T60" fmla="*/ 402 w 529"/>
                    <a:gd name="T61" fmla="*/ 309 h 497"/>
                    <a:gd name="T62" fmla="*/ 424 w 529"/>
                    <a:gd name="T63" fmla="*/ 297 h 497"/>
                    <a:gd name="T64" fmla="*/ 417 w 529"/>
                    <a:gd name="T65" fmla="*/ 284 h 497"/>
                    <a:gd name="T66" fmla="*/ 351 w 529"/>
                    <a:gd name="T67" fmla="*/ 251 h 497"/>
                    <a:gd name="T68" fmla="*/ 246 w 529"/>
                    <a:gd name="T69" fmla="*/ 192 h 497"/>
                    <a:gd name="T70" fmla="*/ 149 w 529"/>
                    <a:gd name="T71" fmla="*/ 142 h 497"/>
                    <a:gd name="T72" fmla="*/ 44 w 529"/>
                    <a:gd name="T73" fmla="*/ 89 h 497"/>
                    <a:gd name="T74" fmla="*/ 7 w 529"/>
                    <a:gd name="T75" fmla="*/ 51 h 497"/>
                    <a:gd name="T76" fmla="*/ 0 w 529"/>
                    <a:gd name="T77" fmla="*/ 26 h 4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</a:cxnLst>
                  <a:rect l="0" t="0" r="r" b="b"/>
                  <a:pathLst>
                    <a:path w="529" h="497">
                      <a:moveTo>
                        <a:pt x="0" y="26"/>
                      </a:moveTo>
                      <a:lnTo>
                        <a:pt x="7" y="5"/>
                      </a:lnTo>
                      <a:lnTo>
                        <a:pt x="90" y="0"/>
                      </a:lnTo>
                      <a:lnTo>
                        <a:pt x="134" y="22"/>
                      </a:lnTo>
                      <a:lnTo>
                        <a:pt x="202" y="76"/>
                      </a:lnTo>
                      <a:lnTo>
                        <a:pt x="290" y="147"/>
                      </a:lnTo>
                      <a:lnTo>
                        <a:pt x="373" y="196"/>
                      </a:lnTo>
                      <a:lnTo>
                        <a:pt x="522" y="289"/>
                      </a:lnTo>
                      <a:lnTo>
                        <a:pt x="529" y="309"/>
                      </a:lnTo>
                      <a:lnTo>
                        <a:pt x="500" y="322"/>
                      </a:lnTo>
                      <a:lnTo>
                        <a:pt x="424" y="338"/>
                      </a:lnTo>
                      <a:lnTo>
                        <a:pt x="320" y="351"/>
                      </a:lnTo>
                      <a:lnTo>
                        <a:pt x="193" y="355"/>
                      </a:lnTo>
                      <a:lnTo>
                        <a:pt x="149" y="360"/>
                      </a:lnTo>
                      <a:lnTo>
                        <a:pt x="134" y="376"/>
                      </a:lnTo>
                      <a:lnTo>
                        <a:pt x="164" y="405"/>
                      </a:lnTo>
                      <a:lnTo>
                        <a:pt x="268" y="455"/>
                      </a:lnTo>
                      <a:lnTo>
                        <a:pt x="344" y="468"/>
                      </a:lnTo>
                      <a:lnTo>
                        <a:pt x="358" y="484"/>
                      </a:lnTo>
                      <a:lnTo>
                        <a:pt x="327" y="497"/>
                      </a:lnTo>
                      <a:lnTo>
                        <a:pt x="261" y="497"/>
                      </a:lnTo>
                      <a:lnTo>
                        <a:pt x="171" y="468"/>
                      </a:lnTo>
                      <a:lnTo>
                        <a:pt x="97" y="425"/>
                      </a:lnTo>
                      <a:lnTo>
                        <a:pt x="51" y="389"/>
                      </a:lnTo>
                      <a:lnTo>
                        <a:pt x="51" y="360"/>
                      </a:lnTo>
                      <a:lnTo>
                        <a:pt x="83" y="338"/>
                      </a:lnTo>
                      <a:lnTo>
                        <a:pt x="127" y="330"/>
                      </a:lnTo>
                      <a:lnTo>
                        <a:pt x="193" y="326"/>
                      </a:lnTo>
                      <a:lnTo>
                        <a:pt x="268" y="326"/>
                      </a:lnTo>
                      <a:lnTo>
                        <a:pt x="358" y="318"/>
                      </a:lnTo>
                      <a:lnTo>
                        <a:pt x="402" y="309"/>
                      </a:lnTo>
                      <a:lnTo>
                        <a:pt x="424" y="297"/>
                      </a:lnTo>
                      <a:lnTo>
                        <a:pt x="417" y="284"/>
                      </a:lnTo>
                      <a:lnTo>
                        <a:pt x="351" y="251"/>
                      </a:lnTo>
                      <a:lnTo>
                        <a:pt x="246" y="192"/>
                      </a:lnTo>
                      <a:lnTo>
                        <a:pt x="149" y="142"/>
                      </a:lnTo>
                      <a:lnTo>
                        <a:pt x="44" y="89"/>
                      </a:lnTo>
                      <a:lnTo>
                        <a:pt x="7" y="51"/>
                      </a:lnTo>
                      <a:lnTo>
                        <a:pt x="0" y="2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205852" name="Freeform 28">
                  <a:extLst>
                    <a:ext uri="{FF2B5EF4-FFF2-40B4-BE49-F238E27FC236}">
                      <a16:creationId xmlns:a16="http://schemas.microsoft.com/office/drawing/2014/main" id="{F17A3710-A0D3-C189-08D7-065B498786E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73" y="1410"/>
                  <a:ext cx="288" cy="746"/>
                </a:xfrm>
                <a:custGeom>
                  <a:avLst/>
                  <a:gdLst>
                    <a:gd name="T0" fmla="*/ 284 w 575"/>
                    <a:gd name="T1" fmla="*/ 0 h 746"/>
                    <a:gd name="T2" fmla="*/ 367 w 575"/>
                    <a:gd name="T3" fmla="*/ 9 h 746"/>
                    <a:gd name="T4" fmla="*/ 404 w 575"/>
                    <a:gd name="T5" fmla="*/ 42 h 746"/>
                    <a:gd name="T6" fmla="*/ 396 w 575"/>
                    <a:gd name="T7" fmla="*/ 121 h 746"/>
                    <a:gd name="T8" fmla="*/ 382 w 575"/>
                    <a:gd name="T9" fmla="*/ 205 h 746"/>
                    <a:gd name="T10" fmla="*/ 382 w 575"/>
                    <a:gd name="T11" fmla="*/ 292 h 746"/>
                    <a:gd name="T12" fmla="*/ 455 w 575"/>
                    <a:gd name="T13" fmla="*/ 396 h 746"/>
                    <a:gd name="T14" fmla="*/ 516 w 575"/>
                    <a:gd name="T15" fmla="*/ 471 h 746"/>
                    <a:gd name="T16" fmla="*/ 545 w 575"/>
                    <a:gd name="T17" fmla="*/ 546 h 746"/>
                    <a:gd name="T18" fmla="*/ 538 w 575"/>
                    <a:gd name="T19" fmla="*/ 612 h 746"/>
                    <a:gd name="T20" fmla="*/ 538 w 575"/>
                    <a:gd name="T21" fmla="*/ 638 h 746"/>
                    <a:gd name="T22" fmla="*/ 567 w 575"/>
                    <a:gd name="T23" fmla="*/ 663 h 746"/>
                    <a:gd name="T24" fmla="*/ 575 w 575"/>
                    <a:gd name="T25" fmla="*/ 687 h 746"/>
                    <a:gd name="T26" fmla="*/ 553 w 575"/>
                    <a:gd name="T27" fmla="*/ 700 h 746"/>
                    <a:gd name="T28" fmla="*/ 494 w 575"/>
                    <a:gd name="T29" fmla="*/ 692 h 746"/>
                    <a:gd name="T30" fmla="*/ 382 w 575"/>
                    <a:gd name="T31" fmla="*/ 683 h 746"/>
                    <a:gd name="T32" fmla="*/ 248 w 575"/>
                    <a:gd name="T33" fmla="*/ 700 h 746"/>
                    <a:gd name="T34" fmla="*/ 158 w 575"/>
                    <a:gd name="T35" fmla="*/ 730 h 746"/>
                    <a:gd name="T36" fmla="*/ 112 w 575"/>
                    <a:gd name="T37" fmla="*/ 746 h 746"/>
                    <a:gd name="T38" fmla="*/ 68 w 575"/>
                    <a:gd name="T39" fmla="*/ 746 h 746"/>
                    <a:gd name="T40" fmla="*/ 0 w 575"/>
                    <a:gd name="T41" fmla="*/ 692 h 746"/>
                    <a:gd name="T42" fmla="*/ 9 w 575"/>
                    <a:gd name="T43" fmla="*/ 683 h 746"/>
                    <a:gd name="T44" fmla="*/ 143 w 575"/>
                    <a:gd name="T45" fmla="*/ 659 h 746"/>
                    <a:gd name="T46" fmla="*/ 299 w 575"/>
                    <a:gd name="T47" fmla="*/ 646 h 746"/>
                    <a:gd name="T48" fmla="*/ 411 w 575"/>
                    <a:gd name="T49" fmla="*/ 642 h 746"/>
                    <a:gd name="T50" fmla="*/ 479 w 575"/>
                    <a:gd name="T51" fmla="*/ 642 h 746"/>
                    <a:gd name="T52" fmla="*/ 494 w 575"/>
                    <a:gd name="T53" fmla="*/ 617 h 746"/>
                    <a:gd name="T54" fmla="*/ 472 w 575"/>
                    <a:gd name="T55" fmla="*/ 546 h 746"/>
                    <a:gd name="T56" fmla="*/ 419 w 575"/>
                    <a:gd name="T57" fmla="*/ 471 h 746"/>
                    <a:gd name="T58" fmla="*/ 336 w 575"/>
                    <a:gd name="T59" fmla="*/ 375 h 746"/>
                    <a:gd name="T60" fmla="*/ 270 w 575"/>
                    <a:gd name="T61" fmla="*/ 292 h 746"/>
                    <a:gd name="T62" fmla="*/ 240 w 575"/>
                    <a:gd name="T63" fmla="*/ 217 h 746"/>
                    <a:gd name="T64" fmla="*/ 233 w 575"/>
                    <a:gd name="T65" fmla="*/ 134 h 746"/>
                    <a:gd name="T66" fmla="*/ 233 w 575"/>
                    <a:gd name="T67" fmla="*/ 55 h 746"/>
                    <a:gd name="T68" fmla="*/ 262 w 575"/>
                    <a:gd name="T69" fmla="*/ 21 h 746"/>
                    <a:gd name="T70" fmla="*/ 284 w 575"/>
                    <a:gd name="T71" fmla="*/ 0 h 7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575" h="746">
                      <a:moveTo>
                        <a:pt x="284" y="0"/>
                      </a:moveTo>
                      <a:lnTo>
                        <a:pt x="367" y="9"/>
                      </a:lnTo>
                      <a:lnTo>
                        <a:pt x="404" y="42"/>
                      </a:lnTo>
                      <a:lnTo>
                        <a:pt x="396" y="121"/>
                      </a:lnTo>
                      <a:lnTo>
                        <a:pt x="382" y="205"/>
                      </a:lnTo>
                      <a:lnTo>
                        <a:pt x="382" y="292"/>
                      </a:lnTo>
                      <a:lnTo>
                        <a:pt x="455" y="396"/>
                      </a:lnTo>
                      <a:lnTo>
                        <a:pt x="516" y="471"/>
                      </a:lnTo>
                      <a:lnTo>
                        <a:pt x="545" y="546"/>
                      </a:lnTo>
                      <a:lnTo>
                        <a:pt x="538" y="612"/>
                      </a:lnTo>
                      <a:lnTo>
                        <a:pt x="538" y="638"/>
                      </a:lnTo>
                      <a:lnTo>
                        <a:pt x="567" y="663"/>
                      </a:lnTo>
                      <a:lnTo>
                        <a:pt x="575" y="687"/>
                      </a:lnTo>
                      <a:lnTo>
                        <a:pt x="553" y="700"/>
                      </a:lnTo>
                      <a:lnTo>
                        <a:pt x="494" y="692"/>
                      </a:lnTo>
                      <a:lnTo>
                        <a:pt x="382" y="683"/>
                      </a:lnTo>
                      <a:lnTo>
                        <a:pt x="248" y="700"/>
                      </a:lnTo>
                      <a:lnTo>
                        <a:pt x="158" y="730"/>
                      </a:lnTo>
                      <a:lnTo>
                        <a:pt x="112" y="746"/>
                      </a:lnTo>
                      <a:lnTo>
                        <a:pt x="68" y="746"/>
                      </a:lnTo>
                      <a:lnTo>
                        <a:pt x="0" y="692"/>
                      </a:lnTo>
                      <a:lnTo>
                        <a:pt x="9" y="683"/>
                      </a:lnTo>
                      <a:lnTo>
                        <a:pt x="143" y="659"/>
                      </a:lnTo>
                      <a:lnTo>
                        <a:pt x="299" y="646"/>
                      </a:lnTo>
                      <a:lnTo>
                        <a:pt x="411" y="642"/>
                      </a:lnTo>
                      <a:lnTo>
                        <a:pt x="479" y="642"/>
                      </a:lnTo>
                      <a:lnTo>
                        <a:pt x="494" y="617"/>
                      </a:lnTo>
                      <a:lnTo>
                        <a:pt x="472" y="546"/>
                      </a:lnTo>
                      <a:lnTo>
                        <a:pt x="419" y="471"/>
                      </a:lnTo>
                      <a:lnTo>
                        <a:pt x="336" y="375"/>
                      </a:lnTo>
                      <a:lnTo>
                        <a:pt x="270" y="292"/>
                      </a:lnTo>
                      <a:lnTo>
                        <a:pt x="240" y="217"/>
                      </a:lnTo>
                      <a:lnTo>
                        <a:pt x="233" y="134"/>
                      </a:lnTo>
                      <a:lnTo>
                        <a:pt x="233" y="55"/>
                      </a:lnTo>
                      <a:lnTo>
                        <a:pt x="262" y="21"/>
                      </a:lnTo>
                      <a:lnTo>
                        <a:pt x="284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205853" name="Freeform 29">
                  <a:extLst>
                    <a:ext uri="{FF2B5EF4-FFF2-40B4-BE49-F238E27FC236}">
                      <a16:creationId xmlns:a16="http://schemas.microsoft.com/office/drawing/2014/main" id="{1AB1D009-2211-7912-1828-05AA8A62720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933" y="1430"/>
                  <a:ext cx="239" cy="622"/>
                </a:xfrm>
                <a:custGeom>
                  <a:avLst/>
                  <a:gdLst>
                    <a:gd name="T0" fmla="*/ 359 w 478"/>
                    <a:gd name="T1" fmla="*/ 0 h 622"/>
                    <a:gd name="T2" fmla="*/ 427 w 478"/>
                    <a:gd name="T3" fmla="*/ 0 h 622"/>
                    <a:gd name="T4" fmla="*/ 449 w 478"/>
                    <a:gd name="T5" fmla="*/ 25 h 622"/>
                    <a:gd name="T6" fmla="*/ 463 w 478"/>
                    <a:gd name="T7" fmla="*/ 80 h 622"/>
                    <a:gd name="T8" fmla="*/ 449 w 478"/>
                    <a:gd name="T9" fmla="*/ 137 h 622"/>
                    <a:gd name="T10" fmla="*/ 410 w 478"/>
                    <a:gd name="T11" fmla="*/ 255 h 622"/>
                    <a:gd name="T12" fmla="*/ 418 w 478"/>
                    <a:gd name="T13" fmla="*/ 305 h 622"/>
                    <a:gd name="T14" fmla="*/ 463 w 478"/>
                    <a:gd name="T15" fmla="*/ 404 h 622"/>
                    <a:gd name="T16" fmla="*/ 478 w 478"/>
                    <a:gd name="T17" fmla="*/ 475 h 622"/>
                    <a:gd name="T18" fmla="*/ 478 w 478"/>
                    <a:gd name="T19" fmla="*/ 530 h 622"/>
                    <a:gd name="T20" fmla="*/ 456 w 478"/>
                    <a:gd name="T21" fmla="*/ 542 h 622"/>
                    <a:gd name="T22" fmla="*/ 388 w 478"/>
                    <a:gd name="T23" fmla="*/ 550 h 622"/>
                    <a:gd name="T24" fmla="*/ 298 w 478"/>
                    <a:gd name="T25" fmla="*/ 564 h 622"/>
                    <a:gd name="T26" fmla="*/ 210 w 478"/>
                    <a:gd name="T27" fmla="*/ 588 h 622"/>
                    <a:gd name="T28" fmla="*/ 120 w 478"/>
                    <a:gd name="T29" fmla="*/ 622 h 622"/>
                    <a:gd name="T30" fmla="*/ 83 w 478"/>
                    <a:gd name="T31" fmla="*/ 622 h 622"/>
                    <a:gd name="T32" fmla="*/ 0 w 478"/>
                    <a:gd name="T33" fmla="*/ 584 h 622"/>
                    <a:gd name="T34" fmla="*/ 8 w 478"/>
                    <a:gd name="T35" fmla="*/ 568 h 622"/>
                    <a:gd name="T36" fmla="*/ 113 w 478"/>
                    <a:gd name="T37" fmla="*/ 542 h 622"/>
                    <a:gd name="T38" fmla="*/ 291 w 478"/>
                    <a:gd name="T39" fmla="*/ 517 h 622"/>
                    <a:gd name="T40" fmla="*/ 373 w 478"/>
                    <a:gd name="T41" fmla="*/ 501 h 622"/>
                    <a:gd name="T42" fmla="*/ 388 w 478"/>
                    <a:gd name="T43" fmla="*/ 485 h 622"/>
                    <a:gd name="T44" fmla="*/ 388 w 478"/>
                    <a:gd name="T45" fmla="*/ 413 h 622"/>
                    <a:gd name="T46" fmla="*/ 359 w 478"/>
                    <a:gd name="T47" fmla="*/ 321 h 622"/>
                    <a:gd name="T48" fmla="*/ 344 w 478"/>
                    <a:gd name="T49" fmla="*/ 263 h 622"/>
                    <a:gd name="T50" fmla="*/ 329 w 478"/>
                    <a:gd name="T51" fmla="*/ 171 h 622"/>
                    <a:gd name="T52" fmla="*/ 322 w 478"/>
                    <a:gd name="T53" fmla="*/ 72 h 622"/>
                    <a:gd name="T54" fmla="*/ 329 w 478"/>
                    <a:gd name="T55" fmla="*/ 25 h 622"/>
                    <a:gd name="T56" fmla="*/ 359 w 478"/>
                    <a:gd name="T57" fmla="*/ 0 h 6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478" h="622">
                      <a:moveTo>
                        <a:pt x="359" y="0"/>
                      </a:moveTo>
                      <a:lnTo>
                        <a:pt x="427" y="0"/>
                      </a:lnTo>
                      <a:lnTo>
                        <a:pt x="449" y="25"/>
                      </a:lnTo>
                      <a:lnTo>
                        <a:pt x="463" y="80"/>
                      </a:lnTo>
                      <a:lnTo>
                        <a:pt x="449" y="137"/>
                      </a:lnTo>
                      <a:lnTo>
                        <a:pt x="410" y="255"/>
                      </a:lnTo>
                      <a:lnTo>
                        <a:pt x="418" y="305"/>
                      </a:lnTo>
                      <a:lnTo>
                        <a:pt x="463" y="404"/>
                      </a:lnTo>
                      <a:lnTo>
                        <a:pt x="478" y="475"/>
                      </a:lnTo>
                      <a:lnTo>
                        <a:pt x="478" y="530"/>
                      </a:lnTo>
                      <a:lnTo>
                        <a:pt x="456" y="542"/>
                      </a:lnTo>
                      <a:lnTo>
                        <a:pt x="388" y="550"/>
                      </a:lnTo>
                      <a:lnTo>
                        <a:pt x="298" y="564"/>
                      </a:lnTo>
                      <a:lnTo>
                        <a:pt x="210" y="588"/>
                      </a:lnTo>
                      <a:lnTo>
                        <a:pt x="120" y="622"/>
                      </a:lnTo>
                      <a:lnTo>
                        <a:pt x="83" y="622"/>
                      </a:lnTo>
                      <a:lnTo>
                        <a:pt x="0" y="584"/>
                      </a:lnTo>
                      <a:lnTo>
                        <a:pt x="8" y="568"/>
                      </a:lnTo>
                      <a:lnTo>
                        <a:pt x="113" y="542"/>
                      </a:lnTo>
                      <a:lnTo>
                        <a:pt x="291" y="517"/>
                      </a:lnTo>
                      <a:lnTo>
                        <a:pt x="373" y="501"/>
                      </a:lnTo>
                      <a:lnTo>
                        <a:pt x="388" y="485"/>
                      </a:lnTo>
                      <a:lnTo>
                        <a:pt x="388" y="413"/>
                      </a:lnTo>
                      <a:lnTo>
                        <a:pt x="359" y="321"/>
                      </a:lnTo>
                      <a:lnTo>
                        <a:pt x="344" y="263"/>
                      </a:lnTo>
                      <a:lnTo>
                        <a:pt x="329" y="171"/>
                      </a:lnTo>
                      <a:lnTo>
                        <a:pt x="322" y="72"/>
                      </a:lnTo>
                      <a:lnTo>
                        <a:pt x="329" y="25"/>
                      </a:lnTo>
                      <a:lnTo>
                        <a:pt x="359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</p:grpSp>
          <p:grpSp>
            <p:nvGrpSpPr>
              <p:cNvPr id="205915" name="Group 91">
                <a:extLst>
                  <a:ext uri="{FF2B5EF4-FFF2-40B4-BE49-F238E27FC236}">
                    <a16:creationId xmlns:a16="http://schemas.microsoft.com/office/drawing/2014/main" id="{EF5094FA-2733-21AD-25AE-CEA01B0ADAB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24" y="624"/>
                <a:ext cx="2016" cy="1314"/>
                <a:chOff x="4131" y="626"/>
                <a:chExt cx="2106" cy="1312"/>
              </a:xfrm>
            </p:grpSpPr>
            <p:grpSp>
              <p:nvGrpSpPr>
                <p:cNvPr id="205885" name="Group 61">
                  <a:extLst>
                    <a:ext uri="{FF2B5EF4-FFF2-40B4-BE49-F238E27FC236}">
                      <a16:creationId xmlns:a16="http://schemas.microsoft.com/office/drawing/2014/main" id="{7BCD5D8B-6660-1FAC-53BF-F5E33D067C8D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5357" y="746"/>
                  <a:ext cx="880" cy="1132"/>
                  <a:chOff x="5357" y="746"/>
                  <a:chExt cx="880" cy="1132"/>
                </a:xfrm>
              </p:grpSpPr>
              <p:grpSp>
                <p:nvGrpSpPr>
                  <p:cNvPr id="205880" name="Group 56">
                    <a:extLst>
                      <a:ext uri="{FF2B5EF4-FFF2-40B4-BE49-F238E27FC236}">
                        <a16:creationId xmlns:a16="http://schemas.microsoft.com/office/drawing/2014/main" id="{1D85A211-D609-0698-97A4-87D0BA8ADA18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5691" y="746"/>
                    <a:ext cx="546" cy="914"/>
                    <a:chOff x="5691" y="746"/>
                    <a:chExt cx="546" cy="914"/>
                  </a:xfrm>
                </p:grpSpPr>
                <p:grpSp>
                  <p:nvGrpSpPr>
                    <p:cNvPr id="205870" name="Group 46">
                      <a:extLst>
                        <a:ext uri="{FF2B5EF4-FFF2-40B4-BE49-F238E27FC236}">
                          <a16:creationId xmlns:a16="http://schemas.microsoft.com/office/drawing/2014/main" id="{E6151D62-EEE3-E67F-CBE6-97BB7662C0FF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5828" y="864"/>
                      <a:ext cx="409" cy="676"/>
                      <a:chOff x="5828" y="864"/>
                      <a:chExt cx="409" cy="676"/>
                    </a:xfrm>
                  </p:grpSpPr>
                  <p:grpSp>
                    <p:nvGrpSpPr>
                      <p:cNvPr id="205868" name="Group 44">
                        <a:extLst>
                          <a:ext uri="{FF2B5EF4-FFF2-40B4-BE49-F238E27FC236}">
                            <a16:creationId xmlns:a16="http://schemas.microsoft.com/office/drawing/2014/main" id="{B37D8B87-FA24-027F-3E77-72D0FFBF782A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5828" y="864"/>
                        <a:ext cx="409" cy="676"/>
                        <a:chOff x="5828" y="864"/>
                        <a:chExt cx="409" cy="676"/>
                      </a:xfrm>
                    </p:grpSpPr>
                    <p:grpSp>
                      <p:nvGrpSpPr>
                        <p:cNvPr id="205864" name="Group 40">
                          <a:extLst>
                            <a:ext uri="{FF2B5EF4-FFF2-40B4-BE49-F238E27FC236}">
                              <a16:creationId xmlns:a16="http://schemas.microsoft.com/office/drawing/2014/main" id="{7B90101A-54E5-7FCA-FAE3-A3604593E97F}"/>
                            </a:ext>
                          </a:extLst>
                        </p:cNvPr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5930" y="904"/>
                          <a:ext cx="307" cy="556"/>
                          <a:chOff x="5930" y="904"/>
                          <a:chExt cx="307" cy="556"/>
                        </a:xfrm>
                      </p:grpSpPr>
                      <p:grpSp>
                        <p:nvGrpSpPr>
                          <p:cNvPr id="205860" name="Group 36">
                            <a:extLst>
                              <a:ext uri="{FF2B5EF4-FFF2-40B4-BE49-F238E27FC236}">
                                <a16:creationId xmlns:a16="http://schemas.microsoft.com/office/drawing/2014/main" id="{8F6834A2-0A7F-D408-843F-7114DD36CF74}"/>
                              </a:ext>
                            </a:extLst>
                          </p:cNvPr>
                          <p:cNvGrpSpPr>
                            <a:grpSpLocks/>
                          </p:cNvGrpSpPr>
                          <p:nvPr/>
                        </p:nvGrpSpPr>
                        <p:grpSpPr bwMode="auto">
                          <a:xfrm>
                            <a:off x="5965" y="904"/>
                            <a:ext cx="272" cy="556"/>
                            <a:chOff x="5965" y="904"/>
                            <a:chExt cx="272" cy="556"/>
                          </a:xfrm>
                        </p:grpSpPr>
                        <p:sp>
                          <p:nvSpPr>
                            <p:cNvPr id="205855" name="Oval 31">
                              <a:extLst>
                                <a:ext uri="{FF2B5EF4-FFF2-40B4-BE49-F238E27FC236}">
                                  <a16:creationId xmlns:a16="http://schemas.microsoft.com/office/drawing/2014/main" id="{C39A547E-DC70-2A7E-308B-A59732FA1C9C}"/>
                                </a:ext>
                              </a:extLst>
                            </p:cNvPr>
                            <p:cNvSpPr>
                              <a:spLocks noChangeArrowheads="1"/>
                            </p:cNvSpPr>
                            <p:nvPr/>
                          </p:nvSpPr>
                          <p:spPr bwMode="auto">
                            <a:xfrm>
                              <a:off x="6101" y="1221"/>
                              <a:ext cx="136" cy="161"/>
                            </a:xfrm>
                            <a:prstGeom prst="ellipse">
                              <a:avLst/>
                            </a:prstGeom>
                            <a:solidFill>
                              <a:srgbClr val="FFFFFF"/>
                            </a:solidFill>
                            <a:ln w="7938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/>
                            <a:lstStyle/>
                            <a:p>
                              <a:endParaRPr lang="ja-JP" altLang="en-US"/>
                            </a:p>
                          </p:txBody>
                        </p:sp>
                        <p:sp>
                          <p:nvSpPr>
                            <p:cNvPr id="205856" name="Oval 32">
                              <a:extLst>
                                <a:ext uri="{FF2B5EF4-FFF2-40B4-BE49-F238E27FC236}">
                                  <a16:creationId xmlns:a16="http://schemas.microsoft.com/office/drawing/2014/main" id="{54CAA739-601F-6DE3-18B1-6743D09A2B34}"/>
                                </a:ext>
                              </a:extLst>
                            </p:cNvPr>
                            <p:cNvSpPr>
                              <a:spLocks noChangeArrowheads="1"/>
                            </p:cNvSpPr>
                            <p:nvPr/>
                          </p:nvSpPr>
                          <p:spPr bwMode="auto">
                            <a:xfrm>
                              <a:off x="5999" y="1261"/>
                              <a:ext cx="169" cy="199"/>
                            </a:xfrm>
                            <a:prstGeom prst="ellipse">
                              <a:avLst/>
                            </a:prstGeom>
                            <a:solidFill>
                              <a:srgbClr val="FFFFFF"/>
                            </a:solidFill>
                            <a:ln w="7938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/>
                            <a:lstStyle/>
                            <a:p>
                              <a:endParaRPr lang="ja-JP" altLang="en-US"/>
                            </a:p>
                          </p:txBody>
                        </p:sp>
                        <p:sp>
                          <p:nvSpPr>
                            <p:cNvPr id="205857" name="Oval 33">
                              <a:extLst>
                                <a:ext uri="{FF2B5EF4-FFF2-40B4-BE49-F238E27FC236}">
                                  <a16:creationId xmlns:a16="http://schemas.microsoft.com/office/drawing/2014/main" id="{A715C45D-EBDA-AF16-61DD-1638D1BD1202}"/>
                                </a:ext>
                              </a:extLst>
                            </p:cNvPr>
                            <p:cNvSpPr>
                              <a:spLocks noChangeArrowheads="1"/>
                            </p:cNvSpPr>
                            <p:nvPr/>
                          </p:nvSpPr>
                          <p:spPr bwMode="auto">
                            <a:xfrm>
                              <a:off x="6067" y="1023"/>
                              <a:ext cx="136" cy="159"/>
                            </a:xfrm>
                            <a:prstGeom prst="ellipse">
                              <a:avLst/>
                            </a:prstGeom>
                            <a:solidFill>
                              <a:srgbClr val="FFFFFF"/>
                            </a:solidFill>
                            <a:ln w="7938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/>
                            <a:lstStyle/>
                            <a:p>
                              <a:endParaRPr lang="ja-JP" altLang="en-US"/>
                            </a:p>
                          </p:txBody>
                        </p:sp>
                        <p:sp>
                          <p:nvSpPr>
                            <p:cNvPr id="205858" name="Oval 34">
                              <a:extLst>
                                <a:ext uri="{FF2B5EF4-FFF2-40B4-BE49-F238E27FC236}">
                                  <a16:creationId xmlns:a16="http://schemas.microsoft.com/office/drawing/2014/main" id="{F7497F60-A2C4-4C41-17CF-2BDC07DA4CCE}"/>
                                </a:ext>
                              </a:extLst>
                            </p:cNvPr>
                            <p:cNvSpPr>
                              <a:spLocks noChangeArrowheads="1"/>
                            </p:cNvSpPr>
                            <p:nvPr/>
                          </p:nvSpPr>
                          <p:spPr bwMode="auto">
                            <a:xfrm>
                              <a:off x="5965" y="904"/>
                              <a:ext cx="171" cy="200"/>
                            </a:xfrm>
                            <a:prstGeom prst="ellipse">
                              <a:avLst/>
                            </a:prstGeom>
                            <a:solidFill>
                              <a:srgbClr val="FFFFFF"/>
                            </a:solidFill>
                            <a:ln w="7938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/>
                            <a:lstStyle/>
                            <a:p>
                              <a:endParaRPr lang="ja-JP" altLang="en-US"/>
                            </a:p>
                          </p:txBody>
                        </p:sp>
                        <p:sp>
                          <p:nvSpPr>
                            <p:cNvPr id="205859" name="Freeform 35">
                              <a:extLst>
                                <a:ext uri="{FF2B5EF4-FFF2-40B4-BE49-F238E27FC236}">
                                  <a16:creationId xmlns:a16="http://schemas.microsoft.com/office/drawing/2014/main" id="{7848AD0F-14B8-6C3B-C090-9A5CB1484341}"/>
                                </a:ext>
                              </a:extLst>
                            </p:cNvPr>
                            <p:cNvSpPr>
                              <a:spLocks/>
                            </p:cNvSpPr>
                            <p:nvPr/>
                          </p:nvSpPr>
                          <p:spPr bwMode="auto">
                            <a:xfrm>
                              <a:off x="6071" y="1027"/>
                              <a:ext cx="117" cy="317"/>
                            </a:xfrm>
                            <a:custGeom>
                              <a:avLst/>
                              <a:gdLst>
                                <a:gd name="T0" fmla="*/ 233 w 233"/>
                                <a:gd name="T1" fmla="*/ 314 h 317"/>
                                <a:gd name="T2" fmla="*/ 136 w 233"/>
                                <a:gd name="T3" fmla="*/ 317 h 317"/>
                                <a:gd name="T4" fmla="*/ 0 w 233"/>
                                <a:gd name="T5" fmla="*/ 0 h 317"/>
                                <a:gd name="T6" fmla="*/ 145 w 233"/>
                                <a:gd name="T7" fmla="*/ 25 h 317"/>
                                <a:gd name="T8" fmla="*/ 149 w 233"/>
                                <a:gd name="T9" fmla="*/ 180 h 317"/>
                                <a:gd name="T10" fmla="*/ 233 w 233"/>
                                <a:gd name="T11" fmla="*/ 314 h 317"/>
                              </a:gdLst>
                              <a:ahLst/>
                              <a:cxnLst>
                                <a:cxn ang="0">
                                  <a:pos x="T0" y="T1"/>
                                </a:cxn>
                                <a:cxn ang="0">
                                  <a:pos x="T2" y="T3"/>
                                </a:cxn>
                                <a:cxn ang="0">
                                  <a:pos x="T4" y="T5"/>
                                </a:cxn>
                                <a:cxn ang="0">
                                  <a:pos x="T6" y="T7"/>
                                </a:cxn>
                                <a:cxn ang="0">
                                  <a:pos x="T8" y="T9"/>
                                </a:cxn>
                                <a:cxn ang="0">
                                  <a:pos x="T10" y="T11"/>
                                </a:cxn>
                              </a:cxnLst>
                              <a:rect l="0" t="0" r="r" b="b"/>
                              <a:pathLst>
                                <a:path w="233" h="317">
                                  <a:moveTo>
                                    <a:pt x="233" y="314"/>
                                  </a:moveTo>
                                  <a:lnTo>
                                    <a:pt x="136" y="317"/>
                                  </a:lnTo>
                                  <a:lnTo>
                                    <a:pt x="0" y="0"/>
                                  </a:lnTo>
                                  <a:lnTo>
                                    <a:pt x="145" y="25"/>
                                  </a:lnTo>
                                  <a:lnTo>
                                    <a:pt x="149" y="180"/>
                                  </a:lnTo>
                                  <a:lnTo>
                                    <a:pt x="233" y="314"/>
                                  </a:lnTo>
                                  <a:close/>
                                </a:path>
                              </a:pathLst>
                            </a:custGeom>
                            <a:solidFill>
                              <a:srgbClr val="FFFFFF"/>
                            </a:solidFill>
                            <a:ln>
                              <a:noFill/>
                            </a:ln>
                            <a:extLs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round/>
                                  <a:headEnd/>
                                  <a:tailEnd/>
                                </a14:hiddenLine>
                              </a:ext>
                            </a:extLst>
                          </p:spPr>
                          <p:txBody>
                            <a:bodyPr/>
                            <a:lstStyle/>
                            <a:p>
                              <a:endParaRPr lang="ja-JP" altLang="en-US"/>
                            </a:p>
                          </p:txBody>
                        </p:sp>
                      </p:grpSp>
                      <p:sp>
                        <p:nvSpPr>
                          <p:cNvPr id="205861" name="Oval 37">
                            <a:extLst>
                              <a:ext uri="{FF2B5EF4-FFF2-40B4-BE49-F238E27FC236}">
                                <a16:creationId xmlns:a16="http://schemas.microsoft.com/office/drawing/2014/main" id="{6B3E23F5-A63C-51FF-2AE5-EC8C0D74FCD5}"/>
                              </a:ext>
                            </a:extLst>
                          </p:cNvPr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5930" y="1063"/>
                            <a:ext cx="239" cy="279"/>
                          </a:xfrm>
                          <a:prstGeom prst="ellipse">
                            <a:avLst/>
                          </a:prstGeom>
                          <a:solidFill>
                            <a:srgbClr val="FFFFFF"/>
                          </a:solidFill>
                          <a:ln w="7938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ja-JP" altLang="en-US"/>
                          </a:p>
                        </p:txBody>
                      </p:sp>
                      <p:sp>
                        <p:nvSpPr>
                          <p:cNvPr id="205862" name="Oval 38">
                            <a:extLst>
                              <a:ext uri="{FF2B5EF4-FFF2-40B4-BE49-F238E27FC236}">
                                <a16:creationId xmlns:a16="http://schemas.microsoft.com/office/drawing/2014/main" id="{79D67F2B-7D6F-B7BA-3F1D-C5659EED0CE9}"/>
                              </a:ext>
                            </a:extLst>
                          </p:cNvPr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5930" y="1221"/>
                            <a:ext cx="171" cy="201"/>
                          </a:xfrm>
                          <a:prstGeom prst="ellipse">
                            <a:avLst/>
                          </a:prstGeom>
                          <a:solidFill>
                            <a:srgbClr val="FFFFFF"/>
                          </a:solidFill>
                          <a:ln w="7938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ja-JP" altLang="en-US"/>
                          </a:p>
                        </p:txBody>
                      </p:sp>
                      <p:sp>
                        <p:nvSpPr>
                          <p:cNvPr id="205863" name="Freeform 39">
                            <a:extLst>
                              <a:ext uri="{FF2B5EF4-FFF2-40B4-BE49-F238E27FC236}">
                                <a16:creationId xmlns:a16="http://schemas.microsoft.com/office/drawing/2014/main" id="{4BE40BC4-FFCC-A60F-A490-C203B689157D}"/>
                              </a:ext>
                            </a:extLst>
                          </p:cNvPr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5982" y="992"/>
                            <a:ext cx="122" cy="341"/>
                          </a:xfrm>
                          <a:custGeom>
                            <a:avLst/>
                            <a:gdLst>
                              <a:gd name="T0" fmla="*/ 222 w 244"/>
                              <a:gd name="T1" fmla="*/ 58 h 341"/>
                              <a:gd name="T2" fmla="*/ 194 w 244"/>
                              <a:gd name="T3" fmla="*/ 131 h 341"/>
                              <a:gd name="T4" fmla="*/ 244 w 244"/>
                              <a:gd name="T5" fmla="*/ 295 h 341"/>
                              <a:gd name="T6" fmla="*/ 147 w 244"/>
                              <a:gd name="T7" fmla="*/ 341 h 341"/>
                              <a:gd name="T8" fmla="*/ 0 w 244"/>
                              <a:gd name="T9" fmla="*/ 144 h 341"/>
                              <a:gd name="T10" fmla="*/ 117 w 244"/>
                              <a:gd name="T11" fmla="*/ 0 h 341"/>
                              <a:gd name="T12" fmla="*/ 222 w 244"/>
                              <a:gd name="T13" fmla="*/ 58 h 341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  <a:cxn ang="0">
                                <a:pos x="T6" y="T7"/>
                              </a:cxn>
                              <a:cxn ang="0">
                                <a:pos x="T8" y="T9"/>
                              </a:cxn>
                              <a:cxn ang="0">
                                <a:pos x="T10" y="T11"/>
                              </a:cxn>
                              <a:cxn ang="0">
                                <a:pos x="T12" y="T13"/>
                              </a:cxn>
                            </a:cxnLst>
                            <a:rect l="0" t="0" r="r" b="b"/>
                            <a:pathLst>
                              <a:path w="244" h="341">
                                <a:moveTo>
                                  <a:pt x="222" y="58"/>
                                </a:moveTo>
                                <a:lnTo>
                                  <a:pt x="194" y="131"/>
                                </a:lnTo>
                                <a:lnTo>
                                  <a:pt x="244" y="295"/>
                                </a:lnTo>
                                <a:lnTo>
                                  <a:pt x="147" y="341"/>
                                </a:lnTo>
                                <a:lnTo>
                                  <a:pt x="0" y="144"/>
                                </a:lnTo>
                                <a:lnTo>
                                  <a:pt x="117" y="0"/>
                                </a:lnTo>
                                <a:lnTo>
                                  <a:pt x="222" y="58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FFFFFF"/>
                          </a:solidFill>
                          <a:ln>
                            <a:noFill/>
                          </a:ln>
                          <a:extLs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round/>
                                <a:headEnd/>
                                <a:tailEnd/>
                              </a14:hiddenLine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endParaRPr lang="ja-JP" altLang="en-US"/>
                          </a:p>
                        </p:txBody>
                      </p:sp>
                    </p:grpSp>
                    <p:sp>
                      <p:nvSpPr>
                        <p:cNvPr id="205865" name="Oval 41">
                          <a:extLst>
                            <a:ext uri="{FF2B5EF4-FFF2-40B4-BE49-F238E27FC236}">
                              <a16:creationId xmlns:a16="http://schemas.microsoft.com/office/drawing/2014/main" id="{02FC3BCA-0663-99FE-9163-30910A52C485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5930" y="1380"/>
                          <a:ext cx="136" cy="160"/>
                        </a:xfrm>
                        <a:prstGeom prst="ellipse">
                          <a:avLst/>
                        </a:prstGeom>
                        <a:solidFill>
                          <a:srgbClr val="FFFFFF"/>
                        </a:solidFill>
                        <a:ln w="7938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ja-JP" altLang="en-US"/>
                        </a:p>
                      </p:txBody>
                    </p:sp>
                    <p:sp>
                      <p:nvSpPr>
                        <p:cNvPr id="205866" name="Oval 42">
                          <a:extLst>
                            <a:ext uri="{FF2B5EF4-FFF2-40B4-BE49-F238E27FC236}">
                              <a16:creationId xmlns:a16="http://schemas.microsoft.com/office/drawing/2014/main" id="{3B5D3BDF-0F98-AEF2-5951-2824DBF32843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5828" y="864"/>
                          <a:ext cx="171" cy="200"/>
                        </a:xfrm>
                        <a:prstGeom prst="ellipse">
                          <a:avLst/>
                        </a:prstGeom>
                        <a:solidFill>
                          <a:srgbClr val="FFFFFF"/>
                        </a:solidFill>
                        <a:ln w="7938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ja-JP" altLang="en-US"/>
                        </a:p>
                      </p:txBody>
                    </p:sp>
                    <p:sp>
                      <p:nvSpPr>
                        <p:cNvPr id="205867" name="Freeform 43">
                          <a:extLst>
                            <a:ext uri="{FF2B5EF4-FFF2-40B4-BE49-F238E27FC236}">
                              <a16:creationId xmlns:a16="http://schemas.microsoft.com/office/drawing/2014/main" id="{44C8C4A5-7B62-BE10-B175-80BA3C4EF073}"/>
                            </a:ext>
                          </a:extLst>
                        </p:cNvPr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5971" y="1350"/>
                          <a:ext cx="91" cy="71"/>
                        </a:xfrm>
                        <a:custGeom>
                          <a:avLst/>
                          <a:gdLst>
                            <a:gd name="T0" fmla="*/ 182 w 182"/>
                            <a:gd name="T1" fmla="*/ 44 h 71"/>
                            <a:gd name="T2" fmla="*/ 126 w 182"/>
                            <a:gd name="T3" fmla="*/ 71 h 71"/>
                            <a:gd name="T4" fmla="*/ 0 w 182"/>
                            <a:gd name="T5" fmla="*/ 35 h 71"/>
                            <a:gd name="T6" fmla="*/ 126 w 182"/>
                            <a:gd name="T7" fmla="*/ 0 h 71"/>
                            <a:gd name="T8" fmla="*/ 182 w 182"/>
                            <a:gd name="T9" fmla="*/ 44 h 71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  <a:cxn ang="0">
                              <a:pos x="T6" y="T7"/>
                            </a:cxn>
                            <a:cxn ang="0">
                              <a:pos x="T8" y="T9"/>
                            </a:cxn>
                          </a:cxnLst>
                          <a:rect l="0" t="0" r="r" b="b"/>
                          <a:pathLst>
                            <a:path w="182" h="71">
                              <a:moveTo>
                                <a:pt x="182" y="44"/>
                              </a:moveTo>
                              <a:lnTo>
                                <a:pt x="126" y="71"/>
                              </a:lnTo>
                              <a:lnTo>
                                <a:pt x="0" y="35"/>
                              </a:lnTo>
                              <a:lnTo>
                                <a:pt x="126" y="0"/>
                              </a:lnTo>
                              <a:lnTo>
                                <a:pt x="182" y="44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FFFFFF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ja-JP" altLang="en-US"/>
                        </a:p>
                      </p:txBody>
                    </p:sp>
                  </p:grpSp>
                  <p:sp>
                    <p:nvSpPr>
                      <p:cNvPr id="205869" name="Freeform 45">
                        <a:extLst>
                          <a:ext uri="{FF2B5EF4-FFF2-40B4-BE49-F238E27FC236}">
                            <a16:creationId xmlns:a16="http://schemas.microsoft.com/office/drawing/2014/main" id="{08DDD057-3439-8F1D-A13A-63C1E78DBB67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958" y="955"/>
                        <a:ext cx="54" cy="112"/>
                      </a:xfrm>
                      <a:custGeom>
                        <a:avLst/>
                        <a:gdLst>
                          <a:gd name="T0" fmla="*/ 55 w 108"/>
                          <a:gd name="T1" fmla="*/ 0 h 112"/>
                          <a:gd name="T2" fmla="*/ 108 w 108"/>
                          <a:gd name="T3" fmla="*/ 2 h 112"/>
                          <a:gd name="T4" fmla="*/ 86 w 108"/>
                          <a:gd name="T5" fmla="*/ 112 h 112"/>
                          <a:gd name="T6" fmla="*/ 0 w 108"/>
                          <a:gd name="T7" fmla="*/ 91 h 112"/>
                          <a:gd name="T8" fmla="*/ 55 w 108"/>
                          <a:gd name="T9" fmla="*/ 0 h 112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108" h="112">
                            <a:moveTo>
                              <a:pt x="55" y="0"/>
                            </a:moveTo>
                            <a:lnTo>
                              <a:pt x="108" y="2"/>
                            </a:lnTo>
                            <a:lnTo>
                              <a:pt x="86" y="112"/>
                            </a:lnTo>
                            <a:lnTo>
                              <a:pt x="0" y="91"/>
                            </a:lnTo>
                            <a:lnTo>
                              <a:pt x="55" y="0"/>
                            </a:lnTo>
                            <a:close/>
                          </a:path>
                        </a:pathLst>
                      </a:custGeom>
                      <a:solidFill>
                        <a:srgbClr val="FFFF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endParaRPr lang="ja-JP" altLang="en-US"/>
                      </a:p>
                    </p:txBody>
                  </p:sp>
                </p:grpSp>
                <p:grpSp>
                  <p:nvGrpSpPr>
                    <p:cNvPr id="205877" name="Group 53">
                      <a:extLst>
                        <a:ext uri="{FF2B5EF4-FFF2-40B4-BE49-F238E27FC236}">
                          <a16:creationId xmlns:a16="http://schemas.microsoft.com/office/drawing/2014/main" id="{2765AF58-8C7C-BBF9-FC67-FCA3C43903C8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5691" y="746"/>
                      <a:ext cx="375" cy="834"/>
                      <a:chOff x="5691" y="746"/>
                      <a:chExt cx="375" cy="834"/>
                    </a:xfrm>
                  </p:grpSpPr>
                  <p:sp>
                    <p:nvSpPr>
                      <p:cNvPr id="205871" name="Oval 47">
                        <a:extLst>
                          <a:ext uri="{FF2B5EF4-FFF2-40B4-BE49-F238E27FC236}">
                            <a16:creationId xmlns:a16="http://schemas.microsoft.com/office/drawing/2014/main" id="{4651F5D5-6DC0-A1EB-B73A-8F67F4DF0538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725" y="1221"/>
                        <a:ext cx="307" cy="359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7938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ja-JP" altLang="en-US"/>
                      </a:p>
                    </p:txBody>
                  </p:sp>
                  <p:sp>
                    <p:nvSpPr>
                      <p:cNvPr id="205872" name="Oval 48">
                        <a:extLst>
                          <a:ext uri="{FF2B5EF4-FFF2-40B4-BE49-F238E27FC236}">
                            <a16:creationId xmlns:a16="http://schemas.microsoft.com/office/drawing/2014/main" id="{029565DB-F188-75B8-F8CE-9616D5D6FE15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759" y="983"/>
                        <a:ext cx="307" cy="359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7938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ja-JP" altLang="en-US"/>
                      </a:p>
                    </p:txBody>
                  </p:sp>
                  <p:sp>
                    <p:nvSpPr>
                      <p:cNvPr id="205873" name="Oval 49">
                        <a:extLst>
                          <a:ext uri="{FF2B5EF4-FFF2-40B4-BE49-F238E27FC236}">
                            <a16:creationId xmlns:a16="http://schemas.microsoft.com/office/drawing/2014/main" id="{D6290134-9658-F4B4-038F-6817B24F2900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691" y="746"/>
                        <a:ext cx="240" cy="279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7938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ja-JP" altLang="en-US"/>
                      </a:p>
                    </p:txBody>
                  </p:sp>
                  <p:sp>
                    <p:nvSpPr>
                      <p:cNvPr id="205874" name="Oval 50">
                        <a:extLst>
                          <a:ext uri="{FF2B5EF4-FFF2-40B4-BE49-F238E27FC236}">
                            <a16:creationId xmlns:a16="http://schemas.microsoft.com/office/drawing/2014/main" id="{9536816A-2A42-D5CF-7E4D-D903E9D9E55C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828" y="904"/>
                        <a:ext cx="136" cy="159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7938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ja-JP" altLang="en-US"/>
                      </a:p>
                    </p:txBody>
                  </p:sp>
                  <p:sp>
                    <p:nvSpPr>
                      <p:cNvPr id="205875" name="Freeform 51">
                        <a:extLst>
                          <a:ext uri="{FF2B5EF4-FFF2-40B4-BE49-F238E27FC236}">
                            <a16:creationId xmlns:a16="http://schemas.microsoft.com/office/drawing/2014/main" id="{03ACEA5F-112A-9B52-FAD9-8DB192B4F602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761" y="878"/>
                        <a:ext cx="207" cy="309"/>
                      </a:xfrm>
                      <a:custGeom>
                        <a:avLst/>
                        <a:gdLst>
                          <a:gd name="T0" fmla="*/ 294 w 413"/>
                          <a:gd name="T1" fmla="*/ 13 h 309"/>
                          <a:gd name="T2" fmla="*/ 288 w 413"/>
                          <a:gd name="T3" fmla="*/ 50 h 309"/>
                          <a:gd name="T4" fmla="*/ 387 w 413"/>
                          <a:gd name="T5" fmla="*/ 118 h 309"/>
                          <a:gd name="T6" fmla="*/ 413 w 413"/>
                          <a:gd name="T7" fmla="*/ 126 h 309"/>
                          <a:gd name="T8" fmla="*/ 268 w 413"/>
                          <a:gd name="T9" fmla="*/ 309 h 309"/>
                          <a:gd name="T10" fmla="*/ 0 w 413"/>
                          <a:gd name="T11" fmla="*/ 0 h 309"/>
                          <a:gd name="T12" fmla="*/ 294 w 413"/>
                          <a:gd name="T13" fmla="*/ 13 h 309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</a:cxnLst>
                        <a:rect l="0" t="0" r="r" b="b"/>
                        <a:pathLst>
                          <a:path w="413" h="309">
                            <a:moveTo>
                              <a:pt x="294" y="13"/>
                            </a:moveTo>
                            <a:lnTo>
                              <a:pt x="288" y="50"/>
                            </a:lnTo>
                            <a:lnTo>
                              <a:pt x="387" y="118"/>
                            </a:lnTo>
                            <a:lnTo>
                              <a:pt x="413" y="126"/>
                            </a:lnTo>
                            <a:lnTo>
                              <a:pt x="268" y="309"/>
                            </a:lnTo>
                            <a:lnTo>
                              <a:pt x="0" y="0"/>
                            </a:lnTo>
                            <a:lnTo>
                              <a:pt x="294" y="13"/>
                            </a:lnTo>
                            <a:close/>
                          </a:path>
                        </a:pathLst>
                      </a:custGeom>
                      <a:solidFill>
                        <a:srgbClr val="FFFF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endParaRPr lang="ja-JP" altLang="en-US"/>
                      </a:p>
                    </p:txBody>
                  </p:sp>
                  <p:sp>
                    <p:nvSpPr>
                      <p:cNvPr id="205876" name="Freeform 52">
                        <a:extLst>
                          <a:ext uri="{FF2B5EF4-FFF2-40B4-BE49-F238E27FC236}">
                            <a16:creationId xmlns:a16="http://schemas.microsoft.com/office/drawing/2014/main" id="{14B9627E-A158-6227-D0B9-EBDA8E00BEDB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858" y="1290"/>
                        <a:ext cx="135" cy="94"/>
                      </a:xfrm>
                      <a:custGeom>
                        <a:avLst/>
                        <a:gdLst>
                          <a:gd name="T0" fmla="*/ 240 w 270"/>
                          <a:gd name="T1" fmla="*/ 12 h 94"/>
                          <a:gd name="T2" fmla="*/ 270 w 270"/>
                          <a:gd name="T3" fmla="*/ 41 h 94"/>
                          <a:gd name="T4" fmla="*/ 0 w 270"/>
                          <a:gd name="T5" fmla="*/ 94 h 94"/>
                          <a:gd name="T6" fmla="*/ 7 w 270"/>
                          <a:gd name="T7" fmla="*/ 0 h 94"/>
                          <a:gd name="T8" fmla="*/ 240 w 270"/>
                          <a:gd name="T9" fmla="*/ 12 h 94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270" h="94">
                            <a:moveTo>
                              <a:pt x="240" y="12"/>
                            </a:moveTo>
                            <a:lnTo>
                              <a:pt x="270" y="41"/>
                            </a:lnTo>
                            <a:lnTo>
                              <a:pt x="0" y="94"/>
                            </a:lnTo>
                            <a:lnTo>
                              <a:pt x="7" y="0"/>
                            </a:lnTo>
                            <a:lnTo>
                              <a:pt x="240" y="12"/>
                            </a:lnTo>
                            <a:close/>
                          </a:path>
                        </a:pathLst>
                      </a:custGeom>
                      <a:solidFill>
                        <a:srgbClr val="FFFF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endParaRPr lang="ja-JP" altLang="en-US"/>
                      </a:p>
                    </p:txBody>
                  </p:sp>
                </p:grpSp>
                <p:sp>
                  <p:nvSpPr>
                    <p:cNvPr id="205878" name="Oval 54">
                      <a:extLst>
                        <a:ext uri="{FF2B5EF4-FFF2-40B4-BE49-F238E27FC236}">
                          <a16:creationId xmlns:a16="http://schemas.microsoft.com/office/drawing/2014/main" id="{53AB0609-44D6-E7F1-1AB2-9493D515F1D8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691" y="1461"/>
                      <a:ext cx="171" cy="199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7938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205879" name="Freeform 55">
                      <a:extLst>
                        <a:ext uri="{FF2B5EF4-FFF2-40B4-BE49-F238E27FC236}">
                          <a16:creationId xmlns:a16="http://schemas.microsoft.com/office/drawing/2014/main" id="{C1A65196-880E-B23F-D94C-4C6A6B079262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5800" y="1444"/>
                      <a:ext cx="93" cy="108"/>
                    </a:xfrm>
                    <a:custGeom>
                      <a:avLst/>
                      <a:gdLst>
                        <a:gd name="T0" fmla="*/ 75 w 185"/>
                        <a:gd name="T1" fmla="*/ 108 h 108"/>
                        <a:gd name="T2" fmla="*/ 185 w 185"/>
                        <a:gd name="T3" fmla="*/ 71 h 108"/>
                        <a:gd name="T4" fmla="*/ 59 w 185"/>
                        <a:gd name="T5" fmla="*/ 0 h 108"/>
                        <a:gd name="T6" fmla="*/ 0 w 185"/>
                        <a:gd name="T7" fmla="*/ 39 h 108"/>
                        <a:gd name="T8" fmla="*/ 75 w 185"/>
                        <a:gd name="T9" fmla="*/ 108 h 108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185" h="108">
                          <a:moveTo>
                            <a:pt x="75" y="108"/>
                          </a:moveTo>
                          <a:lnTo>
                            <a:pt x="185" y="71"/>
                          </a:lnTo>
                          <a:lnTo>
                            <a:pt x="59" y="0"/>
                          </a:lnTo>
                          <a:lnTo>
                            <a:pt x="0" y="39"/>
                          </a:lnTo>
                          <a:lnTo>
                            <a:pt x="75" y="108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ja-JP" altLang="en-US"/>
                    </a:p>
                  </p:txBody>
                </p:sp>
              </p:grpSp>
              <p:sp>
                <p:nvSpPr>
                  <p:cNvPr id="205881" name="Oval 57">
                    <a:extLst>
                      <a:ext uri="{FF2B5EF4-FFF2-40B4-BE49-F238E27FC236}">
                        <a16:creationId xmlns:a16="http://schemas.microsoft.com/office/drawing/2014/main" id="{8CEAC58B-4244-108E-7DD6-72A7696F4A2E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5357" y="1639"/>
                    <a:ext cx="205" cy="239"/>
                  </a:xfrm>
                  <a:prstGeom prst="ellipse">
                    <a:avLst/>
                  </a:prstGeom>
                  <a:solidFill>
                    <a:srgbClr val="FFFFFF"/>
                  </a:solidFill>
                  <a:ln w="793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205882" name="Oval 58">
                    <a:extLst>
                      <a:ext uri="{FF2B5EF4-FFF2-40B4-BE49-F238E27FC236}">
                        <a16:creationId xmlns:a16="http://schemas.microsoft.com/office/drawing/2014/main" id="{ABBED30B-2D0C-83D4-74D7-5C1EB28BE9F9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5520" y="1639"/>
                    <a:ext cx="171" cy="200"/>
                  </a:xfrm>
                  <a:prstGeom prst="ellipse">
                    <a:avLst/>
                  </a:prstGeom>
                  <a:solidFill>
                    <a:srgbClr val="FFFFFF"/>
                  </a:solidFill>
                  <a:ln w="793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205883" name="Oval 59">
                    <a:extLst>
                      <a:ext uri="{FF2B5EF4-FFF2-40B4-BE49-F238E27FC236}">
                        <a16:creationId xmlns:a16="http://schemas.microsoft.com/office/drawing/2014/main" id="{C9D8AA02-19EA-5BBC-3458-C8ABB653E7ED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5614" y="1575"/>
                    <a:ext cx="171" cy="200"/>
                  </a:xfrm>
                  <a:prstGeom prst="ellipse">
                    <a:avLst/>
                  </a:prstGeom>
                  <a:solidFill>
                    <a:srgbClr val="FFFFFF"/>
                  </a:solidFill>
                  <a:ln w="793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205884" name="Freeform 60">
                    <a:extLst>
                      <a:ext uri="{FF2B5EF4-FFF2-40B4-BE49-F238E27FC236}">
                        <a16:creationId xmlns:a16="http://schemas.microsoft.com/office/drawing/2014/main" id="{CFDB3AC3-CE18-C9BF-2F84-3B33BF03374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480" y="1549"/>
                    <a:ext cx="332" cy="262"/>
                  </a:xfrm>
                  <a:custGeom>
                    <a:avLst/>
                    <a:gdLst>
                      <a:gd name="T0" fmla="*/ 617 w 663"/>
                      <a:gd name="T1" fmla="*/ 76 h 262"/>
                      <a:gd name="T2" fmla="*/ 556 w 663"/>
                      <a:gd name="T3" fmla="*/ 93 h 262"/>
                      <a:gd name="T4" fmla="*/ 378 w 663"/>
                      <a:gd name="T5" fmla="*/ 197 h 262"/>
                      <a:gd name="T6" fmla="*/ 336 w 663"/>
                      <a:gd name="T7" fmla="*/ 241 h 262"/>
                      <a:gd name="T8" fmla="*/ 139 w 663"/>
                      <a:gd name="T9" fmla="*/ 241 h 262"/>
                      <a:gd name="T10" fmla="*/ 97 w 663"/>
                      <a:gd name="T11" fmla="*/ 262 h 262"/>
                      <a:gd name="T12" fmla="*/ 0 w 663"/>
                      <a:gd name="T13" fmla="*/ 185 h 262"/>
                      <a:gd name="T14" fmla="*/ 448 w 663"/>
                      <a:gd name="T15" fmla="*/ 0 h 262"/>
                      <a:gd name="T16" fmla="*/ 663 w 663"/>
                      <a:gd name="T17" fmla="*/ 42 h 262"/>
                      <a:gd name="T18" fmla="*/ 617 w 663"/>
                      <a:gd name="T19" fmla="*/ 76 h 26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663" h="262">
                        <a:moveTo>
                          <a:pt x="617" y="76"/>
                        </a:moveTo>
                        <a:lnTo>
                          <a:pt x="556" y="93"/>
                        </a:lnTo>
                        <a:lnTo>
                          <a:pt x="378" y="197"/>
                        </a:lnTo>
                        <a:lnTo>
                          <a:pt x="336" y="241"/>
                        </a:lnTo>
                        <a:lnTo>
                          <a:pt x="139" y="241"/>
                        </a:lnTo>
                        <a:lnTo>
                          <a:pt x="97" y="262"/>
                        </a:lnTo>
                        <a:lnTo>
                          <a:pt x="0" y="185"/>
                        </a:lnTo>
                        <a:lnTo>
                          <a:pt x="448" y="0"/>
                        </a:lnTo>
                        <a:lnTo>
                          <a:pt x="663" y="42"/>
                        </a:lnTo>
                        <a:lnTo>
                          <a:pt x="617" y="7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</p:grpSp>
            <p:grpSp>
              <p:nvGrpSpPr>
                <p:cNvPr id="205901" name="Group 77">
                  <a:extLst>
                    <a:ext uri="{FF2B5EF4-FFF2-40B4-BE49-F238E27FC236}">
                      <a16:creationId xmlns:a16="http://schemas.microsoft.com/office/drawing/2014/main" id="{8C90C333-86E3-22C8-F638-547974542C31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131" y="753"/>
                  <a:ext cx="534" cy="789"/>
                  <a:chOff x="4131" y="753"/>
                  <a:chExt cx="534" cy="789"/>
                </a:xfrm>
              </p:grpSpPr>
              <p:grpSp>
                <p:nvGrpSpPr>
                  <p:cNvPr id="205890" name="Group 66">
                    <a:extLst>
                      <a:ext uri="{FF2B5EF4-FFF2-40B4-BE49-F238E27FC236}">
                        <a16:creationId xmlns:a16="http://schemas.microsoft.com/office/drawing/2014/main" id="{07295F05-C20A-758B-C8A3-852BC41B2138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4131" y="864"/>
                    <a:ext cx="294" cy="479"/>
                    <a:chOff x="4131" y="864"/>
                    <a:chExt cx="294" cy="479"/>
                  </a:xfrm>
                </p:grpSpPr>
                <p:sp>
                  <p:nvSpPr>
                    <p:cNvPr id="205886" name="Oval 62">
                      <a:extLst>
                        <a:ext uri="{FF2B5EF4-FFF2-40B4-BE49-F238E27FC236}">
                          <a16:creationId xmlns:a16="http://schemas.microsoft.com/office/drawing/2014/main" id="{68C352BD-ACA6-9967-A2F8-2577D18229F0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131" y="1023"/>
                      <a:ext cx="136" cy="159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7938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205887" name="Oval 63">
                      <a:extLst>
                        <a:ext uri="{FF2B5EF4-FFF2-40B4-BE49-F238E27FC236}">
                          <a16:creationId xmlns:a16="http://schemas.microsoft.com/office/drawing/2014/main" id="{520A9D5F-2064-4447-A281-CCDD2053E8D0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153" y="1142"/>
                      <a:ext cx="171" cy="201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7938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205888" name="Oval 64">
                      <a:extLst>
                        <a:ext uri="{FF2B5EF4-FFF2-40B4-BE49-F238E27FC236}">
                          <a16:creationId xmlns:a16="http://schemas.microsoft.com/office/drawing/2014/main" id="{66377F99-537D-0E4D-4952-0D2A37D72A1E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186" y="864"/>
                      <a:ext cx="239" cy="279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7938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205889" name="Freeform 65">
                      <a:extLst>
                        <a:ext uri="{FF2B5EF4-FFF2-40B4-BE49-F238E27FC236}">
                          <a16:creationId xmlns:a16="http://schemas.microsoft.com/office/drawing/2014/main" id="{E394E0F0-1559-22DE-AA2D-89CC7F6C4347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4173" y="1045"/>
                      <a:ext cx="90" cy="152"/>
                    </a:xfrm>
                    <a:custGeom>
                      <a:avLst/>
                      <a:gdLst>
                        <a:gd name="T0" fmla="*/ 105 w 180"/>
                        <a:gd name="T1" fmla="*/ 0 h 152"/>
                        <a:gd name="T2" fmla="*/ 0 w 180"/>
                        <a:gd name="T3" fmla="*/ 29 h 152"/>
                        <a:gd name="T4" fmla="*/ 4 w 180"/>
                        <a:gd name="T5" fmla="*/ 122 h 152"/>
                        <a:gd name="T6" fmla="*/ 39 w 180"/>
                        <a:gd name="T7" fmla="*/ 152 h 152"/>
                        <a:gd name="T8" fmla="*/ 180 w 180"/>
                        <a:gd name="T9" fmla="*/ 122 h 152"/>
                        <a:gd name="T10" fmla="*/ 105 w 180"/>
                        <a:gd name="T11" fmla="*/ 0 h 15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</a:cxnLst>
                      <a:rect l="0" t="0" r="r" b="b"/>
                      <a:pathLst>
                        <a:path w="180" h="152">
                          <a:moveTo>
                            <a:pt x="105" y="0"/>
                          </a:moveTo>
                          <a:lnTo>
                            <a:pt x="0" y="29"/>
                          </a:lnTo>
                          <a:lnTo>
                            <a:pt x="4" y="122"/>
                          </a:lnTo>
                          <a:lnTo>
                            <a:pt x="39" y="152"/>
                          </a:lnTo>
                          <a:lnTo>
                            <a:pt x="180" y="122"/>
                          </a:lnTo>
                          <a:lnTo>
                            <a:pt x="105" y="0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ja-JP" altLang="en-US"/>
                    </a:p>
                  </p:txBody>
                </p:sp>
              </p:grpSp>
              <p:grpSp>
                <p:nvGrpSpPr>
                  <p:cNvPr id="205899" name="Group 75">
                    <a:extLst>
                      <a:ext uri="{FF2B5EF4-FFF2-40B4-BE49-F238E27FC236}">
                        <a16:creationId xmlns:a16="http://schemas.microsoft.com/office/drawing/2014/main" id="{550E7F2D-2268-6926-5108-EB84DEDB365A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4221" y="753"/>
                    <a:ext cx="444" cy="789"/>
                    <a:chOff x="4221" y="753"/>
                    <a:chExt cx="444" cy="789"/>
                  </a:xfrm>
                </p:grpSpPr>
                <p:sp>
                  <p:nvSpPr>
                    <p:cNvPr id="205891" name="Oval 67">
                      <a:extLst>
                        <a:ext uri="{FF2B5EF4-FFF2-40B4-BE49-F238E27FC236}">
                          <a16:creationId xmlns:a16="http://schemas.microsoft.com/office/drawing/2014/main" id="{A8BE3E8A-54A2-F264-8005-A72B1628E407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358" y="785"/>
                      <a:ext cx="307" cy="358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7938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205892" name="Oval 68">
                      <a:extLst>
                        <a:ext uri="{FF2B5EF4-FFF2-40B4-BE49-F238E27FC236}">
                          <a16:creationId xmlns:a16="http://schemas.microsoft.com/office/drawing/2014/main" id="{1729332D-787A-B4CC-A39A-96FCC04DC94E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221" y="1023"/>
                      <a:ext cx="171" cy="200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7938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205893" name="Oval 69">
                      <a:extLst>
                        <a:ext uri="{FF2B5EF4-FFF2-40B4-BE49-F238E27FC236}">
                          <a16:creationId xmlns:a16="http://schemas.microsoft.com/office/drawing/2014/main" id="{68473F71-86EB-EBAA-70F2-0563672116FD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255" y="1142"/>
                      <a:ext cx="240" cy="280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7938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205894" name="Oval 70">
                      <a:extLst>
                        <a:ext uri="{FF2B5EF4-FFF2-40B4-BE49-F238E27FC236}">
                          <a16:creationId xmlns:a16="http://schemas.microsoft.com/office/drawing/2014/main" id="{B0DBF55A-A8C8-2CF5-E9B5-816CCA61B959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323" y="1261"/>
                      <a:ext cx="240" cy="281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7938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205895" name="Oval 71">
                      <a:extLst>
                        <a:ext uri="{FF2B5EF4-FFF2-40B4-BE49-F238E27FC236}">
                          <a16:creationId xmlns:a16="http://schemas.microsoft.com/office/drawing/2014/main" id="{314FF41F-8BA8-44CE-145B-B8355C13BA18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340" y="949"/>
                      <a:ext cx="215" cy="244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7938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205896" name="Oval 72">
                      <a:extLst>
                        <a:ext uri="{FF2B5EF4-FFF2-40B4-BE49-F238E27FC236}">
                          <a16:creationId xmlns:a16="http://schemas.microsoft.com/office/drawing/2014/main" id="{277BCA9A-2CB8-B4FA-3E4A-E9320DE1E622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511" y="753"/>
                      <a:ext cx="137" cy="158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7938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205897" name="Freeform 73">
                      <a:extLst>
                        <a:ext uri="{FF2B5EF4-FFF2-40B4-BE49-F238E27FC236}">
                          <a16:creationId xmlns:a16="http://schemas.microsoft.com/office/drawing/2014/main" id="{AE680822-4C04-5E7A-7631-DAAA965DBB64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4407" y="908"/>
                      <a:ext cx="151" cy="125"/>
                    </a:xfrm>
                    <a:custGeom>
                      <a:avLst/>
                      <a:gdLst>
                        <a:gd name="T0" fmla="*/ 0 w 301"/>
                        <a:gd name="T1" fmla="*/ 34 h 125"/>
                        <a:gd name="T2" fmla="*/ 38 w 301"/>
                        <a:gd name="T3" fmla="*/ 93 h 125"/>
                        <a:gd name="T4" fmla="*/ 301 w 301"/>
                        <a:gd name="T5" fmla="*/ 125 h 125"/>
                        <a:gd name="T6" fmla="*/ 301 w 301"/>
                        <a:gd name="T7" fmla="*/ 46 h 125"/>
                        <a:gd name="T8" fmla="*/ 18 w 301"/>
                        <a:gd name="T9" fmla="*/ 0 h 125"/>
                        <a:gd name="T10" fmla="*/ 0 w 301"/>
                        <a:gd name="T11" fmla="*/ 34 h 125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</a:cxnLst>
                      <a:rect l="0" t="0" r="r" b="b"/>
                      <a:pathLst>
                        <a:path w="301" h="125">
                          <a:moveTo>
                            <a:pt x="0" y="34"/>
                          </a:moveTo>
                          <a:lnTo>
                            <a:pt x="38" y="93"/>
                          </a:lnTo>
                          <a:lnTo>
                            <a:pt x="301" y="125"/>
                          </a:lnTo>
                          <a:lnTo>
                            <a:pt x="301" y="46"/>
                          </a:lnTo>
                          <a:lnTo>
                            <a:pt x="18" y="0"/>
                          </a:lnTo>
                          <a:lnTo>
                            <a:pt x="0" y="34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205898" name="Freeform 74">
                      <a:extLst>
                        <a:ext uri="{FF2B5EF4-FFF2-40B4-BE49-F238E27FC236}">
                          <a16:creationId xmlns:a16="http://schemas.microsoft.com/office/drawing/2014/main" id="{5AEDADA2-40C6-C2F8-04EE-DA1BE042C126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4269" y="1111"/>
                      <a:ext cx="171" cy="245"/>
                    </a:xfrm>
                    <a:custGeom>
                      <a:avLst/>
                      <a:gdLst>
                        <a:gd name="T0" fmla="*/ 213 w 344"/>
                        <a:gd name="T1" fmla="*/ 0 h 245"/>
                        <a:gd name="T2" fmla="*/ 0 w 344"/>
                        <a:gd name="T3" fmla="*/ 62 h 245"/>
                        <a:gd name="T4" fmla="*/ 88 w 344"/>
                        <a:gd name="T5" fmla="*/ 111 h 245"/>
                        <a:gd name="T6" fmla="*/ 101 w 344"/>
                        <a:gd name="T7" fmla="*/ 230 h 245"/>
                        <a:gd name="T8" fmla="*/ 153 w 344"/>
                        <a:gd name="T9" fmla="*/ 245 h 245"/>
                        <a:gd name="T10" fmla="*/ 331 w 344"/>
                        <a:gd name="T11" fmla="*/ 169 h 245"/>
                        <a:gd name="T12" fmla="*/ 344 w 344"/>
                        <a:gd name="T13" fmla="*/ 25 h 245"/>
                        <a:gd name="T14" fmla="*/ 213 w 344"/>
                        <a:gd name="T15" fmla="*/ 0 h 245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</a:cxnLst>
                      <a:rect l="0" t="0" r="r" b="b"/>
                      <a:pathLst>
                        <a:path w="344" h="245">
                          <a:moveTo>
                            <a:pt x="213" y="0"/>
                          </a:moveTo>
                          <a:lnTo>
                            <a:pt x="0" y="62"/>
                          </a:lnTo>
                          <a:lnTo>
                            <a:pt x="88" y="111"/>
                          </a:lnTo>
                          <a:lnTo>
                            <a:pt x="101" y="230"/>
                          </a:lnTo>
                          <a:lnTo>
                            <a:pt x="153" y="245"/>
                          </a:lnTo>
                          <a:lnTo>
                            <a:pt x="331" y="169"/>
                          </a:lnTo>
                          <a:lnTo>
                            <a:pt x="344" y="25"/>
                          </a:lnTo>
                          <a:lnTo>
                            <a:pt x="213" y="0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ja-JP" altLang="en-US"/>
                    </a:p>
                  </p:txBody>
                </p:sp>
              </p:grpSp>
              <p:sp>
                <p:nvSpPr>
                  <p:cNvPr id="205900" name="Freeform 76">
                    <a:extLst>
                      <a:ext uri="{FF2B5EF4-FFF2-40B4-BE49-F238E27FC236}">
                        <a16:creationId xmlns:a16="http://schemas.microsoft.com/office/drawing/2014/main" id="{30BFEE59-5A3C-6EAA-C42B-DFFEC674347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506" y="838"/>
                    <a:ext cx="94" cy="123"/>
                  </a:xfrm>
                  <a:custGeom>
                    <a:avLst/>
                    <a:gdLst>
                      <a:gd name="T0" fmla="*/ 0 w 189"/>
                      <a:gd name="T1" fmla="*/ 67 h 123"/>
                      <a:gd name="T2" fmla="*/ 81 w 189"/>
                      <a:gd name="T3" fmla="*/ 0 h 123"/>
                      <a:gd name="T4" fmla="*/ 189 w 189"/>
                      <a:gd name="T5" fmla="*/ 67 h 123"/>
                      <a:gd name="T6" fmla="*/ 98 w 189"/>
                      <a:gd name="T7" fmla="*/ 123 h 123"/>
                      <a:gd name="T8" fmla="*/ 0 w 189"/>
                      <a:gd name="T9" fmla="*/ 67 h 12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89" h="123">
                        <a:moveTo>
                          <a:pt x="0" y="67"/>
                        </a:moveTo>
                        <a:lnTo>
                          <a:pt x="81" y="0"/>
                        </a:lnTo>
                        <a:lnTo>
                          <a:pt x="189" y="67"/>
                        </a:lnTo>
                        <a:lnTo>
                          <a:pt x="98" y="123"/>
                        </a:lnTo>
                        <a:lnTo>
                          <a:pt x="0" y="6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</p:grpSp>
            <p:grpSp>
              <p:nvGrpSpPr>
                <p:cNvPr id="205914" name="Group 90">
                  <a:extLst>
                    <a:ext uri="{FF2B5EF4-FFF2-40B4-BE49-F238E27FC236}">
                      <a16:creationId xmlns:a16="http://schemas.microsoft.com/office/drawing/2014/main" id="{F247B6B0-861B-C8DA-D907-632B9897D665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392" y="626"/>
                  <a:ext cx="1539" cy="1312"/>
                  <a:chOff x="4392" y="626"/>
                  <a:chExt cx="1539" cy="1312"/>
                </a:xfrm>
              </p:grpSpPr>
              <p:sp>
                <p:nvSpPr>
                  <p:cNvPr id="205902" name="Oval 78">
                    <a:extLst>
                      <a:ext uri="{FF2B5EF4-FFF2-40B4-BE49-F238E27FC236}">
                        <a16:creationId xmlns:a16="http://schemas.microsoft.com/office/drawing/2014/main" id="{B7878688-70FA-DE7A-CDA8-60D5D7A18A43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870" y="666"/>
                    <a:ext cx="377" cy="438"/>
                  </a:xfrm>
                  <a:prstGeom prst="ellipse">
                    <a:avLst/>
                  </a:prstGeom>
                  <a:solidFill>
                    <a:srgbClr val="FFFFFF"/>
                  </a:solidFill>
                  <a:ln w="793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205903" name="Oval 79">
                    <a:extLst>
                      <a:ext uri="{FF2B5EF4-FFF2-40B4-BE49-F238E27FC236}">
                        <a16:creationId xmlns:a16="http://schemas.microsoft.com/office/drawing/2014/main" id="{8A869779-9C8D-DE69-D280-4B84F537230A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5178" y="626"/>
                    <a:ext cx="308" cy="358"/>
                  </a:xfrm>
                  <a:prstGeom prst="ellipse">
                    <a:avLst/>
                  </a:prstGeom>
                  <a:solidFill>
                    <a:srgbClr val="FFFFFF"/>
                  </a:solidFill>
                  <a:ln w="793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205904" name="Oval 80">
                    <a:extLst>
                      <a:ext uri="{FF2B5EF4-FFF2-40B4-BE49-F238E27FC236}">
                        <a16:creationId xmlns:a16="http://schemas.microsoft.com/office/drawing/2014/main" id="{C72D56C9-79FF-FC30-4410-8EE3E940AB1F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5452" y="983"/>
                    <a:ext cx="479" cy="559"/>
                  </a:xfrm>
                  <a:prstGeom prst="ellipse">
                    <a:avLst/>
                  </a:prstGeom>
                  <a:solidFill>
                    <a:srgbClr val="FFFFFF"/>
                  </a:solidFill>
                  <a:ln w="793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205905" name="Oval 81">
                    <a:extLst>
                      <a:ext uri="{FF2B5EF4-FFF2-40B4-BE49-F238E27FC236}">
                        <a16:creationId xmlns:a16="http://schemas.microsoft.com/office/drawing/2014/main" id="{DADD0D5B-A20B-DDE9-B48D-A33103BC3036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563" y="1221"/>
                    <a:ext cx="547" cy="638"/>
                  </a:xfrm>
                  <a:prstGeom prst="ellipse">
                    <a:avLst/>
                  </a:prstGeom>
                  <a:solidFill>
                    <a:srgbClr val="FFFFFF"/>
                  </a:solidFill>
                  <a:ln w="793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205906" name="Oval 82">
                    <a:extLst>
                      <a:ext uri="{FF2B5EF4-FFF2-40B4-BE49-F238E27FC236}">
                        <a16:creationId xmlns:a16="http://schemas.microsoft.com/office/drawing/2014/main" id="{47A9301C-D880-78C6-7594-AB8E57A330CD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5315" y="1301"/>
                    <a:ext cx="409" cy="477"/>
                  </a:xfrm>
                  <a:prstGeom prst="ellipse">
                    <a:avLst/>
                  </a:prstGeom>
                  <a:solidFill>
                    <a:srgbClr val="FFFFFF"/>
                  </a:solidFill>
                  <a:ln w="793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205907" name="Oval 83">
                    <a:extLst>
                      <a:ext uri="{FF2B5EF4-FFF2-40B4-BE49-F238E27FC236}">
                        <a16:creationId xmlns:a16="http://schemas.microsoft.com/office/drawing/2014/main" id="{7DA11571-D078-A755-DCF2-4C9F970614AF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426" y="1341"/>
                    <a:ext cx="307" cy="358"/>
                  </a:xfrm>
                  <a:prstGeom prst="ellipse">
                    <a:avLst/>
                  </a:prstGeom>
                  <a:solidFill>
                    <a:srgbClr val="FFFFFF"/>
                  </a:solidFill>
                  <a:ln w="793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205908" name="Oval 84">
                    <a:extLst>
                      <a:ext uri="{FF2B5EF4-FFF2-40B4-BE49-F238E27FC236}">
                        <a16:creationId xmlns:a16="http://schemas.microsoft.com/office/drawing/2014/main" id="{738A483F-484F-6BE9-34C7-A7AEAB7ED805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392" y="1063"/>
                    <a:ext cx="307" cy="358"/>
                  </a:xfrm>
                  <a:prstGeom prst="ellipse">
                    <a:avLst/>
                  </a:prstGeom>
                  <a:solidFill>
                    <a:srgbClr val="FFFFFF"/>
                  </a:solidFill>
                  <a:ln w="793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205909" name="Oval 85">
                    <a:extLst>
                      <a:ext uri="{FF2B5EF4-FFF2-40B4-BE49-F238E27FC236}">
                        <a16:creationId xmlns:a16="http://schemas.microsoft.com/office/drawing/2014/main" id="{15E2CA1D-EB8D-2D0D-4C0E-22F15A24DD53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529" y="746"/>
                    <a:ext cx="479" cy="556"/>
                  </a:xfrm>
                  <a:prstGeom prst="ellipse">
                    <a:avLst/>
                  </a:prstGeom>
                  <a:solidFill>
                    <a:srgbClr val="FFFFFF"/>
                  </a:solidFill>
                  <a:ln w="793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205910" name="Oval 86">
                    <a:extLst>
                      <a:ext uri="{FF2B5EF4-FFF2-40B4-BE49-F238E27FC236}">
                        <a16:creationId xmlns:a16="http://schemas.microsoft.com/office/drawing/2014/main" id="{51719185-B78D-8D89-22E4-CEC094B70492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939" y="1380"/>
                    <a:ext cx="479" cy="558"/>
                  </a:xfrm>
                  <a:prstGeom prst="ellipse">
                    <a:avLst/>
                  </a:prstGeom>
                  <a:solidFill>
                    <a:srgbClr val="FFFFFF"/>
                  </a:solidFill>
                  <a:ln w="793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205911" name="Oval 87">
                    <a:extLst>
                      <a:ext uri="{FF2B5EF4-FFF2-40B4-BE49-F238E27FC236}">
                        <a16:creationId xmlns:a16="http://schemas.microsoft.com/office/drawing/2014/main" id="{BA4DA405-0CC6-F36A-63A4-3401AE062676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5520" y="785"/>
                    <a:ext cx="376" cy="438"/>
                  </a:xfrm>
                  <a:prstGeom prst="ellipse">
                    <a:avLst/>
                  </a:prstGeom>
                  <a:solidFill>
                    <a:srgbClr val="FFFFFF"/>
                  </a:solidFill>
                  <a:ln w="793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205912" name="Oval 88">
                    <a:extLst>
                      <a:ext uri="{FF2B5EF4-FFF2-40B4-BE49-F238E27FC236}">
                        <a16:creationId xmlns:a16="http://schemas.microsoft.com/office/drawing/2014/main" id="{E52EF894-487D-E2A7-383F-B100B634A662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5417" y="626"/>
                    <a:ext cx="342" cy="397"/>
                  </a:xfrm>
                  <a:prstGeom prst="ellipse">
                    <a:avLst/>
                  </a:prstGeom>
                  <a:solidFill>
                    <a:srgbClr val="FFFFFF"/>
                  </a:solidFill>
                  <a:ln w="793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205913" name="Freeform 89">
                    <a:extLst>
                      <a:ext uri="{FF2B5EF4-FFF2-40B4-BE49-F238E27FC236}">
                        <a16:creationId xmlns:a16="http://schemas.microsoft.com/office/drawing/2014/main" id="{FEE61803-96FD-03D7-94F8-AABD00EC4BB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517" y="731"/>
                    <a:ext cx="1327" cy="1037"/>
                  </a:xfrm>
                  <a:custGeom>
                    <a:avLst/>
                    <a:gdLst>
                      <a:gd name="T0" fmla="*/ 820 w 2655"/>
                      <a:gd name="T1" fmla="*/ 105 h 1037"/>
                      <a:gd name="T2" fmla="*/ 930 w 2655"/>
                      <a:gd name="T3" fmla="*/ 30 h 1037"/>
                      <a:gd name="T4" fmla="*/ 1426 w 2655"/>
                      <a:gd name="T5" fmla="*/ 35 h 1037"/>
                      <a:gd name="T6" fmla="*/ 1777 w 2655"/>
                      <a:gd name="T7" fmla="*/ 0 h 1037"/>
                      <a:gd name="T8" fmla="*/ 2220 w 2655"/>
                      <a:gd name="T9" fmla="*/ 125 h 1037"/>
                      <a:gd name="T10" fmla="*/ 2442 w 2655"/>
                      <a:gd name="T11" fmla="*/ 90 h 1037"/>
                      <a:gd name="T12" fmla="*/ 2561 w 2655"/>
                      <a:gd name="T13" fmla="*/ 105 h 1037"/>
                      <a:gd name="T14" fmla="*/ 2587 w 2655"/>
                      <a:gd name="T15" fmla="*/ 412 h 1037"/>
                      <a:gd name="T16" fmla="*/ 2655 w 2655"/>
                      <a:gd name="T17" fmla="*/ 462 h 1037"/>
                      <a:gd name="T18" fmla="*/ 2451 w 2655"/>
                      <a:gd name="T19" fmla="*/ 700 h 1037"/>
                      <a:gd name="T20" fmla="*/ 2229 w 2655"/>
                      <a:gd name="T21" fmla="*/ 537 h 1037"/>
                      <a:gd name="T22" fmla="*/ 2168 w 2655"/>
                      <a:gd name="T23" fmla="*/ 621 h 1037"/>
                      <a:gd name="T24" fmla="*/ 1854 w 2655"/>
                      <a:gd name="T25" fmla="*/ 947 h 1037"/>
                      <a:gd name="T26" fmla="*/ 803 w 2655"/>
                      <a:gd name="T27" fmla="*/ 1037 h 1037"/>
                      <a:gd name="T28" fmla="*/ 257 w 2655"/>
                      <a:gd name="T29" fmla="*/ 973 h 1037"/>
                      <a:gd name="T30" fmla="*/ 85 w 2655"/>
                      <a:gd name="T31" fmla="*/ 770 h 1037"/>
                      <a:gd name="T32" fmla="*/ 85 w 2655"/>
                      <a:gd name="T33" fmla="*/ 561 h 1037"/>
                      <a:gd name="T34" fmla="*/ 0 w 2655"/>
                      <a:gd name="T35" fmla="*/ 388 h 1037"/>
                      <a:gd name="T36" fmla="*/ 820 w 2655"/>
                      <a:gd name="T37" fmla="*/ 105 h 103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</a:cxnLst>
                    <a:rect l="0" t="0" r="r" b="b"/>
                    <a:pathLst>
                      <a:path w="2655" h="1037">
                        <a:moveTo>
                          <a:pt x="820" y="105"/>
                        </a:moveTo>
                        <a:lnTo>
                          <a:pt x="930" y="30"/>
                        </a:lnTo>
                        <a:lnTo>
                          <a:pt x="1426" y="35"/>
                        </a:lnTo>
                        <a:lnTo>
                          <a:pt x="1777" y="0"/>
                        </a:lnTo>
                        <a:lnTo>
                          <a:pt x="2220" y="125"/>
                        </a:lnTo>
                        <a:lnTo>
                          <a:pt x="2442" y="90"/>
                        </a:lnTo>
                        <a:lnTo>
                          <a:pt x="2561" y="105"/>
                        </a:lnTo>
                        <a:lnTo>
                          <a:pt x="2587" y="412"/>
                        </a:lnTo>
                        <a:lnTo>
                          <a:pt x="2655" y="462"/>
                        </a:lnTo>
                        <a:lnTo>
                          <a:pt x="2451" y="700"/>
                        </a:lnTo>
                        <a:lnTo>
                          <a:pt x="2229" y="537"/>
                        </a:lnTo>
                        <a:lnTo>
                          <a:pt x="2168" y="621"/>
                        </a:lnTo>
                        <a:lnTo>
                          <a:pt x="1854" y="947"/>
                        </a:lnTo>
                        <a:lnTo>
                          <a:pt x="803" y="1037"/>
                        </a:lnTo>
                        <a:lnTo>
                          <a:pt x="257" y="973"/>
                        </a:lnTo>
                        <a:lnTo>
                          <a:pt x="85" y="770"/>
                        </a:lnTo>
                        <a:lnTo>
                          <a:pt x="85" y="561"/>
                        </a:lnTo>
                        <a:lnTo>
                          <a:pt x="0" y="388"/>
                        </a:lnTo>
                        <a:lnTo>
                          <a:pt x="820" y="105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</p:grpSp>
          </p:grpSp>
        </p:grpSp>
        <p:sp>
          <p:nvSpPr>
            <p:cNvPr id="205846" name="Text Box 22">
              <a:extLst>
                <a:ext uri="{FF2B5EF4-FFF2-40B4-BE49-F238E27FC236}">
                  <a16:creationId xmlns:a16="http://schemas.microsoft.com/office/drawing/2014/main" id="{E60DBB50-0830-EF2C-9DD4-9D120505A01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08" y="1008"/>
              <a:ext cx="1124" cy="4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9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ja-JP" altLang="en-US" sz="1800">
                  <a:solidFill>
                    <a:srgbClr val="CC0000"/>
                  </a:solidFill>
                </a:rPr>
                <a:t>私たちの周りは</a:t>
              </a:r>
            </a:p>
            <a:p>
              <a:pPr>
                <a:spcBef>
                  <a:spcPct val="50000"/>
                </a:spcBef>
              </a:pPr>
              <a:r>
                <a:rPr lang="ja-JP" altLang="en-US" sz="1800">
                  <a:solidFill>
                    <a:srgbClr val="CC0000"/>
                  </a:solidFill>
                </a:rPr>
                <a:t>ＳＰＭだらけ</a:t>
              </a:r>
              <a:endParaRPr lang="ja-JP" altLang="en-US">
                <a:solidFill>
                  <a:srgbClr val="A50021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2058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3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058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58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8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058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300"/>
                            </p:stCondLst>
                            <p:childTnLst>
                              <p:par>
                                <p:cTn id="1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58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58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800"/>
                            </p:stCondLst>
                            <p:childTnLst>
                              <p:par>
                                <p:cTn id="2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58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58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300"/>
                            </p:stCondLst>
                            <p:childTnLst>
                              <p:par>
                                <p:cTn id="2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058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058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28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058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3300"/>
                            </p:stCondLst>
                            <p:childTnLst>
                              <p:par>
                                <p:cTn id="37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058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058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3800"/>
                            </p:stCondLst>
                            <p:childTnLst>
                              <p:par>
                                <p:cTn id="4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300"/>
                                        <p:tgtEl>
                                          <p:spTgt spid="2058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4100"/>
                            </p:stCondLst>
                            <p:childTnLst>
                              <p:par>
                                <p:cTn id="4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058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058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4600"/>
                            </p:stCondLst>
                            <p:childTnLst>
                              <p:par>
                                <p:cTn id="5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058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058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5100"/>
                            </p:stCondLst>
                            <p:childTnLst>
                              <p:par>
                                <p:cTn id="5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058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058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5600"/>
                            </p:stCondLst>
                            <p:childTnLst>
                              <p:par>
                                <p:cTn id="6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300"/>
                                        <p:tgtEl>
                                          <p:spTgt spid="2058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5900"/>
                            </p:stCondLst>
                            <p:childTnLst>
                              <p:par>
                                <p:cTn id="65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7" dur="500"/>
                                        <p:tgtEl>
                                          <p:spTgt spid="2058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6400"/>
                            </p:stCondLst>
                            <p:childTnLst>
                              <p:par>
                                <p:cTn id="69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059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059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059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059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Text Box 2">
            <a:extLst>
              <a:ext uri="{FF2B5EF4-FFF2-40B4-BE49-F238E27FC236}">
                <a16:creationId xmlns:a16="http://schemas.microsoft.com/office/drawing/2014/main" id="{33648275-E20D-16D5-274B-CC580EF9C0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09600"/>
            <a:ext cx="9906000" cy="823913"/>
          </a:xfrm>
          <a:prstGeom prst="rect">
            <a:avLst/>
          </a:prstGeom>
          <a:solidFill>
            <a:srgbClr val="66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ja-JP" altLang="en-US" sz="4800">
                <a:solidFill>
                  <a:srgbClr val="FF0000"/>
                </a:solidFill>
              </a:rPr>
              <a:t>大気汚染源は</a:t>
            </a:r>
            <a:r>
              <a:rPr lang="en-US" altLang="ja-JP" sz="4800">
                <a:solidFill>
                  <a:srgbClr val="FF0000"/>
                </a:solidFill>
              </a:rPr>
              <a:t>………………</a:t>
            </a:r>
          </a:p>
        </p:txBody>
      </p:sp>
      <p:sp>
        <p:nvSpPr>
          <p:cNvPr id="133123" name="Text Box 3">
            <a:extLst>
              <a:ext uri="{FF2B5EF4-FFF2-40B4-BE49-F238E27FC236}">
                <a16:creationId xmlns:a16="http://schemas.microsoft.com/office/drawing/2014/main" id="{BFE5EE0A-0652-04BE-5F07-840972E609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905000"/>
            <a:ext cx="3048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ja-JP" altLang="en-US" sz="3200">
                <a:solidFill>
                  <a:srgbClr val="FF0000"/>
                </a:solidFill>
              </a:rPr>
              <a:t>固定発生源</a:t>
            </a:r>
            <a:endParaRPr lang="ja-JP" altLang="en-US" sz="3200"/>
          </a:p>
        </p:txBody>
      </p:sp>
      <p:sp>
        <p:nvSpPr>
          <p:cNvPr id="133124" name="Text Box 4">
            <a:extLst>
              <a:ext uri="{FF2B5EF4-FFF2-40B4-BE49-F238E27FC236}">
                <a16:creationId xmlns:a16="http://schemas.microsoft.com/office/drawing/2014/main" id="{A42F7E3D-5A27-0500-9313-6845D2E9A8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657600"/>
            <a:ext cx="31242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ja-JP" altLang="en-US" sz="3200">
                <a:solidFill>
                  <a:srgbClr val="FF0000"/>
                </a:solidFill>
              </a:rPr>
              <a:t>移動発生源</a:t>
            </a:r>
            <a:endParaRPr lang="ja-JP" altLang="en-US">
              <a:ea typeface="ＭＳ Ｐゴシック" panose="020B0600070205080204" pitchFamily="50" charset="-128"/>
            </a:endParaRPr>
          </a:p>
        </p:txBody>
      </p:sp>
      <p:sp>
        <p:nvSpPr>
          <p:cNvPr id="133125" name="Text Box 5">
            <a:extLst>
              <a:ext uri="{FF2B5EF4-FFF2-40B4-BE49-F238E27FC236}">
                <a16:creationId xmlns:a16="http://schemas.microsoft.com/office/drawing/2014/main" id="{0D2B08E0-AB7D-4E03-BF84-0D3231D5EF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5181600"/>
            <a:ext cx="62484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ja-JP" altLang="en-US" sz="3200">
                <a:solidFill>
                  <a:srgbClr val="FF0000"/>
                </a:solidFill>
              </a:rPr>
              <a:t>自然発生・他地域からの流入</a:t>
            </a:r>
            <a:endParaRPr lang="ja-JP" altLang="en-US">
              <a:ea typeface="ＭＳ Ｐゴシック" panose="020B0600070205080204" pitchFamily="50" charset="-128"/>
            </a:endParaRPr>
          </a:p>
        </p:txBody>
      </p:sp>
      <p:sp>
        <p:nvSpPr>
          <p:cNvPr id="133126" name="Line 6">
            <a:extLst>
              <a:ext uri="{FF2B5EF4-FFF2-40B4-BE49-F238E27FC236}">
                <a16:creationId xmlns:a16="http://schemas.microsoft.com/office/drawing/2014/main" id="{F6262BA4-2744-9EB1-EA19-D8CCCA22EC10}"/>
              </a:ext>
            </a:extLst>
          </p:cNvPr>
          <p:cNvSpPr>
            <a:spLocks noChangeShapeType="1"/>
          </p:cNvSpPr>
          <p:nvPr/>
        </p:nvSpPr>
        <p:spPr bwMode="auto">
          <a:xfrm>
            <a:off x="2362200" y="2209800"/>
            <a:ext cx="1295400" cy="0"/>
          </a:xfrm>
          <a:prstGeom prst="line">
            <a:avLst/>
          </a:prstGeom>
          <a:noFill/>
          <a:ln w="76200">
            <a:solidFill>
              <a:srgbClr val="CC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33127" name="Line 7">
            <a:extLst>
              <a:ext uri="{FF2B5EF4-FFF2-40B4-BE49-F238E27FC236}">
                <a16:creationId xmlns:a16="http://schemas.microsoft.com/office/drawing/2014/main" id="{A77E6CBC-17FF-0DA9-68E7-6BEBEAEC1046}"/>
              </a:ext>
            </a:extLst>
          </p:cNvPr>
          <p:cNvSpPr>
            <a:spLocks noChangeShapeType="1"/>
          </p:cNvSpPr>
          <p:nvPr/>
        </p:nvSpPr>
        <p:spPr bwMode="auto">
          <a:xfrm>
            <a:off x="5791200" y="5486400"/>
            <a:ext cx="990600" cy="0"/>
          </a:xfrm>
          <a:prstGeom prst="line">
            <a:avLst/>
          </a:prstGeom>
          <a:noFill/>
          <a:ln w="76200">
            <a:solidFill>
              <a:srgbClr val="CC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33128" name="Line 8">
            <a:extLst>
              <a:ext uri="{FF2B5EF4-FFF2-40B4-BE49-F238E27FC236}">
                <a16:creationId xmlns:a16="http://schemas.microsoft.com/office/drawing/2014/main" id="{8554D6A5-A928-2C04-85E5-610C8FBEB3F1}"/>
              </a:ext>
            </a:extLst>
          </p:cNvPr>
          <p:cNvSpPr>
            <a:spLocks noChangeShapeType="1"/>
          </p:cNvSpPr>
          <p:nvPr/>
        </p:nvSpPr>
        <p:spPr bwMode="auto">
          <a:xfrm>
            <a:off x="2362200" y="4038600"/>
            <a:ext cx="1295400" cy="0"/>
          </a:xfrm>
          <a:prstGeom prst="line">
            <a:avLst/>
          </a:prstGeom>
          <a:noFill/>
          <a:ln w="76200">
            <a:solidFill>
              <a:srgbClr val="CC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pic>
        <p:nvPicPr>
          <p:cNvPr id="133129" name="Picture 9">
            <a:extLst>
              <a:ext uri="{FF2B5EF4-FFF2-40B4-BE49-F238E27FC236}">
                <a16:creationId xmlns:a16="http://schemas.microsoft.com/office/drawing/2014/main" id="{57232706-EB92-80D1-1DA4-4E370E7787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4648200"/>
            <a:ext cx="2362200" cy="1677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30" name="Picture 10">
            <a:extLst>
              <a:ext uri="{FF2B5EF4-FFF2-40B4-BE49-F238E27FC236}">
                <a16:creationId xmlns:a16="http://schemas.microsoft.com/office/drawing/2014/main" id="{7ED01942-FC54-3E95-0B36-E6DDEB8352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3276600"/>
            <a:ext cx="2438400" cy="173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131" name="Text Box 11">
            <a:extLst>
              <a:ext uri="{FF2B5EF4-FFF2-40B4-BE49-F238E27FC236}">
                <a16:creationId xmlns:a16="http://schemas.microsoft.com/office/drawing/2014/main" id="{FC45AB79-5382-E55B-7991-F701667AEB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0800" y="1524000"/>
            <a:ext cx="3505200" cy="1187450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ja-JP" altLang="en-US">
                <a:solidFill>
                  <a:srgbClr val="336699"/>
                </a:solidFill>
              </a:rPr>
              <a:t>工場やオフイス、　商店街、家庭など　からの排気ガス</a:t>
            </a:r>
          </a:p>
        </p:txBody>
      </p:sp>
      <p:pic>
        <p:nvPicPr>
          <p:cNvPr id="133132" name="Picture 12">
            <a:extLst>
              <a:ext uri="{FF2B5EF4-FFF2-40B4-BE49-F238E27FC236}">
                <a16:creationId xmlns:a16="http://schemas.microsoft.com/office/drawing/2014/main" id="{4B201A6C-6010-DA0D-4F71-746F61397C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1524000"/>
            <a:ext cx="2438400" cy="173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133" name="Text Box 13">
            <a:extLst>
              <a:ext uri="{FF2B5EF4-FFF2-40B4-BE49-F238E27FC236}">
                <a16:creationId xmlns:a16="http://schemas.microsoft.com/office/drawing/2014/main" id="{2270CA53-D7FE-C5DF-810D-27B2FFB289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0800" y="2800350"/>
            <a:ext cx="3505200" cy="457200"/>
          </a:xfrm>
          <a:prstGeom prst="rect">
            <a:avLst/>
          </a:prstGeom>
          <a:solidFill>
            <a:srgbClr val="99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>
                <a:solidFill>
                  <a:srgbClr val="FF0000"/>
                </a:solidFill>
              </a:rPr>
              <a:t>自動車からの排ガス</a:t>
            </a:r>
            <a:endParaRPr lang="ja-JP" altLang="en-US">
              <a:solidFill>
                <a:srgbClr val="336699"/>
              </a:solidFill>
            </a:endParaRPr>
          </a:p>
        </p:txBody>
      </p:sp>
      <p:sp>
        <p:nvSpPr>
          <p:cNvPr id="133134" name="Text Box 14">
            <a:extLst>
              <a:ext uri="{FF2B5EF4-FFF2-40B4-BE49-F238E27FC236}">
                <a16:creationId xmlns:a16="http://schemas.microsoft.com/office/drawing/2014/main" id="{67F0A5B7-E797-087D-EF08-BFE1E82C8E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0800" y="3352800"/>
            <a:ext cx="3505200" cy="1187450"/>
          </a:xfrm>
          <a:prstGeom prst="rect">
            <a:avLst/>
          </a:prstGeom>
          <a:solidFill>
            <a:srgbClr val="CCE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ja-JP" altLang="en-US">
                <a:solidFill>
                  <a:srgbClr val="CC0000"/>
                </a:solidFill>
              </a:rPr>
              <a:t>工場排ガス、</a:t>
            </a:r>
          </a:p>
          <a:p>
            <a:r>
              <a:rPr lang="ja-JP" altLang="en-US">
                <a:solidFill>
                  <a:srgbClr val="CC0000"/>
                </a:solidFill>
              </a:rPr>
              <a:t>自動車排ガス、</a:t>
            </a:r>
          </a:p>
          <a:p>
            <a:r>
              <a:rPr lang="ja-JP" altLang="en-US">
                <a:solidFill>
                  <a:srgbClr val="CC0000"/>
                </a:solidFill>
              </a:rPr>
              <a:t>火山灰、土埃、花粉</a:t>
            </a:r>
            <a:endParaRPr lang="ja-JP" altLang="en-US">
              <a:solidFill>
                <a:srgbClr val="33669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3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331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33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9" dur="500"/>
                                        <p:tgtEl>
                                          <p:spTgt spid="1331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3" dur="500"/>
                                        <p:tgtEl>
                                          <p:spTgt spid="133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33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33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3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5" dur="500"/>
                                        <p:tgtEl>
                                          <p:spTgt spid="1331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9" dur="500"/>
                                        <p:tgtEl>
                                          <p:spTgt spid="133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3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3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33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33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51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3" dur="500"/>
                                        <p:tgtEl>
                                          <p:spTgt spid="1331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5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33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0" name="Text Box 1026">
            <a:extLst>
              <a:ext uri="{FF2B5EF4-FFF2-40B4-BE49-F238E27FC236}">
                <a16:creationId xmlns:a16="http://schemas.microsoft.com/office/drawing/2014/main" id="{7C25E62D-77A4-EEE0-614C-F393746A0F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762000"/>
            <a:ext cx="9906000" cy="701675"/>
          </a:xfrm>
          <a:prstGeom prst="rect">
            <a:avLst/>
          </a:prstGeom>
          <a:solidFill>
            <a:srgbClr val="CC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sz="4000" b="1">
                <a:solidFill>
                  <a:srgbClr val="FF0000"/>
                </a:solidFill>
              </a:rPr>
              <a:t>神奈川県内の大気汚染の状況</a:t>
            </a:r>
            <a:endParaRPr lang="ja-JP" altLang="en-US">
              <a:ea typeface="ＭＳ Ｐゴシック" panose="020B0600070205080204" pitchFamily="50" charset="-128"/>
            </a:endParaRPr>
          </a:p>
        </p:txBody>
      </p:sp>
      <p:sp>
        <p:nvSpPr>
          <p:cNvPr id="252931" name="Text Box 1027">
            <a:extLst>
              <a:ext uri="{FF2B5EF4-FFF2-40B4-BE49-F238E27FC236}">
                <a16:creationId xmlns:a16="http://schemas.microsoft.com/office/drawing/2014/main" id="{E02D3279-1D10-2A4C-7114-3D97DB1585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981200"/>
            <a:ext cx="9906000" cy="1554163"/>
          </a:xfrm>
          <a:prstGeom prst="rect">
            <a:avLst/>
          </a:prstGeom>
          <a:solidFill>
            <a:srgbClr val="CCE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ja-JP" altLang="en-US" sz="3200"/>
              <a:t>神奈川県は、</a:t>
            </a:r>
            <a:r>
              <a:rPr lang="ja-JP" altLang="en-US" sz="3200">
                <a:solidFill>
                  <a:srgbClr val="FF0000"/>
                </a:solidFill>
              </a:rPr>
              <a:t>二酸化窒素（ＮＯ２）</a:t>
            </a:r>
            <a:r>
              <a:rPr lang="ja-JP" altLang="en-US" sz="3200"/>
              <a:t>と</a:t>
            </a:r>
            <a:r>
              <a:rPr lang="ja-JP" altLang="en-US" sz="3200">
                <a:solidFill>
                  <a:srgbClr val="FF0000"/>
                </a:solidFill>
              </a:rPr>
              <a:t>浮遊粒子状物質（ＳＰＭ）</a:t>
            </a:r>
            <a:r>
              <a:rPr lang="ja-JP" altLang="en-US" sz="3200"/>
              <a:t>について、</a:t>
            </a:r>
            <a:r>
              <a:rPr lang="ja-JP" altLang="en-US" sz="3200">
                <a:solidFill>
                  <a:schemeClr val="accent2"/>
                </a:solidFill>
              </a:rPr>
              <a:t>一般大気測定局（５５局）</a:t>
            </a:r>
            <a:r>
              <a:rPr lang="ja-JP" altLang="en-US" sz="3200"/>
              <a:t>と</a:t>
            </a:r>
            <a:r>
              <a:rPr lang="ja-JP" altLang="en-US" sz="3200">
                <a:solidFill>
                  <a:schemeClr val="accent2"/>
                </a:solidFill>
              </a:rPr>
              <a:t>自動車排出ガス測定局（２６局）</a:t>
            </a:r>
            <a:r>
              <a:rPr lang="ja-JP" altLang="en-US" sz="3200"/>
              <a:t>で測定している。</a:t>
            </a:r>
            <a:endParaRPr lang="ja-JP" altLang="en-US"/>
          </a:p>
        </p:txBody>
      </p:sp>
      <p:sp>
        <p:nvSpPr>
          <p:cNvPr id="252932" name="Text Box 1028">
            <a:extLst>
              <a:ext uri="{FF2B5EF4-FFF2-40B4-BE49-F238E27FC236}">
                <a16:creationId xmlns:a16="http://schemas.microsoft.com/office/drawing/2014/main" id="{5E288D6F-9637-83BA-ADFF-CB9A2B6227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962400"/>
            <a:ext cx="9906000" cy="1554163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ja-JP" altLang="en-US" sz="3200">
                <a:solidFill>
                  <a:srgbClr val="FF0000"/>
                </a:solidFill>
              </a:rPr>
              <a:t>横浜・川崎地域</a:t>
            </a:r>
            <a:r>
              <a:rPr lang="ja-JP" altLang="en-US" sz="3200"/>
              <a:t>および</a:t>
            </a:r>
            <a:r>
              <a:rPr lang="ja-JP" altLang="en-US" sz="3200">
                <a:solidFill>
                  <a:srgbClr val="FF0000"/>
                </a:solidFill>
              </a:rPr>
              <a:t>国道１号線</a:t>
            </a:r>
            <a:r>
              <a:rPr lang="ja-JP" altLang="en-US" sz="3200"/>
              <a:t>、</a:t>
            </a:r>
            <a:r>
              <a:rPr lang="ja-JP" altLang="en-US" sz="3200">
                <a:solidFill>
                  <a:srgbClr val="FF0000"/>
                </a:solidFill>
              </a:rPr>
              <a:t>国道１６号線</a:t>
            </a:r>
            <a:r>
              <a:rPr lang="ja-JP" altLang="en-US" sz="3200"/>
              <a:t>、</a:t>
            </a:r>
            <a:r>
              <a:rPr lang="ja-JP" altLang="en-US" sz="3200">
                <a:solidFill>
                  <a:srgbClr val="FF0000"/>
                </a:solidFill>
              </a:rPr>
              <a:t>国道２４６号線</a:t>
            </a:r>
            <a:r>
              <a:rPr lang="ja-JP" altLang="en-US" sz="3200"/>
              <a:t>など主要幹線道路沿いで環境基準が達成されていない。</a:t>
            </a:r>
          </a:p>
        </p:txBody>
      </p:sp>
      <p:sp>
        <p:nvSpPr>
          <p:cNvPr id="252933" name="Line 1029">
            <a:extLst>
              <a:ext uri="{FF2B5EF4-FFF2-40B4-BE49-F238E27FC236}">
                <a16:creationId xmlns:a16="http://schemas.microsoft.com/office/drawing/2014/main" id="{0D7FEB16-7705-C51B-8831-A45D38F1C6FB}"/>
              </a:ext>
            </a:extLst>
          </p:cNvPr>
          <p:cNvSpPr>
            <a:spLocks noChangeShapeType="1"/>
          </p:cNvSpPr>
          <p:nvPr/>
        </p:nvSpPr>
        <p:spPr bwMode="auto">
          <a:xfrm>
            <a:off x="3733800" y="5029200"/>
            <a:ext cx="6172200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52934" name="Line 1030">
            <a:extLst>
              <a:ext uri="{FF2B5EF4-FFF2-40B4-BE49-F238E27FC236}">
                <a16:creationId xmlns:a16="http://schemas.microsoft.com/office/drawing/2014/main" id="{7B66504F-360E-86FA-6F39-FAEF2E004C25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5562600"/>
            <a:ext cx="3733800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52935" name="Rectangle 1031">
            <a:extLst>
              <a:ext uri="{FF2B5EF4-FFF2-40B4-BE49-F238E27FC236}">
                <a16:creationId xmlns:a16="http://schemas.microsoft.com/office/drawing/2014/main" id="{A939D96D-27CC-512A-9B2F-0E33ACE749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83525" y="6391275"/>
            <a:ext cx="2022475" cy="466725"/>
          </a:xfrm>
          <a:prstGeom prst="rect">
            <a:avLst/>
          </a:prstGeom>
          <a:solidFill>
            <a:srgbClr val="CCFF99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ja-JP" altLang="en-US">
                <a:solidFill>
                  <a:srgbClr val="FF0000"/>
                </a:solidFill>
              </a:rPr>
              <a:t>神奈川県資料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2529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300"/>
                            </p:stCondLst>
                            <p:childTnLst>
                              <p:par>
                                <p:cTn id="9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500"/>
                                        <p:tgtEl>
                                          <p:spTgt spid="2529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800"/>
                            </p:stCondLst>
                            <p:childTnLst>
                              <p:par>
                                <p:cTn id="13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5" dur="500"/>
                                        <p:tgtEl>
                                          <p:spTgt spid="2529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3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529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8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529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300"/>
                            </p:stCondLst>
                            <p:childTnLst>
                              <p:par>
                                <p:cTn id="2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9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529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3954" name="Object 2">
            <a:extLst>
              <a:ext uri="{FF2B5EF4-FFF2-40B4-BE49-F238E27FC236}">
                <a16:creationId xmlns:a16="http://schemas.microsoft.com/office/drawing/2014/main" id="{8E0070A9-4F98-7353-761D-5BEA2F71600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143000" y="990600"/>
          <a:ext cx="7620000" cy="5389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ﾜｰｸｼｰﾄ" r:id="rId4" imgW="7582442" imgH="5363057" progId="Excel.Sheet.8">
                  <p:embed/>
                </p:oleObj>
              </mc:Choice>
              <mc:Fallback>
                <p:oleObj name="ﾜｰｸｼｰﾄ" r:id="rId4" imgW="7582442" imgH="5363057" progId="Excel.Sheet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3000" y="990600"/>
                        <a:ext cx="7620000" cy="5389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3955" name="Text Box 3">
            <a:extLst>
              <a:ext uri="{FF2B5EF4-FFF2-40B4-BE49-F238E27FC236}">
                <a16:creationId xmlns:a16="http://schemas.microsoft.com/office/drawing/2014/main" id="{D382A3A6-25B3-C539-BAB0-B10D14D215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8600" y="4724400"/>
            <a:ext cx="2819400" cy="1905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FF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/>
            <a:r>
              <a:rPr lang="ja-JP" altLang="en-US" sz="2000" b="1">
                <a:solidFill>
                  <a:schemeClr val="accent2"/>
                </a:solidFill>
                <a:ea typeface="ＭＳ Ｐゴシック" panose="020B0600070205080204" pitchFamily="50" charset="-128"/>
              </a:rPr>
              <a:t>一般環境大気測定局</a:t>
            </a:r>
          </a:p>
          <a:p>
            <a:pPr algn="l"/>
            <a:r>
              <a:rPr lang="ja-JP" altLang="en-US" sz="2000" b="1">
                <a:solidFill>
                  <a:schemeClr val="accent2"/>
                </a:solidFill>
                <a:ea typeface="ＭＳ Ｐゴシック" panose="020B0600070205080204" pitchFamily="50" charset="-128"/>
              </a:rPr>
              <a:t>○　環境基準適合局</a:t>
            </a:r>
            <a:endParaRPr lang="ja-JP" altLang="en-US" sz="1400" b="1">
              <a:solidFill>
                <a:schemeClr val="accent2"/>
              </a:solidFill>
              <a:ea typeface="ＭＳ Ｐゴシック" panose="020B0600070205080204" pitchFamily="50" charset="-128"/>
            </a:endParaRPr>
          </a:p>
          <a:p>
            <a:pPr algn="l"/>
            <a:r>
              <a:rPr lang="ja-JP" altLang="en-US" sz="2000" b="1">
                <a:solidFill>
                  <a:schemeClr val="accent2"/>
                </a:solidFill>
                <a:ea typeface="ＭＳ Ｐゴシック" panose="020B0600070205080204" pitchFamily="50" charset="-128"/>
              </a:rPr>
              <a:t>●　環境基準不適合局</a:t>
            </a:r>
            <a:endParaRPr lang="ja-JP" altLang="en-US" sz="1400" b="1">
              <a:ea typeface="ＭＳ Ｐゴシック" panose="020B0600070205080204" pitchFamily="50" charset="-128"/>
            </a:endParaRPr>
          </a:p>
          <a:p>
            <a:pPr algn="l"/>
            <a:r>
              <a:rPr lang="ja-JP" altLang="en-US" sz="2000" b="1">
                <a:solidFill>
                  <a:srgbClr val="FF0000"/>
                </a:solidFill>
                <a:ea typeface="ＭＳ Ｐゴシック" panose="020B0600070205080204" pitchFamily="50" charset="-128"/>
              </a:rPr>
              <a:t>自動車排出ガス測定局</a:t>
            </a:r>
            <a:endParaRPr lang="ja-JP" altLang="en-US" sz="1400">
              <a:solidFill>
                <a:srgbClr val="FF0000"/>
              </a:solidFill>
              <a:ea typeface="ＭＳ Ｐゴシック" panose="020B0600070205080204" pitchFamily="50" charset="-128"/>
            </a:endParaRPr>
          </a:p>
          <a:p>
            <a:pPr algn="l"/>
            <a:r>
              <a:rPr lang="ja-JP" altLang="en-US" sz="2000" b="1">
                <a:solidFill>
                  <a:srgbClr val="FF0000"/>
                </a:solidFill>
                <a:ea typeface="ＭＳ Ｐゴシック" panose="020B0600070205080204" pitchFamily="50" charset="-128"/>
              </a:rPr>
              <a:t>□　環境基準適合局</a:t>
            </a:r>
          </a:p>
          <a:p>
            <a:pPr algn="l"/>
            <a:r>
              <a:rPr lang="ja-JP" altLang="en-US" sz="2000" b="1">
                <a:solidFill>
                  <a:srgbClr val="FF0000"/>
                </a:solidFill>
                <a:ea typeface="ＭＳ Ｐゴシック" panose="020B0600070205080204" pitchFamily="50" charset="-128"/>
              </a:rPr>
              <a:t>■　環境基準不適合局</a:t>
            </a:r>
            <a:endParaRPr lang="ja-JP" altLang="en-US" sz="2000" b="1">
              <a:ea typeface="ＭＳ Ｐゴシック" panose="020B0600070205080204" pitchFamily="50" charset="-128"/>
            </a:endParaRPr>
          </a:p>
        </p:txBody>
      </p:sp>
      <p:sp>
        <p:nvSpPr>
          <p:cNvPr id="253956" name="テキスト 6">
            <a:extLst>
              <a:ext uri="{FF2B5EF4-FFF2-40B4-BE49-F238E27FC236}">
                <a16:creationId xmlns:a16="http://schemas.microsoft.com/office/drawing/2014/main" id="{FAEBC300-1158-6C3E-097E-CAD3206867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57200"/>
            <a:ext cx="9906000" cy="952500"/>
          </a:xfrm>
          <a:prstGeom prst="rect">
            <a:avLst/>
          </a:prstGeom>
          <a:solidFill>
            <a:srgbClr val="CCECFF"/>
          </a:solidFill>
          <a:ln>
            <a:noFill/>
          </a:ln>
          <a:extLst>
            <a:ext uri="{91240B29-F687-4F45-9708-019B960494DF}">
              <a14:hiddenLine xmlns:a14="http://schemas.microsoft.com/office/drawing/2010/main" w="1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ja-JP" altLang="en-US" sz="3200">
                <a:solidFill>
                  <a:srgbClr val="FF0000"/>
                </a:solidFill>
              </a:rPr>
              <a:t>二酸化窒素の環境基準適合状況</a:t>
            </a:r>
            <a:endParaRPr lang="ja-JP" altLang="en-US"/>
          </a:p>
          <a:p>
            <a:r>
              <a:rPr lang="ja-JP" altLang="en-US" b="1">
                <a:solidFill>
                  <a:schemeClr val="accent2"/>
                </a:solidFill>
                <a:ea typeface="ＭＳ ゴシック" panose="020B0609070205080204" pitchFamily="49" charset="-128"/>
              </a:rPr>
              <a:t>神奈川県（１９９７年）</a:t>
            </a:r>
            <a:endParaRPr lang="ja-JP" altLang="en-US">
              <a:ea typeface="ＭＳ Ｐゴシック" panose="020B0600070205080204" pitchFamily="50" charset="-128"/>
            </a:endParaRPr>
          </a:p>
        </p:txBody>
      </p:sp>
      <p:sp>
        <p:nvSpPr>
          <p:cNvPr id="253957" name="Line 5">
            <a:extLst>
              <a:ext uri="{FF2B5EF4-FFF2-40B4-BE49-F238E27FC236}">
                <a16:creationId xmlns:a16="http://schemas.microsoft.com/office/drawing/2014/main" id="{F323E519-1277-5D32-A0DE-EE046F4D5CA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851650" y="1752600"/>
            <a:ext cx="1320800" cy="5334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53958" name="Text Box 6">
            <a:extLst>
              <a:ext uri="{FF2B5EF4-FFF2-40B4-BE49-F238E27FC236}">
                <a16:creationId xmlns:a16="http://schemas.microsoft.com/office/drawing/2014/main" id="{8CA89161-F422-0F42-160D-4592FE4AF4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72450" y="1295400"/>
            <a:ext cx="990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ja-JP" altLang="en-US" b="1">
                <a:ea typeface="ＭＳ Ｐゴシック" panose="020B0600070205080204" pitchFamily="50" charset="-128"/>
              </a:rPr>
              <a:t>２４６</a:t>
            </a:r>
            <a:endParaRPr lang="ja-JP" altLang="en-US">
              <a:ea typeface="ＭＳ Ｐゴシック" panose="020B0600070205080204" pitchFamily="50" charset="-128"/>
            </a:endParaRPr>
          </a:p>
        </p:txBody>
      </p:sp>
      <p:sp>
        <p:nvSpPr>
          <p:cNvPr id="253959" name="Line 7">
            <a:extLst>
              <a:ext uri="{FF2B5EF4-FFF2-40B4-BE49-F238E27FC236}">
                <a16:creationId xmlns:a16="http://schemas.microsoft.com/office/drawing/2014/main" id="{E3629D50-2C6C-85C3-D134-95F01D47109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705600" y="3200400"/>
            <a:ext cx="1981200" cy="3810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53960" name="Text Box 8">
            <a:extLst>
              <a:ext uri="{FF2B5EF4-FFF2-40B4-BE49-F238E27FC236}">
                <a16:creationId xmlns:a16="http://schemas.microsoft.com/office/drawing/2014/main" id="{81C3D273-77E1-62F0-D2E8-7675E8405C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10600" y="2743200"/>
            <a:ext cx="7429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ja-JP" altLang="en-US" b="1">
                <a:ea typeface="ＭＳ Ｐゴシック" panose="020B0600070205080204" pitchFamily="50" charset="-128"/>
              </a:rPr>
              <a:t>１６</a:t>
            </a:r>
            <a:endParaRPr lang="ja-JP" altLang="en-US">
              <a:ea typeface="ＭＳ Ｐゴシック" panose="020B0600070205080204" pitchFamily="50" charset="-128"/>
            </a:endParaRPr>
          </a:p>
        </p:txBody>
      </p:sp>
      <p:sp>
        <p:nvSpPr>
          <p:cNvPr id="253961" name="Line 9">
            <a:extLst>
              <a:ext uri="{FF2B5EF4-FFF2-40B4-BE49-F238E27FC236}">
                <a16:creationId xmlns:a16="http://schemas.microsoft.com/office/drawing/2014/main" id="{74C90BEA-DBE1-EB40-FD5E-03DF5E58489E}"/>
              </a:ext>
            </a:extLst>
          </p:cNvPr>
          <p:cNvSpPr>
            <a:spLocks noChangeShapeType="1"/>
          </p:cNvSpPr>
          <p:nvPr/>
        </p:nvSpPr>
        <p:spPr bwMode="auto">
          <a:xfrm>
            <a:off x="1898650" y="2667000"/>
            <a:ext cx="4044950" cy="15240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53962" name="Text Box 10">
            <a:extLst>
              <a:ext uri="{FF2B5EF4-FFF2-40B4-BE49-F238E27FC236}">
                <a16:creationId xmlns:a16="http://schemas.microsoft.com/office/drawing/2014/main" id="{04823EB0-4008-1209-650C-CE99CA6075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0200" y="2209800"/>
            <a:ext cx="18986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ja-JP" altLang="en-US" b="1">
                <a:ea typeface="ＭＳ Ｐゴシック" panose="020B0600070205080204" pitchFamily="50" charset="-128"/>
              </a:rPr>
              <a:t>国道１号線</a:t>
            </a:r>
            <a:endParaRPr lang="ja-JP" altLang="en-US">
              <a:ea typeface="ＭＳ Ｐゴシック" panose="020B0600070205080204" pitchFamily="50" charset="-128"/>
            </a:endParaRPr>
          </a:p>
        </p:txBody>
      </p:sp>
      <p:sp>
        <p:nvSpPr>
          <p:cNvPr id="253963" name="Line 11">
            <a:extLst>
              <a:ext uri="{FF2B5EF4-FFF2-40B4-BE49-F238E27FC236}">
                <a16:creationId xmlns:a16="http://schemas.microsoft.com/office/drawing/2014/main" id="{6317CECE-AB8F-A4E1-80DD-578F5000C07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733550" y="4114800"/>
            <a:ext cx="3448050" cy="6858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53964" name="Text Box 12">
            <a:extLst>
              <a:ext uri="{FF2B5EF4-FFF2-40B4-BE49-F238E27FC236}">
                <a16:creationId xmlns:a16="http://schemas.microsoft.com/office/drawing/2014/main" id="{4DEE3C87-55F3-0167-024C-E65C512353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0400" y="4572000"/>
            <a:ext cx="990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ja-JP" altLang="en-US" b="1">
                <a:ea typeface="ＭＳ Ｐゴシック" panose="020B0600070205080204" pitchFamily="50" charset="-128"/>
              </a:rPr>
              <a:t>１２９</a:t>
            </a:r>
            <a:endParaRPr lang="ja-JP" altLang="en-US">
              <a:ea typeface="ＭＳ Ｐゴシック" panose="020B0600070205080204" pitchFamily="50" charset="-128"/>
            </a:endParaRPr>
          </a:p>
        </p:txBody>
      </p:sp>
      <p:sp>
        <p:nvSpPr>
          <p:cNvPr id="253965" name="Rectangle 13">
            <a:extLst>
              <a:ext uri="{FF2B5EF4-FFF2-40B4-BE49-F238E27FC236}">
                <a16:creationId xmlns:a16="http://schemas.microsoft.com/office/drawing/2014/main" id="{6DD2D691-843C-90D8-F5D9-2E4A878D08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83525" y="6391275"/>
            <a:ext cx="2022475" cy="466725"/>
          </a:xfrm>
          <a:prstGeom prst="rect">
            <a:avLst/>
          </a:prstGeom>
          <a:solidFill>
            <a:srgbClr val="CCFF99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ja-JP" altLang="en-US">
                <a:solidFill>
                  <a:srgbClr val="FF0000"/>
                </a:solidFill>
              </a:rPr>
              <a:t>神奈川県資料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300"/>
                                        <p:tgtEl>
                                          <p:spTgt spid="2539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3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539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800"/>
                            </p:stCondLst>
                            <p:childTnLst>
                              <p:par>
                                <p:cTn id="1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539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539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300"/>
                            </p:stCondLst>
                            <p:childTnLst>
                              <p:par>
                                <p:cTn id="18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500"/>
                                        <p:tgtEl>
                                          <p:spTgt spid="2539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8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539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2300"/>
                            </p:stCondLst>
                            <p:childTnLst>
                              <p:par>
                                <p:cTn id="26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9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8" dur="500"/>
                                        <p:tgtEl>
                                          <p:spTgt spid="2539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8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9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539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3300"/>
                            </p:stCondLst>
                            <p:childTnLst>
                              <p:par>
                                <p:cTn id="34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6" dur="500"/>
                                        <p:tgtEl>
                                          <p:spTgt spid="2539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3800"/>
                            </p:stCondLst>
                            <p:childTnLst>
                              <p:par>
                                <p:cTn id="3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539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4300"/>
                            </p:stCondLst>
                            <p:childTnLst>
                              <p:par>
                                <p:cTn id="42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4" dur="500"/>
                                        <p:tgtEl>
                                          <p:spTgt spid="2539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4800"/>
                            </p:stCondLst>
                            <p:childTnLst>
                              <p:par>
                                <p:cTn id="4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539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5300"/>
                            </p:stCondLst>
                            <p:childTnLst>
                              <p:par>
                                <p:cTn id="5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2539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6002" name="Object 2">
            <a:extLst>
              <a:ext uri="{FF2B5EF4-FFF2-40B4-BE49-F238E27FC236}">
                <a16:creationId xmlns:a16="http://schemas.microsoft.com/office/drawing/2014/main" id="{98B16D07-F9BD-F072-B7DA-9A6B3757977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143000" y="762000"/>
          <a:ext cx="7583488" cy="5364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ﾜｰｸｼｰﾄ" r:id="rId4" imgW="7582442" imgH="5363057" progId="Excel.Sheet.8">
                  <p:embed/>
                </p:oleObj>
              </mc:Choice>
              <mc:Fallback>
                <p:oleObj name="ﾜｰｸｼｰﾄ" r:id="rId4" imgW="7582442" imgH="5363057" progId="Excel.Sheet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3000" y="762000"/>
                        <a:ext cx="7583488" cy="53641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6003" name="Object 3">
            <a:extLst>
              <a:ext uri="{FF2B5EF4-FFF2-40B4-BE49-F238E27FC236}">
                <a16:creationId xmlns:a16="http://schemas.microsoft.com/office/drawing/2014/main" id="{D1E5C92A-F0E5-1DF2-8389-4AFEED6D57C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110038" y="4727575"/>
          <a:ext cx="2681287" cy="1905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文書" r:id="rId6" imgW="2679120" imgH="1905120" progId="Word.Document.8">
                  <p:embed/>
                </p:oleObj>
              </mc:Choice>
              <mc:Fallback>
                <p:oleObj name="文書" r:id="rId6" imgW="2679120" imgH="1905120" progId="Word.Document.8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10038" y="4727575"/>
                        <a:ext cx="2681287" cy="1905000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6004" name="テキスト 6">
            <a:extLst>
              <a:ext uri="{FF2B5EF4-FFF2-40B4-BE49-F238E27FC236}">
                <a16:creationId xmlns:a16="http://schemas.microsoft.com/office/drawing/2014/main" id="{59F80454-2BE1-AFA1-141E-66D46129B5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33400"/>
            <a:ext cx="9906000" cy="952500"/>
          </a:xfrm>
          <a:prstGeom prst="rect">
            <a:avLst/>
          </a:prstGeom>
          <a:solidFill>
            <a:srgbClr val="CCECFF"/>
          </a:solidFill>
          <a:ln>
            <a:noFill/>
          </a:ln>
          <a:extLst>
            <a:ext uri="{91240B29-F687-4F45-9708-019B960494DF}">
              <a14:hiddenLine xmlns:a14="http://schemas.microsoft.com/office/drawing/2010/main" w="1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ja-JP" altLang="en-US" sz="3200">
                <a:solidFill>
                  <a:srgbClr val="FF0000"/>
                </a:solidFill>
              </a:rPr>
              <a:t>浮遊粒子状物質の環境基準適合状況</a:t>
            </a:r>
            <a:endParaRPr lang="ja-JP" altLang="en-US"/>
          </a:p>
          <a:p>
            <a:r>
              <a:rPr lang="ja-JP" altLang="en-US" b="1">
                <a:solidFill>
                  <a:schemeClr val="accent2"/>
                </a:solidFill>
                <a:ea typeface="ＭＳ ゴシック" panose="020B0609070205080204" pitchFamily="49" charset="-128"/>
              </a:rPr>
              <a:t>神奈川県（１９９７年）</a:t>
            </a:r>
            <a:endParaRPr lang="ja-JP" altLang="en-US">
              <a:ea typeface="ＭＳ Ｐゴシック" panose="020B0600070205080204" pitchFamily="50" charset="-128"/>
            </a:endParaRPr>
          </a:p>
        </p:txBody>
      </p:sp>
      <p:sp>
        <p:nvSpPr>
          <p:cNvPr id="256005" name="Line 5">
            <a:extLst>
              <a:ext uri="{FF2B5EF4-FFF2-40B4-BE49-F238E27FC236}">
                <a16:creationId xmlns:a16="http://schemas.microsoft.com/office/drawing/2014/main" id="{285DA960-41DC-DAE2-EE8E-968BEB0D3CF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629400" y="1752600"/>
            <a:ext cx="1555750" cy="7620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56006" name="Line 6">
            <a:extLst>
              <a:ext uri="{FF2B5EF4-FFF2-40B4-BE49-F238E27FC236}">
                <a16:creationId xmlns:a16="http://schemas.microsoft.com/office/drawing/2014/main" id="{17DD6C09-4059-F538-D138-BE4E6282ABB4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477000" y="3200400"/>
            <a:ext cx="1943100" cy="9144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56007" name="Line 7">
            <a:extLst>
              <a:ext uri="{FF2B5EF4-FFF2-40B4-BE49-F238E27FC236}">
                <a16:creationId xmlns:a16="http://schemas.microsoft.com/office/drawing/2014/main" id="{84523394-9386-9E5D-9EA9-90696D7AA436}"/>
              </a:ext>
            </a:extLst>
          </p:cNvPr>
          <p:cNvSpPr>
            <a:spLocks noChangeShapeType="1"/>
          </p:cNvSpPr>
          <p:nvPr/>
        </p:nvSpPr>
        <p:spPr bwMode="auto">
          <a:xfrm>
            <a:off x="1898650" y="2667000"/>
            <a:ext cx="4540250" cy="12192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56008" name="Line 8">
            <a:extLst>
              <a:ext uri="{FF2B5EF4-FFF2-40B4-BE49-F238E27FC236}">
                <a16:creationId xmlns:a16="http://schemas.microsoft.com/office/drawing/2014/main" id="{986E3FDE-245D-59FB-8284-13E1582B065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733550" y="3962400"/>
            <a:ext cx="3467100" cy="8382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56009" name="Text Box 9">
            <a:extLst>
              <a:ext uri="{FF2B5EF4-FFF2-40B4-BE49-F238E27FC236}">
                <a16:creationId xmlns:a16="http://schemas.microsoft.com/office/drawing/2014/main" id="{29B7B4AC-4153-B0C2-6481-49CB586DEC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53400" y="1447800"/>
            <a:ext cx="990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ja-JP" altLang="en-US" b="1">
                <a:ea typeface="ＭＳ Ｐゴシック" panose="020B0600070205080204" pitchFamily="50" charset="-128"/>
              </a:rPr>
              <a:t>２４６</a:t>
            </a:r>
            <a:endParaRPr lang="ja-JP" altLang="en-US">
              <a:ea typeface="ＭＳ Ｐゴシック" panose="020B0600070205080204" pitchFamily="50" charset="-128"/>
            </a:endParaRPr>
          </a:p>
        </p:txBody>
      </p:sp>
      <p:sp>
        <p:nvSpPr>
          <p:cNvPr id="256010" name="Text Box 10">
            <a:extLst>
              <a:ext uri="{FF2B5EF4-FFF2-40B4-BE49-F238E27FC236}">
                <a16:creationId xmlns:a16="http://schemas.microsoft.com/office/drawing/2014/main" id="{787AB91D-0CEB-C047-16E8-CD3165FE15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02650" y="3962400"/>
            <a:ext cx="7429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ja-JP" altLang="en-US" b="1">
                <a:ea typeface="ＭＳ Ｐゴシック" panose="020B0600070205080204" pitchFamily="50" charset="-128"/>
              </a:rPr>
              <a:t>１６</a:t>
            </a:r>
            <a:endParaRPr lang="ja-JP" altLang="en-US">
              <a:ea typeface="ＭＳ Ｐゴシック" panose="020B0600070205080204" pitchFamily="50" charset="-128"/>
            </a:endParaRPr>
          </a:p>
        </p:txBody>
      </p:sp>
      <p:sp>
        <p:nvSpPr>
          <p:cNvPr id="256011" name="Text Box 11">
            <a:extLst>
              <a:ext uri="{FF2B5EF4-FFF2-40B4-BE49-F238E27FC236}">
                <a16:creationId xmlns:a16="http://schemas.microsoft.com/office/drawing/2014/main" id="{FFE61C00-ADB0-E04B-9D6B-25CEE3CF9C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0200" y="2209800"/>
            <a:ext cx="18986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ja-JP" altLang="en-US" b="1">
                <a:ea typeface="ＭＳ Ｐゴシック" panose="020B0600070205080204" pitchFamily="50" charset="-128"/>
              </a:rPr>
              <a:t>国道１号線</a:t>
            </a:r>
            <a:endParaRPr lang="ja-JP" altLang="en-US">
              <a:ea typeface="ＭＳ Ｐゴシック" panose="020B0600070205080204" pitchFamily="50" charset="-128"/>
            </a:endParaRPr>
          </a:p>
        </p:txBody>
      </p:sp>
      <p:sp>
        <p:nvSpPr>
          <p:cNvPr id="256012" name="Text Box 12">
            <a:extLst>
              <a:ext uri="{FF2B5EF4-FFF2-40B4-BE49-F238E27FC236}">
                <a16:creationId xmlns:a16="http://schemas.microsoft.com/office/drawing/2014/main" id="{95DC463C-1E42-0EAB-6D20-1C6E2F6C65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0400" y="4572000"/>
            <a:ext cx="990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ja-JP" altLang="en-US" b="1">
                <a:ea typeface="ＭＳ Ｐゴシック" panose="020B0600070205080204" pitchFamily="50" charset="-128"/>
              </a:rPr>
              <a:t>１２９</a:t>
            </a:r>
            <a:endParaRPr lang="ja-JP" altLang="en-US">
              <a:ea typeface="ＭＳ Ｐゴシック" panose="020B0600070205080204" pitchFamily="50" charset="-128"/>
            </a:endParaRPr>
          </a:p>
        </p:txBody>
      </p:sp>
      <p:sp>
        <p:nvSpPr>
          <p:cNvPr id="256013" name="Text Box 13">
            <a:extLst>
              <a:ext uri="{FF2B5EF4-FFF2-40B4-BE49-F238E27FC236}">
                <a16:creationId xmlns:a16="http://schemas.microsoft.com/office/drawing/2014/main" id="{090F5DC0-3724-FB5C-F9A6-FC3B9498DA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83525" y="6391275"/>
            <a:ext cx="2022475" cy="466725"/>
          </a:xfrm>
          <a:prstGeom prst="rect">
            <a:avLst/>
          </a:prstGeom>
          <a:solidFill>
            <a:srgbClr val="CCFF99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>
                <a:solidFill>
                  <a:srgbClr val="FF0000"/>
                </a:solidFill>
              </a:rPr>
              <a:t>神奈川県資料</a:t>
            </a:r>
            <a:endParaRPr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300"/>
                                        <p:tgtEl>
                                          <p:spTgt spid="25600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3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5600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800"/>
                            </p:stCondLst>
                            <p:childTnLst>
                              <p:par>
                                <p:cTn id="1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560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560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300"/>
                            </p:stCondLst>
                            <p:childTnLst>
                              <p:par>
                                <p:cTn id="18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500"/>
                                        <p:tgtEl>
                                          <p:spTgt spid="2560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8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5600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2300"/>
                            </p:stCondLst>
                            <p:childTnLst>
                              <p:par>
                                <p:cTn id="26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8" dur="500"/>
                                        <p:tgtEl>
                                          <p:spTgt spid="2560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8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560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3300"/>
                            </p:stCondLst>
                            <p:childTnLst>
                              <p:par>
                                <p:cTn id="34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6" dur="500"/>
                                        <p:tgtEl>
                                          <p:spTgt spid="2560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3800"/>
                            </p:stCondLst>
                            <p:childTnLst>
                              <p:par>
                                <p:cTn id="3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560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4300"/>
                            </p:stCondLst>
                            <p:childTnLst>
                              <p:par>
                                <p:cTn id="42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4" dur="500"/>
                                        <p:tgtEl>
                                          <p:spTgt spid="2560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4800"/>
                            </p:stCondLst>
                            <p:childTnLst>
                              <p:par>
                                <p:cTn id="4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560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5300"/>
                            </p:stCondLst>
                            <p:childTnLst>
                              <p:par>
                                <p:cTn id="5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2560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26" name="Rectangle 2">
            <a:extLst>
              <a:ext uri="{FF2B5EF4-FFF2-40B4-BE49-F238E27FC236}">
                <a16:creationId xmlns:a16="http://schemas.microsoft.com/office/drawing/2014/main" id="{14604553-84EA-E504-EB30-FD4C5293AF9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457200"/>
            <a:ext cx="9906000" cy="1905000"/>
          </a:xfrm>
          <a:solidFill>
            <a:srgbClr val="CCECFF"/>
          </a:solidFill>
        </p:spPr>
        <p:txBody>
          <a:bodyPr/>
          <a:lstStyle/>
          <a:p>
            <a:r>
              <a:rPr lang="ja-JP" altLang="en-US">
                <a:solidFill>
                  <a:srgbClr val="FF0000"/>
                </a:solidFill>
                <a:latin typeface="ＤＦ特太ゴシック体" panose="020B0509000000000000" pitchFamily="49" charset="-128"/>
                <a:ea typeface="ＤＦ特太ゴシック体" panose="020B0509000000000000" pitchFamily="49" charset="-128"/>
              </a:rPr>
              <a:t>ＮＯｘ</a:t>
            </a:r>
            <a:r>
              <a:rPr lang="ja-JP" altLang="en-US" sz="3600">
                <a:solidFill>
                  <a:srgbClr val="008000"/>
                </a:solidFill>
                <a:latin typeface="ＤＦ特太ゴシック体" panose="020B0509000000000000" pitchFamily="49" charset="-128"/>
                <a:ea typeface="ＤＦ特太ゴシック体" panose="020B0509000000000000" pitchFamily="49" charset="-128"/>
              </a:rPr>
              <a:t>＜窒素酸化物＞</a:t>
            </a:r>
            <a:br>
              <a:rPr lang="ja-JP" altLang="en-US" sz="3600">
                <a:solidFill>
                  <a:srgbClr val="008000"/>
                </a:solidFill>
                <a:latin typeface="ＤＦ特太ゴシック体" panose="020B0509000000000000" pitchFamily="49" charset="-128"/>
                <a:ea typeface="ＤＦ特太ゴシック体" panose="020B0509000000000000" pitchFamily="49" charset="-128"/>
              </a:rPr>
            </a:br>
            <a:r>
              <a:rPr lang="ja-JP" altLang="en-US" sz="3600">
                <a:solidFill>
                  <a:schemeClr val="accent2"/>
                </a:solidFill>
                <a:latin typeface="ＤＦ特太ゴシック体" panose="020B0509000000000000" pitchFamily="49" charset="-128"/>
                <a:ea typeface="ＤＦ特太ゴシック体" panose="020B0509000000000000" pitchFamily="49" charset="-128"/>
              </a:rPr>
              <a:t>排出量の約４０％は自動車から</a:t>
            </a:r>
            <a:br>
              <a:rPr lang="ja-JP" altLang="en-US" sz="3600">
                <a:solidFill>
                  <a:srgbClr val="FF0000"/>
                </a:solidFill>
                <a:latin typeface="ＤＦ特太ゴシック体" panose="020B0509000000000000" pitchFamily="49" charset="-128"/>
                <a:ea typeface="ＤＦ特太ゴシック体" panose="020B0509000000000000" pitchFamily="49" charset="-128"/>
              </a:rPr>
            </a:br>
            <a:r>
              <a:rPr lang="ja-JP" altLang="en-US" sz="3600">
                <a:solidFill>
                  <a:srgbClr val="FF0000"/>
                </a:solidFill>
                <a:latin typeface="ＤＦ特太ゴシック体" panose="020B0509000000000000" pitchFamily="49" charset="-128"/>
                <a:ea typeface="ＤＦ特太ゴシック体" panose="020B0509000000000000" pitchFamily="49" charset="-128"/>
              </a:rPr>
              <a:t>その ８５％ はトラック・バスから</a:t>
            </a:r>
            <a:endParaRPr lang="ja-JP" altLang="en-US" sz="3600">
              <a:solidFill>
                <a:srgbClr val="FF0000"/>
              </a:solidFill>
            </a:endParaRPr>
          </a:p>
        </p:txBody>
      </p:sp>
      <p:graphicFrame>
        <p:nvGraphicFramePr>
          <p:cNvPr id="257027" name="Object 3">
            <a:extLst>
              <a:ext uri="{FF2B5EF4-FFF2-40B4-BE49-F238E27FC236}">
                <a16:creationId xmlns:a16="http://schemas.microsoft.com/office/drawing/2014/main" id="{6EA89C2A-19F8-0C5A-CC23-D459D391A7D2}"/>
              </a:ext>
            </a:extLst>
          </p:cNvPr>
          <p:cNvGraphicFramePr>
            <a:graphicFrameLocks noChangeAspect="1"/>
          </p:cNvGraphicFramePr>
          <p:nvPr>
            <p:ph type="chart" idx="1"/>
          </p:nvPr>
        </p:nvGraphicFramePr>
        <p:xfrm>
          <a:off x="762000" y="2133600"/>
          <a:ext cx="8418513" cy="411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ｸﾞﾗﾌ" r:id="rId3" imgW="7772761" imgH="4115162" progId="MSGraph.Chart.8">
                  <p:embed followColorScheme="full"/>
                </p:oleObj>
              </mc:Choice>
              <mc:Fallback>
                <p:oleObj name="ｸﾞﾗﾌ" r:id="rId3" imgW="7772761" imgH="4115162" progId="MSGraph.Chart.8">
                  <p:embed followColorScheme="full"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0" y="2133600"/>
                        <a:ext cx="8418513" cy="4114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7028" name="Text Box 4">
            <a:extLst>
              <a:ext uri="{FF2B5EF4-FFF2-40B4-BE49-F238E27FC236}">
                <a16:creationId xmlns:a16="http://schemas.microsoft.com/office/drawing/2014/main" id="{DFAC7CD5-0696-7FE8-2237-65C1C1F166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0200" y="2362200"/>
            <a:ext cx="39624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ja-JP" altLang="en-US" sz="3200" b="1">
                <a:solidFill>
                  <a:srgbClr val="CC0066"/>
                </a:solidFill>
                <a:ea typeface="ＭＳ Ｐゴシック" panose="020B0600070205080204" pitchFamily="50" charset="-128"/>
              </a:rPr>
              <a:t>発生源別排出量割合</a:t>
            </a:r>
            <a:endParaRPr lang="ja-JP" altLang="en-US" sz="1600">
              <a:ea typeface="ＭＳ Ｐゴシック" panose="020B0600070205080204" pitchFamily="50" charset="-128"/>
            </a:endParaRPr>
          </a:p>
        </p:txBody>
      </p:sp>
      <p:sp>
        <p:nvSpPr>
          <p:cNvPr id="257030" name="Line 6">
            <a:extLst>
              <a:ext uri="{FF2B5EF4-FFF2-40B4-BE49-F238E27FC236}">
                <a16:creationId xmlns:a16="http://schemas.microsoft.com/office/drawing/2014/main" id="{AEF2EC65-170A-E2DD-ABC3-C6490DA8FD51}"/>
              </a:ext>
            </a:extLst>
          </p:cNvPr>
          <p:cNvSpPr>
            <a:spLocks noChangeShapeType="1"/>
          </p:cNvSpPr>
          <p:nvPr/>
        </p:nvSpPr>
        <p:spPr bwMode="auto">
          <a:xfrm>
            <a:off x="3714750" y="2362200"/>
            <a:ext cx="2609850" cy="9144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57031" name="Line 7">
            <a:extLst>
              <a:ext uri="{FF2B5EF4-FFF2-40B4-BE49-F238E27FC236}">
                <a16:creationId xmlns:a16="http://schemas.microsoft.com/office/drawing/2014/main" id="{04E79A3F-F5A2-34CA-9C76-5532CAA03B1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572000" y="3276600"/>
            <a:ext cx="1752600" cy="5334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57032" name="AutoShape 8">
            <a:extLst>
              <a:ext uri="{FF2B5EF4-FFF2-40B4-BE49-F238E27FC236}">
                <a16:creationId xmlns:a16="http://schemas.microsoft.com/office/drawing/2014/main" id="{99B29185-3CE4-7D7A-08AF-2DB5B459BB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9800" y="1752600"/>
            <a:ext cx="1676400" cy="609600"/>
          </a:xfrm>
          <a:prstGeom prst="flowChartAlternateProcess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57033" name="Rectangle 9">
            <a:extLst>
              <a:ext uri="{FF2B5EF4-FFF2-40B4-BE49-F238E27FC236}">
                <a16:creationId xmlns:a16="http://schemas.microsoft.com/office/drawing/2014/main" id="{46F47478-4119-169C-343F-2C92D5545E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83525" y="6391275"/>
            <a:ext cx="2022475" cy="466725"/>
          </a:xfrm>
          <a:prstGeom prst="rect">
            <a:avLst/>
          </a:prstGeom>
          <a:solidFill>
            <a:srgbClr val="CCFF99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ja-JP" altLang="en-US">
                <a:solidFill>
                  <a:srgbClr val="FF0000"/>
                </a:solidFill>
              </a:rPr>
              <a:t>神奈川県資料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300"/>
                                        <p:tgtEl>
                                          <p:spTgt spid="257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3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57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800"/>
                            </p:stCondLst>
                            <p:childTnLst>
                              <p:par>
                                <p:cTn id="1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57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57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300"/>
                            </p:stCondLst>
                            <p:childTnLst>
                              <p:par>
                                <p:cTn id="18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0" dur="500"/>
                                        <p:tgtEl>
                                          <p:spTgt spid="2570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800"/>
                            </p:stCondLst>
                            <p:childTnLst>
                              <p:par>
                                <p:cTn id="22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4" dur="500"/>
                                        <p:tgtEl>
                                          <p:spTgt spid="257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2300"/>
                            </p:stCondLst>
                            <p:childTnLst>
                              <p:par>
                                <p:cTn id="26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500"/>
                                        <p:tgtEl>
                                          <p:spTgt spid="2570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800"/>
                            </p:stCondLst>
                            <p:childTnLst>
                              <p:par>
                                <p:cTn id="3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257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050" name="Rectangle 2">
            <a:extLst>
              <a:ext uri="{FF2B5EF4-FFF2-40B4-BE49-F238E27FC236}">
                <a16:creationId xmlns:a16="http://schemas.microsoft.com/office/drawing/2014/main" id="{BE6D3388-E1F3-F916-B6C1-C05BFA0614A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609600"/>
            <a:ext cx="9906000" cy="1143000"/>
          </a:xfrm>
          <a:solidFill>
            <a:srgbClr val="CCFF99"/>
          </a:solidFill>
        </p:spPr>
        <p:txBody>
          <a:bodyPr/>
          <a:lstStyle/>
          <a:p>
            <a:r>
              <a:rPr lang="ja-JP" altLang="en-US">
                <a:solidFill>
                  <a:srgbClr val="FF0000"/>
                </a:solidFill>
                <a:latin typeface="ＤＦ特太ゴシック体" panose="020B0509000000000000" pitchFamily="49" charset="-128"/>
                <a:ea typeface="ＤＦ特太ゴシック体" panose="020B0509000000000000" pitchFamily="49" charset="-128"/>
              </a:rPr>
              <a:t>ＳＰＭ</a:t>
            </a:r>
            <a:r>
              <a:rPr lang="ja-JP" altLang="en-US" sz="3600">
                <a:solidFill>
                  <a:srgbClr val="008000"/>
                </a:solidFill>
                <a:latin typeface="ＤＦ特太ゴシック体" panose="020B0509000000000000" pitchFamily="49" charset="-128"/>
                <a:ea typeface="ＤＦ特太ゴシック体" panose="020B0509000000000000" pitchFamily="49" charset="-128"/>
              </a:rPr>
              <a:t>＜浮遊粒子状物質＞</a:t>
            </a:r>
            <a:br>
              <a:rPr lang="ja-JP" altLang="en-US" sz="3600">
                <a:solidFill>
                  <a:srgbClr val="008000"/>
                </a:solidFill>
                <a:latin typeface="ＤＦ特太ゴシック体" panose="020B0509000000000000" pitchFamily="49" charset="-128"/>
                <a:ea typeface="ＤＦ特太ゴシック体" panose="020B0509000000000000" pitchFamily="49" charset="-128"/>
              </a:rPr>
            </a:br>
            <a:r>
              <a:rPr lang="ja-JP" altLang="en-US" sz="3600">
                <a:solidFill>
                  <a:srgbClr val="0000CC"/>
                </a:solidFill>
                <a:latin typeface="ＤＦ特太ゴシック体" panose="020B0509000000000000" pitchFamily="49" charset="-128"/>
                <a:ea typeface="ＤＦ特太ゴシック体" panose="020B0509000000000000" pitchFamily="49" charset="-128"/>
              </a:rPr>
              <a:t>排出量の 約３０％ は</a:t>
            </a:r>
            <a:r>
              <a:rPr lang="ja-JP" altLang="en-US" sz="3600">
                <a:solidFill>
                  <a:srgbClr val="FF0000"/>
                </a:solidFill>
                <a:latin typeface="ＤＦ特太ゴシック体" panose="020B0509000000000000" pitchFamily="49" charset="-128"/>
                <a:ea typeface="ＤＦ特太ゴシック体" panose="020B0509000000000000" pitchFamily="49" charset="-128"/>
              </a:rPr>
              <a:t>ディーゼル自動車</a:t>
            </a:r>
            <a:endParaRPr lang="ja-JP" altLang="en-US"/>
          </a:p>
        </p:txBody>
      </p:sp>
      <p:graphicFrame>
        <p:nvGraphicFramePr>
          <p:cNvPr id="258051" name="Object 3">
            <a:extLst>
              <a:ext uri="{FF2B5EF4-FFF2-40B4-BE49-F238E27FC236}">
                <a16:creationId xmlns:a16="http://schemas.microsoft.com/office/drawing/2014/main" id="{44F45378-F60F-F72A-DEB0-B14370914091}"/>
              </a:ext>
            </a:extLst>
          </p:cNvPr>
          <p:cNvGraphicFramePr>
            <a:graphicFrameLocks noChangeAspect="1"/>
          </p:cNvGraphicFramePr>
          <p:nvPr>
            <p:ph type="chart" idx="1"/>
          </p:nvPr>
        </p:nvGraphicFramePr>
        <p:xfrm>
          <a:off x="777875" y="1974850"/>
          <a:ext cx="8567738" cy="4427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ｸﾞﾗﾌ" r:id="rId3" imgW="8001361" imgH="4134332" progId="MSGraph.Chart.8">
                  <p:embed followColorScheme="full"/>
                </p:oleObj>
              </mc:Choice>
              <mc:Fallback>
                <p:oleObj name="ｸﾞﾗﾌ" r:id="rId3" imgW="8001361" imgH="4134332" progId="MSGraph.Chart.8">
                  <p:embed followColorScheme="full"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7875" y="1974850"/>
                        <a:ext cx="8567738" cy="44275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8052" name="Text Box 4">
            <a:extLst>
              <a:ext uri="{FF2B5EF4-FFF2-40B4-BE49-F238E27FC236}">
                <a16:creationId xmlns:a16="http://schemas.microsoft.com/office/drawing/2014/main" id="{E1F454CD-4E7E-105F-5932-71FF6175CD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62600" y="1828800"/>
            <a:ext cx="3657600" cy="1036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ja-JP" altLang="en-US" sz="3200" b="1">
                <a:solidFill>
                  <a:srgbClr val="CC0066"/>
                </a:solidFill>
                <a:ea typeface="ＭＳ Ｐゴシック" panose="020B0600070205080204" pitchFamily="50" charset="-128"/>
              </a:rPr>
              <a:t>発生源種類別割合</a:t>
            </a:r>
            <a:endParaRPr lang="ja-JP" altLang="en-US">
              <a:solidFill>
                <a:srgbClr val="CC0000"/>
              </a:solidFill>
              <a:ea typeface="ＭＳ Ｐゴシック" panose="020B0600070205080204" pitchFamily="50" charset="-128"/>
            </a:endParaRPr>
          </a:p>
          <a:p>
            <a:pPr algn="l">
              <a:spcBef>
                <a:spcPct val="50000"/>
              </a:spcBef>
            </a:pPr>
            <a:r>
              <a:rPr lang="ja-JP" altLang="en-US" sz="2000" b="1">
                <a:solidFill>
                  <a:srgbClr val="008000"/>
                </a:solidFill>
                <a:ea typeface="ＭＳ Ｐゴシック" panose="020B0600070205080204" pitchFamily="50" charset="-128"/>
              </a:rPr>
              <a:t>平成５年度県内１５地点の平均</a:t>
            </a:r>
            <a:endParaRPr lang="ja-JP" altLang="en-US" sz="2000" b="1">
              <a:ea typeface="ＭＳ Ｐゴシック" panose="020B0600070205080204" pitchFamily="50" charset="-128"/>
            </a:endParaRPr>
          </a:p>
        </p:txBody>
      </p:sp>
      <p:sp>
        <p:nvSpPr>
          <p:cNvPr id="258054" name="Line 6">
            <a:extLst>
              <a:ext uri="{FF2B5EF4-FFF2-40B4-BE49-F238E27FC236}">
                <a16:creationId xmlns:a16="http://schemas.microsoft.com/office/drawing/2014/main" id="{46E49BC3-1294-A07E-EBD1-3E7E5DD3B20A}"/>
              </a:ext>
            </a:extLst>
          </p:cNvPr>
          <p:cNvSpPr>
            <a:spLocks noChangeShapeType="1"/>
          </p:cNvSpPr>
          <p:nvPr/>
        </p:nvSpPr>
        <p:spPr bwMode="auto">
          <a:xfrm>
            <a:off x="4457700" y="1905000"/>
            <a:ext cx="1485900" cy="137160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58055" name="Line 7">
            <a:extLst>
              <a:ext uri="{FF2B5EF4-FFF2-40B4-BE49-F238E27FC236}">
                <a16:creationId xmlns:a16="http://schemas.microsoft.com/office/drawing/2014/main" id="{69983E9C-0363-3E1D-D8EF-41E43B001A3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181600" y="3276600"/>
            <a:ext cx="762000" cy="15240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58056" name="AutoShape 8">
            <a:extLst>
              <a:ext uri="{FF2B5EF4-FFF2-40B4-BE49-F238E27FC236}">
                <a16:creationId xmlns:a16="http://schemas.microsoft.com/office/drawing/2014/main" id="{4AD12CCB-C950-A0F2-1389-4DE8E5E056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1219200"/>
            <a:ext cx="2057400" cy="685800"/>
          </a:xfrm>
          <a:prstGeom prst="flowChartAlternateProcess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58057" name="Rectangle 9">
            <a:extLst>
              <a:ext uri="{FF2B5EF4-FFF2-40B4-BE49-F238E27FC236}">
                <a16:creationId xmlns:a16="http://schemas.microsoft.com/office/drawing/2014/main" id="{896FE0A5-1B0D-DCEF-A449-1105A022AF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88288" y="6396038"/>
            <a:ext cx="2022475" cy="466725"/>
          </a:xfrm>
          <a:prstGeom prst="rect">
            <a:avLst/>
          </a:prstGeom>
          <a:solidFill>
            <a:srgbClr val="CCFF99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ja-JP" altLang="en-US">
                <a:solidFill>
                  <a:srgbClr val="FF0000"/>
                </a:solidFill>
              </a:rPr>
              <a:t>神奈川県資料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300"/>
                                        <p:tgtEl>
                                          <p:spTgt spid="258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3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8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800"/>
                            </p:stCondLst>
                            <p:childTnLst>
                              <p:par>
                                <p:cTn id="12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4" dur="500"/>
                                        <p:tgtEl>
                                          <p:spTgt spid="258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300"/>
                            </p:stCondLst>
                            <p:childTnLst>
                              <p:par>
                                <p:cTn id="16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8" dur="500"/>
                                        <p:tgtEl>
                                          <p:spTgt spid="2580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800"/>
                            </p:stCondLst>
                            <p:childTnLst>
                              <p:par>
                                <p:cTn id="20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500"/>
                                        <p:tgtEl>
                                          <p:spTgt spid="258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300"/>
                            </p:stCondLst>
                            <p:childTnLst>
                              <p:par>
                                <p:cTn id="24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6" dur="500"/>
                                        <p:tgtEl>
                                          <p:spTgt spid="2580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800"/>
                            </p:stCondLst>
                            <p:childTnLst>
                              <p:par>
                                <p:cTn id="2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258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074" name="Rectangle 2">
            <a:extLst>
              <a:ext uri="{FF2B5EF4-FFF2-40B4-BE49-F238E27FC236}">
                <a16:creationId xmlns:a16="http://schemas.microsoft.com/office/drawing/2014/main" id="{300F3DDB-9794-4E73-40F2-915EA1D0F6A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533400"/>
            <a:ext cx="9906000" cy="1828800"/>
          </a:xfrm>
          <a:solidFill>
            <a:srgbClr val="CCECFF"/>
          </a:solidFill>
        </p:spPr>
        <p:txBody>
          <a:bodyPr/>
          <a:lstStyle/>
          <a:p>
            <a:r>
              <a:rPr lang="ja-JP" altLang="en-US">
                <a:solidFill>
                  <a:srgbClr val="FF0000"/>
                </a:solidFill>
                <a:latin typeface="ＤＦ特太ゴシック体" panose="020B0509000000000000" pitchFamily="49" charset="-128"/>
                <a:ea typeface="ＤＦ特太ゴシック体" panose="020B0509000000000000" pitchFamily="49" charset="-128"/>
              </a:rPr>
              <a:t>ＣＯ</a:t>
            </a:r>
            <a:r>
              <a:rPr lang="ja-JP" altLang="en-US" sz="3200">
                <a:solidFill>
                  <a:srgbClr val="FF0000"/>
                </a:solidFill>
                <a:latin typeface="ＤＦ特太ゴシック体" panose="020B0509000000000000" pitchFamily="49" charset="-128"/>
                <a:ea typeface="ＤＦ特太ゴシック体" panose="020B0509000000000000" pitchFamily="49" charset="-128"/>
              </a:rPr>
              <a:t>２</a:t>
            </a:r>
            <a:r>
              <a:rPr lang="ja-JP" altLang="en-US" sz="3600">
                <a:solidFill>
                  <a:srgbClr val="008000"/>
                </a:solidFill>
                <a:latin typeface="ＤＦ特太ゴシック体" panose="020B0509000000000000" pitchFamily="49" charset="-128"/>
                <a:ea typeface="ＤＦ特太ゴシック体" panose="020B0509000000000000" pitchFamily="49" charset="-128"/>
              </a:rPr>
              <a:t>＜二酸化炭素＞</a:t>
            </a:r>
            <a:br>
              <a:rPr lang="ja-JP" altLang="en-US" sz="3600">
                <a:solidFill>
                  <a:srgbClr val="008000"/>
                </a:solidFill>
                <a:latin typeface="ＤＦ特太ゴシック体" panose="020B0509000000000000" pitchFamily="49" charset="-128"/>
                <a:ea typeface="ＤＦ特太ゴシック体" panose="020B0509000000000000" pitchFamily="49" charset="-128"/>
              </a:rPr>
            </a:br>
            <a:r>
              <a:rPr lang="ja-JP" altLang="en-US" sz="3600">
                <a:solidFill>
                  <a:schemeClr val="accent2"/>
                </a:solidFill>
                <a:latin typeface="ＤＦ特太ゴシック体" panose="020B0509000000000000" pitchFamily="49" charset="-128"/>
                <a:ea typeface="ＤＦ特太ゴシック体" panose="020B0509000000000000" pitchFamily="49" charset="-128"/>
              </a:rPr>
              <a:t>県内排出量の１４％は自動車から</a:t>
            </a:r>
            <a:br>
              <a:rPr lang="ja-JP" altLang="en-US" sz="3600">
                <a:solidFill>
                  <a:srgbClr val="FF0000"/>
                </a:solidFill>
                <a:latin typeface="ＤＦ特太ゴシック体" panose="020B0509000000000000" pitchFamily="49" charset="-128"/>
                <a:ea typeface="ＤＦ特太ゴシック体" panose="020B0509000000000000" pitchFamily="49" charset="-128"/>
              </a:rPr>
            </a:br>
            <a:r>
              <a:rPr lang="ja-JP" altLang="en-US" sz="3600">
                <a:solidFill>
                  <a:srgbClr val="FF0000"/>
                </a:solidFill>
                <a:latin typeface="ＤＦ特太ゴシック体" panose="020B0509000000000000" pitchFamily="49" charset="-128"/>
                <a:ea typeface="ＤＦ特太ゴシック体" panose="020B0509000000000000" pitchFamily="49" charset="-128"/>
              </a:rPr>
              <a:t>その ４０％ はディーゼル自動車から</a:t>
            </a:r>
            <a:endParaRPr lang="ja-JP" altLang="en-US" sz="3600">
              <a:solidFill>
                <a:srgbClr val="FF0000"/>
              </a:solidFill>
            </a:endParaRPr>
          </a:p>
        </p:txBody>
      </p:sp>
      <p:graphicFrame>
        <p:nvGraphicFramePr>
          <p:cNvPr id="259075" name="Object 3">
            <a:extLst>
              <a:ext uri="{FF2B5EF4-FFF2-40B4-BE49-F238E27FC236}">
                <a16:creationId xmlns:a16="http://schemas.microsoft.com/office/drawing/2014/main" id="{AEC10DD9-0211-395E-5D64-6A7DC8AE85A0}"/>
              </a:ext>
            </a:extLst>
          </p:cNvPr>
          <p:cNvGraphicFramePr>
            <a:graphicFrameLocks noChangeAspect="1"/>
          </p:cNvGraphicFramePr>
          <p:nvPr>
            <p:ph type="chart" idx="1"/>
          </p:nvPr>
        </p:nvGraphicFramePr>
        <p:xfrm>
          <a:off x="741363" y="2205038"/>
          <a:ext cx="8289925" cy="4268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ｸﾞﾗﾌ" r:id="rId4" imgW="7715701" imgH="3972287" progId="MSGraph.Chart.8">
                  <p:embed followColorScheme="full"/>
                </p:oleObj>
              </mc:Choice>
              <mc:Fallback>
                <p:oleObj name="ｸﾞﾗﾌ" r:id="rId4" imgW="7715701" imgH="3972287" progId="MSGraph.Chart.8">
                  <p:embed followColorScheme="full"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1363" y="2205038"/>
                        <a:ext cx="8289925" cy="42687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9076" name="Text Box 4">
            <a:extLst>
              <a:ext uri="{FF2B5EF4-FFF2-40B4-BE49-F238E27FC236}">
                <a16:creationId xmlns:a16="http://schemas.microsoft.com/office/drawing/2014/main" id="{11077FF6-CA26-D8CF-23E3-A9B3249CDC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3600" y="2286000"/>
            <a:ext cx="3200400" cy="579438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ja-JP" altLang="en-US" sz="3200" b="1">
                <a:solidFill>
                  <a:srgbClr val="CC0066"/>
                </a:solidFill>
                <a:ea typeface="ＭＳ Ｐゴシック" panose="020B0600070205080204" pitchFamily="50" charset="-128"/>
              </a:rPr>
              <a:t>発生源別排出量</a:t>
            </a:r>
            <a:endParaRPr lang="ja-JP" altLang="en-US" sz="3200">
              <a:ea typeface="ＭＳ Ｐゴシック" panose="020B0600070205080204" pitchFamily="50" charset="-128"/>
            </a:endParaRPr>
          </a:p>
        </p:txBody>
      </p:sp>
      <p:sp>
        <p:nvSpPr>
          <p:cNvPr id="259078" name="Line 6">
            <a:extLst>
              <a:ext uri="{FF2B5EF4-FFF2-40B4-BE49-F238E27FC236}">
                <a16:creationId xmlns:a16="http://schemas.microsoft.com/office/drawing/2014/main" id="{217A321C-B39D-733C-E16D-B36784A490A4}"/>
              </a:ext>
            </a:extLst>
          </p:cNvPr>
          <p:cNvSpPr>
            <a:spLocks noChangeShapeType="1"/>
          </p:cNvSpPr>
          <p:nvPr/>
        </p:nvSpPr>
        <p:spPr bwMode="auto">
          <a:xfrm>
            <a:off x="3384550" y="2286000"/>
            <a:ext cx="3244850" cy="91440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59079" name="Line 7">
            <a:extLst>
              <a:ext uri="{FF2B5EF4-FFF2-40B4-BE49-F238E27FC236}">
                <a16:creationId xmlns:a16="http://schemas.microsoft.com/office/drawing/2014/main" id="{155103F4-9B8A-EC45-2D4B-47CDE5E07C6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457700" y="3200400"/>
            <a:ext cx="2095500" cy="7620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59080" name="AutoShape 8">
            <a:extLst>
              <a:ext uri="{FF2B5EF4-FFF2-40B4-BE49-F238E27FC236}">
                <a16:creationId xmlns:a16="http://schemas.microsoft.com/office/drawing/2014/main" id="{43AB9B6D-0299-B411-B97D-5253F4EC46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3600" y="1752600"/>
            <a:ext cx="1676400" cy="533400"/>
          </a:xfrm>
          <a:prstGeom prst="flowChartAlternateProcess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59081" name="Text Box 9">
            <a:extLst>
              <a:ext uri="{FF2B5EF4-FFF2-40B4-BE49-F238E27FC236}">
                <a16:creationId xmlns:a16="http://schemas.microsoft.com/office/drawing/2014/main" id="{BA6A7512-8614-25DA-2CB9-A84920EC42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5029200"/>
            <a:ext cx="8718550" cy="1004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l">
              <a:spcBef>
                <a:spcPct val="50000"/>
              </a:spcBef>
            </a:pPr>
            <a:r>
              <a:rPr lang="ja-JP" altLang="en-US">
                <a:solidFill>
                  <a:srgbClr val="FF0000"/>
                </a:solidFill>
              </a:rPr>
              <a:t>　　　　　　</a:t>
            </a:r>
            <a:r>
              <a:rPr lang="ja-JP" altLang="en-US">
                <a:solidFill>
                  <a:srgbClr val="0000CC"/>
                </a:solidFill>
              </a:rPr>
              <a:t>●大部分は発生は工場から、</a:t>
            </a:r>
          </a:p>
          <a:p>
            <a:pPr algn="l">
              <a:spcBef>
                <a:spcPct val="50000"/>
              </a:spcBef>
            </a:pPr>
            <a:r>
              <a:rPr lang="ja-JP" altLang="en-US">
                <a:solidFill>
                  <a:srgbClr val="0000CC"/>
                </a:solidFill>
              </a:rPr>
              <a:t>健康被害の面からは、ディーゼルの燃費を論じるのはどうか？</a:t>
            </a:r>
          </a:p>
        </p:txBody>
      </p:sp>
      <p:sp>
        <p:nvSpPr>
          <p:cNvPr id="259082" name="Rectangle 10">
            <a:extLst>
              <a:ext uri="{FF2B5EF4-FFF2-40B4-BE49-F238E27FC236}">
                <a16:creationId xmlns:a16="http://schemas.microsoft.com/office/drawing/2014/main" id="{B4238593-2836-5BCF-FC95-32B1597380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88288" y="6396038"/>
            <a:ext cx="2022475" cy="466725"/>
          </a:xfrm>
          <a:prstGeom prst="rect">
            <a:avLst/>
          </a:prstGeom>
          <a:solidFill>
            <a:srgbClr val="CCFF99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ja-JP" altLang="en-US">
                <a:solidFill>
                  <a:srgbClr val="FF0000"/>
                </a:solidFill>
              </a:rPr>
              <a:t>神奈川県資料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300"/>
                                        <p:tgtEl>
                                          <p:spTgt spid="259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3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9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8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59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300"/>
                            </p:stCondLst>
                            <p:childTnLst>
                              <p:par>
                                <p:cTn id="16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8" dur="500"/>
                                        <p:tgtEl>
                                          <p:spTgt spid="2590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800"/>
                            </p:stCondLst>
                            <p:childTnLst>
                              <p:par>
                                <p:cTn id="20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500"/>
                                        <p:tgtEl>
                                          <p:spTgt spid="2590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300"/>
                            </p:stCondLst>
                            <p:childTnLst>
                              <p:par>
                                <p:cTn id="24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6" dur="500"/>
                                        <p:tgtEl>
                                          <p:spTgt spid="25907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800"/>
                            </p:stCondLst>
                            <p:childTnLst>
                              <p:par>
                                <p:cTn id="28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0" dur="500"/>
                                        <p:tgtEl>
                                          <p:spTgt spid="2590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3300"/>
                            </p:stCondLst>
                            <p:childTnLst>
                              <p:par>
                                <p:cTn id="3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259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459" name="Text Box 3075">
            <a:extLst>
              <a:ext uri="{FF2B5EF4-FFF2-40B4-BE49-F238E27FC236}">
                <a16:creationId xmlns:a16="http://schemas.microsoft.com/office/drawing/2014/main" id="{DAFF2FFA-638A-6C96-F8DA-53ACE122D0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33400"/>
            <a:ext cx="9906000" cy="4213225"/>
          </a:xfrm>
          <a:prstGeom prst="rect">
            <a:avLst/>
          </a:prstGeom>
          <a:solidFill>
            <a:srgbClr val="CC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l">
              <a:spcBef>
                <a:spcPct val="50000"/>
              </a:spcBef>
            </a:pPr>
            <a:r>
              <a:rPr lang="ja-JP" altLang="en-US" sz="3600">
                <a:solidFill>
                  <a:srgbClr val="FF3300"/>
                </a:solidFill>
              </a:rPr>
              <a:t>大阪市内西淀川区の公害認定患者と遺族が、</a:t>
            </a:r>
          </a:p>
          <a:p>
            <a:pPr algn="l">
              <a:spcBef>
                <a:spcPct val="50000"/>
              </a:spcBef>
            </a:pPr>
            <a:r>
              <a:rPr lang="ja-JP" altLang="en-US" sz="3600">
                <a:solidFill>
                  <a:srgbClr val="FF3300"/>
                </a:solidFill>
              </a:rPr>
              <a:t>国と阪神高速道路公団を相手に、</a:t>
            </a:r>
            <a:endParaRPr lang="ja-JP" altLang="en-US" sz="2800">
              <a:solidFill>
                <a:srgbClr val="FF3300"/>
              </a:solidFill>
            </a:endParaRPr>
          </a:p>
          <a:p>
            <a:pPr algn="l">
              <a:spcBef>
                <a:spcPct val="50000"/>
              </a:spcBef>
            </a:pPr>
            <a:r>
              <a:rPr lang="ja-JP" altLang="en-US" sz="2800">
                <a:solidFill>
                  <a:srgbClr val="008000"/>
                </a:solidFill>
              </a:rPr>
              <a:t> 「車の排ガスなどによる大気汚染で、健康を奪われた」</a:t>
            </a:r>
          </a:p>
          <a:p>
            <a:pPr algn="l">
              <a:spcBef>
                <a:spcPct val="50000"/>
              </a:spcBef>
            </a:pPr>
            <a:r>
              <a:rPr lang="ja-JP" altLang="en-US" sz="2800">
                <a:solidFill>
                  <a:srgbClr val="008000"/>
                </a:solidFill>
              </a:rPr>
              <a:t>として、</a:t>
            </a:r>
            <a:r>
              <a:rPr lang="ja-JP" altLang="en-US" sz="2800">
                <a:solidFill>
                  <a:srgbClr val="0033CC"/>
                </a:solidFill>
              </a:rPr>
              <a:t>環境基準をはるかに超える</a:t>
            </a:r>
            <a:r>
              <a:rPr lang="ja-JP" altLang="en-US" sz="2800">
                <a:solidFill>
                  <a:srgbClr val="0000CC"/>
                </a:solidFill>
              </a:rPr>
              <a:t>排ガスの排出の</a:t>
            </a:r>
            <a:endParaRPr lang="ja-JP" altLang="en-US" sz="2800">
              <a:solidFill>
                <a:srgbClr val="FF0000"/>
              </a:solidFill>
            </a:endParaRPr>
          </a:p>
          <a:p>
            <a:pPr algn="l">
              <a:spcBef>
                <a:spcPct val="50000"/>
              </a:spcBef>
            </a:pPr>
            <a:r>
              <a:rPr lang="ja-JP" altLang="en-US" sz="2800">
                <a:solidFill>
                  <a:srgbClr val="FF0000"/>
                </a:solidFill>
              </a:rPr>
              <a:t>差し止めと損害賠償を求めた</a:t>
            </a:r>
            <a:endParaRPr lang="ja-JP" altLang="en-US" sz="3600">
              <a:solidFill>
                <a:srgbClr val="FF0000"/>
              </a:solidFill>
            </a:endParaRPr>
          </a:p>
          <a:p>
            <a:pPr algn="l">
              <a:spcBef>
                <a:spcPct val="50000"/>
              </a:spcBef>
            </a:pPr>
            <a:r>
              <a:rPr lang="ja-JP" altLang="en-US" sz="3600">
                <a:solidFill>
                  <a:srgbClr val="FF0000"/>
                </a:solidFill>
              </a:rPr>
              <a:t>「西淀川公害訴訟」</a:t>
            </a:r>
            <a:r>
              <a:rPr lang="ja-JP" altLang="en-US" sz="2800">
                <a:solidFill>
                  <a:srgbClr val="FF0000"/>
                </a:solidFill>
              </a:rPr>
              <a:t>（１～４次）</a:t>
            </a:r>
            <a:r>
              <a:rPr lang="ja-JP" altLang="en-US" sz="3600">
                <a:solidFill>
                  <a:srgbClr val="FF0000"/>
                </a:solidFill>
              </a:rPr>
              <a:t>は、</a:t>
            </a:r>
          </a:p>
        </p:txBody>
      </p:sp>
      <p:sp>
        <p:nvSpPr>
          <p:cNvPr id="275462" name="Text Box 3078">
            <a:extLst>
              <a:ext uri="{FF2B5EF4-FFF2-40B4-BE49-F238E27FC236}">
                <a16:creationId xmlns:a16="http://schemas.microsoft.com/office/drawing/2014/main" id="{8BDF9868-73CB-04ED-C032-6555C55210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5715000"/>
            <a:ext cx="6200775" cy="701675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sz="4000">
                <a:solidFill>
                  <a:srgbClr val="FF3300"/>
                </a:solidFill>
              </a:rPr>
              <a:t>大阪高裁で和解が成立。</a:t>
            </a:r>
          </a:p>
        </p:txBody>
      </p:sp>
      <p:graphicFrame>
        <p:nvGraphicFramePr>
          <p:cNvPr id="275458" name="Object 3074">
            <a:extLst>
              <a:ext uri="{FF2B5EF4-FFF2-40B4-BE49-F238E27FC236}">
                <a16:creationId xmlns:a16="http://schemas.microsoft.com/office/drawing/2014/main" id="{736CCBE8-5F1E-9850-B8C1-0746CA4AA55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753225" y="3657600"/>
          <a:ext cx="3152775" cy="3200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3" imgW="3886200" imgH="3944880" progId="MS_ClipArt_Gallery.5">
                  <p:embed/>
                </p:oleObj>
              </mc:Choice>
              <mc:Fallback>
                <p:oleObj name="Clip" r:id="rId3" imgW="3886200" imgH="3944880" progId="MS_ClipArt_Gallery.5">
                  <p:embed/>
                  <p:pic>
                    <p:nvPicPr>
                      <p:cNvPr id="0" name="Object 307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53225" y="3657600"/>
                        <a:ext cx="3152775" cy="3200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CCEC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5463" name="Line 3079">
            <a:extLst>
              <a:ext uri="{FF2B5EF4-FFF2-40B4-BE49-F238E27FC236}">
                <a16:creationId xmlns:a16="http://schemas.microsoft.com/office/drawing/2014/main" id="{301E4A85-0E6E-4B1D-443E-6EEDC4E7EA5B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4724400"/>
            <a:ext cx="7010400" cy="0"/>
          </a:xfrm>
          <a:prstGeom prst="line">
            <a:avLst/>
          </a:prstGeom>
          <a:noFill/>
          <a:ln w="76200">
            <a:solidFill>
              <a:srgbClr val="00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75464" name="Line 3080">
            <a:extLst>
              <a:ext uri="{FF2B5EF4-FFF2-40B4-BE49-F238E27FC236}">
                <a16:creationId xmlns:a16="http://schemas.microsoft.com/office/drawing/2014/main" id="{440C3C92-93FE-6E25-321F-3AAE905D663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04800" y="4724400"/>
            <a:ext cx="6705600" cy="914400"/>
          </a:xfrm>
          <a:prstGeom prst="line">
            <a:avLst/>
          </a:prstGeom>
          <a:noFill/>
          <a:ln w="76200">
            <a:solidFill>
              <a:srgbClr val="00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75465" name="Line 3081">
            <a:extLst>
              <a:ext uri="{FF2B5EF4-FFF2-40B4-BE49-F238E27FC236}">
                <a16:creationId xmlns:a16="http://schemas.microsoft.com/office/drawing/2014/main" id="{1326DE09-D453-D392-AC4B-4AA01DAF6668}"/>
              </a:ext>
            </a:extLst>
          </p:cNvPr>
          <p:cNvSpPr>
            <a:spLocks noChangeShapeType="1"/>
          </p:cNvSpPr>
          <p:nvPr/>
        </p:nvSpPr>
        <p:spPr bwMode="auto">
          <a:xfrm>
            <a:off x="304800" y="5638800"/>
            <a:ext cx="0" cy="838200"/>
          </a:xfrm>
          <a:prstGeom prst="line">
            <a:avLst/>
          </a:prstGeom>
          <a:noFill/>
          <a:ln w="76200">
            <a:solidFill>
              <a:srgbClr val="00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75466" name="Line 3082">
            <a:extLst>
              <a:ext uri="{FF2B5EF4-FFF2-40B4-BE49-F238E27FC236}">
                <a16:creationId xmlns:a16="http://schemas.microsoft.com/office/drawing/2014/main" id="{354CF61F-8E20-C49B-1B38-1A7EDA704F53}"/>
              </a:ext>
            </a:extLst>
          </p:cNvPr>
          <p:cNvSpPr>
            <a:spLocks noChangeShapeType="1"/>
          </p:cNvSpPr>
          <p:nvPr/>
        </p:nvSpPr>
        <p:spPr bwMode="auto">
          <a:xfrm>
            <a:off x="304800" y="6477000"/>
            <a:ext cx="6629400" cy="0"/>
          </a:xfrm>
          <a:prstGeom prst="line">
            <a:avLst/>
          </a:prstGeom>
          <a:noFill/>
          <a:ln w="76200">
            <a:solidFill>
              <a:srgbClr val="00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275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500"/>
                                        <p:tgtEl>
                                          <p:spTgt spid="275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75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275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754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75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1" dur="500"/>
                                        <p:tgtEl>
                                          <p:spTgt spid="2754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3170" name="Object 1026">
            <a:extLst>
              <a:ext uri="{FF2B5EF4-FFF2-40B4-BE49-F238E27FC236}">
                <a16:creationId xmlns:a16="http://schemas.microsoft.com/office/drawing/2014/main" id="{15892864-0880-5788-D66A-ABF1E8B42FF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1371600"/>
          <a:ext cx="9906000" cy="524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ﾜｰｸｼｰﾄ" r:id="rId2" imgW="5401172" imgH="3029312" progId="Excel.Sheet.8">
                  <p:embed/>
                </p:oleObj>
              </mc:Choice>
              <mc:Fallback>
                <p:oleObj name="ﾜｰｸｼｰﾄ" r:id="rId2" imgW="5401172" imgH="3029312" progId="Excel.Sheet.8">
                  <p:embed/>
                  <p:pic>
                    <p:nvPicPr>
                      <p:cNvPr id="0" name="Object 10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371600"/>
                        <a:ext cx="9906000" cy="5245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3171" name="Text Box 1027">
            <a:extLst>
              <a:ext uri="{FF2B5EF4-FFF2-40B4-BE49-F238E27FC236}">
                <a16:creationId xmlns:a16="http://schemas.microsoft.com/office/drawing/2014/main" id="{A626A25E-8E68-B182-808D-375089A7D2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5715000"/>
            <a:ext cx="35020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>
                <a:solidFill>
                  <a:srgbClr val="FF3300"/>
                </a:solidFill>
              </a:rPr>
              <a:t>車両種類別台数推移表</a:t>
            </a:r>
            <a:endParaRPr lang="ja-JP" altLang="en-US" sz="4000">
              <a:solidFill>
                <a:srgbClr val="FF3300"/>
              </a:solidFill>
            </a:endParaRPr>
          </a:p>
        </p:txBody>
      </p:sp>
      <p:sp>
        <p:nvSpPr>
          <p:cNvPr id="263172" name="Text Box 1028">
            <a:extLst>
              <a:ext uri="{FF2B5EF4-FFF2-40B4-BE49-F238E27FC236}">
                <a16:creationId xmlns:a16="http://schemas.microsoft.com/office/drawing/2014/main" id="{9E4EA60C-953C-7722-B219-A17DE71859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27963" y="5867400"/>
            <a:ext cx="13350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sz="2000" b="1">
                <a:ea typeface="ＭＳ Ｐゴシック" panose="020B0600070205080204" pitchFamily="50" charset="-128"/>
              </a:rPr>
              <a:t>単位：千台</a:t>
            </a:r>
            <a:endParaRPr lang="ja-JP" altLang="en-US">
              <a:ea typeface="ＭＳ Ｐゴシック" panose="020B0600070205080204" pitchFamily="50" charset="-128"/>
            </a:endParaRPr>
          </a:p>
        </p:txBody>
      </p:sp>
      <p:sp>
        <p:nvSpPr>
          <p:cNvPr id="263173" name="Text Box 1029">
            <a:extLst>
              <a:ext uri="{FF2B5EF4-FFF2-40B4-BE49-F238E27FC236}">
                <a16:creationId xmlns:a16="http://schemas.microsoft.com/office/drawing/2014/main" id="{C6B2011F-14AD-0585-10E3-57687F5375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09600"/>
            <a:ext cx="9906000" cy="701675"/>
          </a:xfrm>
          <a:prstGeom prst="rect">
            <a:avLst/>
          </a:prstGeom>
          <a:solidFill>
            <a:srgbClr val="CCE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sz="4000">
                <a:solidFill>
                  <a:srgbClr val="FF0000"/>
                </a:solidFill>
              </a:rPr>
              <a:t>増加しつづける自動車台数</a:t>
            </a:r>
            <a:endParaRPr lang="ja-JP" altLang="en-US">
              <a:ea typeface="ＭＳ Ｐゴシック" panose="020B0600070205080204" pitchFamily="50" charset="-128"/>
            </a:endParaRPr>
          </a:p>
        </p:txBody>
      </p:sp>
      <p:sp>
        <p:nvSpPr>
          <p:cNvPr id="263174" name="Text Box 1030">
            <a:extLst>
              <a:ext uri="{FF2B5EF4-FFF2-40B4-BE49-F238E27FC236}">
                <a16:creationId xmlns:a16="http://schemas.microsoft.com/office/drawing/2014/main" id="{8B823F08-477B-6324-5C7D-624FA261C5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69125" y="6391275"/>
            <a:ext cx="2936875" cy="466725"/>
          </a:xfrm>
          <a:prstGeom prst="rect">
            <a:avLst/>
          </a:prstGeom>
          <a:solidFill>
            <a:srgbClr val="CCFF99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>
                <a:solidFill>
                  <a:srgbClr val="FF0000"/>
                </a:solidFill>
              </a:rPr>
              <a:t>自動車検査協会資料</a:t>
            </a:r>
            <a:endParaRPr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3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63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63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63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263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Rectangle 1026">
            <a:extLst>
              <a:ext uri="{FF2B5EF4-FFF2-40B4-BE49-F238E27FC236}">
                <a16:creationId xmlns:a16="http://schemas.microsoft.com/office/drawing/2014/main" id="{77F15E15-A12F-C84B-46DF-A0CDFE670FB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609600"/>
            <a:ext cx="9906000" cy="1143000"/>
          </a:xfrm>
          <a:solidFill>
            <a:srgbClr val="CCECFF"/>
          </a:solidFill>
        </p:spPr>
        <p:txBody>
          <a:bodyPr/>
          <a:lstStyle/>
          <a:p>
            <a:r>
              <a:rPr lang="ja-JP" altLang="en-US" sz="3200">
                <a:solidFill>
                  <a:srgbClr val="0000CC"/>
                </a:solidFill>
                <a:ea typeface="ＤＦ特太ゴシック体" panose="020B0509000000000000" pitchFamily="49" charset="-128"/>
              </a:rPr>
              <a:t>大気汚染物質を大量に撒き散らす</a:t>
            </a:r>
            <a:br>
              <a:rPr lang="ja-JP" altLang="en-US" sz="3200" b="1">
                <a:solidFill>
                  <a:srgbClr val="FF0000"/>
                </a:solidFill>
              </a:rPr>
            </a:br>
            <a:r>
              <a:rPr lang="ja-JP" altLang="en-US" sz="4000">
                <a:solidFill>
                  <a:srgbClr val="FF0000"/>
                </a:solidFill>
                <a:latin typeface="ＤＦ特太ゴシック体" panose="020B0509000000000000" pitchFamily="49" charset="-128"/>
                <a:ea typeface="ＤＦ特太ゴシック体" panose="020B0509000000000000" pitchFamily="49" charset="-128"/>
              </a:rPr>
              <a:t>ディーゼル車が</a:t>
            </a:r>
            <a:r>
              <a:rPr lang="en-US" altLang="ja-JP" sz="4000">
                <a:solidFill>
                  <a:srgbClr val="FF0000"/>
                </a:solidFill>
                <a:latin typeface="ＤＦ特太ゴシック体" panose="020B0509000000000000" pitchFamily="49" charset="-128"/>
                <a:ea typeface="ＤＦ特太ゴシック体" panose="020B0509000000000000" pitchFamily="49" charset="-128"/>
              </a:rPr>
              <a:t>70</a:t>
            </a:r>
            <a:r>
              <a:rPr lang="ja-JP" altLang="en-US" sz="4000">
                <a:solidFill>
                  <a:srgbClr val="FF0000"/>
                </a:solidFill>
                <a:latin typeface="ＤＦ特太ゴシック体" panose="020B0509000000000000" pitchFamily="49" charset="-128"/>
                <a:ea typeface="ＤＦ特太ゴシック体" panose="020B0509000000000000" pitchFamily="49" charset="-128"/>
              </a:rPr>
              <a:t>年代後半に急増</a:t>
            </a:r>
            <a:endParaRPr lang="ja-JP" altLang="en-US">
              <a:solidFill>
                <a:srgbClr val="FF0000"/>
              </a:solidFill>
            </a:endParaRPr>
          </a:p>
        </p:txBody>
      </p:sp>
      <p:graphicFrame>
        <p:nvGraphicFramePr>
          <p:cNvPr id="202755" name="Object 1027">
            <a:extLst>
              <a:ext uri="{FF2B5EF4-FFF2-40B4-BE49-F238E27FC236}">
                <a16:creationId xmlns:a16="http://schemas.microsoft.com/office/drawing/2014/main" id="{2D277981-4CEA-2234-0F37-3CD059698CD2}"/>
              </a:ext>
            </a:extLst>
          </p:cNvPr>
          <p:cNvGraphicFramePr>
            <a:graphicFrameLocks noChangeAspect="1"/>
          </p:cNvGraphicFramePr>
          <p:nvPr>
            <p:ph type="chart" sz="half" idx="1"/>
          </p:nvPr>
        </p:nvGraphicFramePr>
        <p:xfrm>
          <a:off x="228600" y="1981200"/>
          <a:ext cx="9677400" cy="4654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ｸﾞﾗﾌ" r:id="rId3" imgW="4886551" imgH="3657962" progId="MSGraph.Chart.8">
                  <p:embed followColorScheme="full"/>
                </p:oleObj>
              </mc:Choice>
              <mc:Fallback>
                <p:oleObj name="ｸﾞﾗﾌ" r:id="rId3" imgW="4886551" imgH="3657962" progId="MSGraph.Chart.8">
                  <p:embed followColorScheme="full"/>
                  <p:pic>
                    <p:nvPicPr>
                      <p:cNvPr id="0" name="Object 10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1981200"/>
                        <a:ext cx="9677400" cy="46545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2027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027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898" name="Picture 2">
            <a:extLst>
              <a:ext uri="{FF2B5EF4-FFF2-40B4-BE49-F238E27FC236}">
                <a16:creationId xmlns:a16="http://schemas.microsoft.com/office/drawing/2014/main" id="{71B0BEDD-6CEE-9807-3375-134339F241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209800"/>
            <a:ext cx="2819400" cy="1965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8899" name="Text Box 3">
            <a:extLst>
              <a:ext uri="{FF2B5EF4-FFF2-40B4-BE49-F238E27FC236}">
                <a16:creationId xmlns:a16="http://schemas.microsoft.com/office/drawing/2014/main" id="{615561BD-EA47-35A8-EF7F-78A5102F11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746125"/>
            <a:ext cx="9906000" cy="1190625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l">
              <a:spcBef>
                <a:spcPct val="50000"/>
              </a:spcBef>
            </a:pPr>
            <a:r>
              <a:rPr lang="ja-JP" altLang="en-US" sz="3600">
                <a:solidFill>
                  <a:srgbClr val="FF0000"/>
                </a:solidFill>
              </a:rPr>
              <a:t>自動車（特にディーゼル車）の排ガスに含まれるものは？</a:t>
            </a:r>
            <a:endParaRPr lang="ja-JP" altLang="en-US">
              <a:solidFill>
                <a:srgbClr val="FF0000"/>
              </a:solidFill>
            </a:endParaRPr>
          </a:p>
        </p:txBody>
      </p:sp>
      <p:graphicFrame>
        <p:nvGraphicFramePr>
          <p:cNvPr id="208900" name="Object 4">
            <a:extLst>
              <a:ext uri="{FF2B5EF4-FFF2-40B4-BE49-F238E27FC236}">
                <a16:creationId xmlns:a16="http://schemas.microsoft.com/office/drawing/2014/main" id="{015F5143-6848-492A-1053-0C880D9876C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181600" y="2438400"/>
          <a:ext cx="4203700" cy="2643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6" imgW="6119280" imgH="3847680" progId="MS_ClipArt_Gallery.5">
                  <p:embed/>
                </p:oleObj>
              </mc:Choice>
              <mc:Fallback>
                <p:oleObj name="Clip" r:id="rId6" imgW="6119280" imgH="3847680" progId="MS_ClipArt_Gallery.5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81600" y="2438400"/>
                        <a:ext cx="4203700" cy="26431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8901" name="AutoShape 5">
            <a:extLst>
              <a:ext uri="{FF2B5EF4-FFF2-40B4-BE49-F238E27FC236}">
                <a16:creationId xmlns:a16="http://schemas.microsoft.com/office/drawing/2014/main" id="{CB2C3437-2D03-0875-A51B-B4A378CF37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3962400"/>
            <a:ext cx="4876800" cy="2895600"/>
          </a:xfrm>
          <a:prstGeom prst="cloudCallout">
            <a:avLst>
              <a:gd name="adj1" fmla="val 56542"/>
              <a:gd name="adj2" fmla="val -35361"/>
            </a:avLst>
          </a:prstGeom>
          <a:solidFill>
            <a:srgbClr val="DDDDDD">
              <a:alpha val="50000"/>
            </a:srgb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ja-JP"/>
          </a:p>
        </p:txBody>
      </p:sp>
      <p:sp>
        <p:nvSpPr>
          <p:cNvPr id="208902" name="Text Box 6">
            <a:extLst>
              <a:ext uri="{FF2B5EF4-FFF2-40B4-BE49-F238E27FC236}">
                <a16:creationId xmlns:a16="http://schemas.microsoft.com/office/drawing/2014/main" id="{1C9DB0B6-5A7D-48B3-B30F-F54C9C6751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5029200"/>
            <a:ext cx="8413750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l"/>
            <a:r>
              <a:rPr lang="ja-JP" altLang="en-US">
                <a:solidFill>
                  <a:srgbClr val="FF5050"/>
                </a:solidFill>
              </a:rPr>
              <a:t>黒煙・浮遊粒子状物質・一酸化炭素・窒素酸化物</a:t>
            </a:r>
          </a:p>
          <a:p>
            <a:pPr algn="l"/>
            <a:r>
              <a:rPr lang="ja-JP" altLang="en-US">
                <a:solidFill>
                  <a:srgbClr val="FF5050"/>
                </a:solidFill>
              </a:rPr>
              <a:t>ベンゼン・ホルムアルデヒド・アルデヒド類・アクロレイン</a:t>
            </a:r>
          </a:p>
          <a:p>
            <a:pPr algn="l"/>
            <a:r>
              <a:rPr lang="ja-JP" altLang="en-US">
                <a:solidFill>
                  <a:srgbClr val="FF5050"/>
                </a:solidFill>
              </a:rPr>
              <a:t>悪臭・ダイオキシン・その他未規制物質多数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2088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3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088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88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IVEB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8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89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89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IVEB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300"/>
                            </p:stCondLst>
                            <p:childTnLst>
                              <p:par>
                                <p:cTn id="1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89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89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1800"/>
                            </p:stCondLst>
                            <p:childTnLst>
                              <p:par>
                                <p:cTn id="24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6" dur="500"/>
                                        <p:tgtEl>
                                          <p:spTgt spid="20890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Text Box 2">
            <a:extLst>
              <a:ext uri="{FF2B5EF4-FFF2-40B4-BE49-F238E27FC236}">
                <a16:creationId xmlns:a16="http://schemas.microsoft.com/office/drawing/2014/main" id="{52676393-DE92-D363-6E4B-DEC4578640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85800"/>
            <a:ext cx="9906000" cy="641350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sz="3600">
                <a:solidFill>
                  <a:srgbClr val="FF0000"/>
                </a:solidFill>
              </a:rPr>
              <a:t>大気汚染物質で健康被害をもたらすもの？</a:t>
            </a:r>
            <a:endParaRPr lang="ja-JP" altLang="en-US" sz="3600">
              <a:ea typeface="ＭＳ Ｐゴシック" panose="020B0600070205080204" pitchFamily="50" charset="-128"/>
            </a:endParaRPr>
          </a:p>
        </p:txBody>
      </p:sp>
      <p:sp>
        <p:nvSpPr>
          <p:cNvPr id="201731" name="Text Box 3">
            <a:extLst>
              <a:ext uri="{FF2B5EF4-FFF2-40B4-BE49-F238E27FC236}">
                <a16:creationId xmlns:a16="http://schemas.microsoft.com/office/drawing/2014/main" id="{D31A2141-19AC-F172-EB5D-EC200402C6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133600"/>
            <a:ext cx="9906000" cy="4184650"/>
          </a:xfrm>
          <a:prstGeom prst="rect">
            <a:avLst/>
          </a:prstGeom>
          <a:solidFill>
            <a:srgbClr val="CC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spcBef>
                <a:spcPct val="50000"/>
              </a:spcBef>
            </a:pPr>
            <a:r>
              <a:rPr lang="ja-JP" altLang="en-US" sz="2800">
                <a:solidFill>
                  <a:srgbClr val="0000CC"/>
                </a:solidFill>
              </a:rPr>
              <a:t>窒素酸化物</a:t>
            </a:r>
            <a:r>
              <a:rPr lang="ja-JP" altLang="en-US">
                <a:solidFill>
                  <a:srgbClr val="0000CC"/>
                </a:solidFill>
              </a:rPr>
              <a:t>（</a:t>
            </a:r>
            <a:r>
              <a:rPr lang="ja-JP" altLang="en-US">
                <a:solidFill>
                  <a:srgbClr val="FF0000"/>
                </a:solidFill>
              </a:rPr>
              <a:t>ＮＯｘ</a:t>
            </a:r>
            <a:r>
              <a:rPr lang="ja-JP" altLang="en-US">
                <a:solidFill>
                  <a:srgbClr val="0000CC"/>
                </a:solidFill>
              </a:rPr>
              <a:t>）　　　　　　　　　　　　　　　　　　　　　</a:t>
            </a:r>
            <a:r>
              <a:rPr lang="ja-JP" altLang="en-US" sz="2800">
                <a:solidFill>
                  <a:srgbClr val="0000CC"/>
                </a:solidFill>
              </a:rPr>
              <a:t>硫黄酸化物</a:t>
            </a:r>
            <a:r>
              <a:rPr lang="ja-JP" altLang="en-US">
                <a:solidFill>
                  <a:srgbClr val="0000CC"/>
                </a:solidFill>
              </a:rPr>
              <a:t>（</a:t>
            </a:r>
            <a:r>
              <a:rPr lang="ja-JP" altLang="en-US">
                <a:solidFill>
                  <a:srgbClr val="FF0000"/>
                </a:solidFill>
              </a:rPr>
              <a:t>ＳＯ２</a:t>
            </a:r>
            <a:r>
              <a:rPr lang="ja-JP" altLang="en-US">
                <a:solidFill>
                  <a:srgbClr val="0000CC"/>
                </a:solidFill>
              </a:rPr>
              <a:t>）　　　　　　　　　　　　　　　　　　　　　</a:t>
            </a:r>
            <a:r>
              <a:rPr lang="ja-JP" altLang="en-US" sz="2800">
                <a:solidFill>
                  <a:srgbClr val="0000CC"/>
                </a:solidFill>
              </a:rPr>
              <a:t>黒煙・スス　　　　　　　　　　　　　　　　　　　　　　浮遊粒子状物質</a:t>
            </a:r>
            <a:r>
              <a:rPr lang="ja-JP" altLang="en-US">
                <a:solidFill>
                  <a:srgbClr val="0000CC"/>
                </a:solidFill>
              </a:rPr>
              <a:t>（</a:t>
            </a:r>
            <a:r>
              <a:rPr lang="ja-JP" altLang="en-US">
                <a:solidFill>
                  <a:srgbClr val="FF0000"/>
                </a:solidFill>
              </a:rPr>
              <a:t>ＳＰＭ</a:t>
            </a:r>
            <a:r>
              <a:rPr lang="ja-JP" altLang="en-US">
                <a:solidFill>
                  <a:srgbClr val="0000CC"/>
                </a:solidFill>
              </a:rPr>
              <a:t>）　　　　　　　　　　　　　　　　　　</a:t>
            </a:r>
            <a:r>
              <a:rPr lang="ja-JP" altLang="en-US" sz="2800">
                <a:solidFill>
                  <a:srgbClr val="0000CC"/>
                </a:solidFill>
              </a:rPr>
              <a:t>ハイドロカーボン</a:t>
            </a:r>
            <a:r>
              <a:rPr lang="ja-JP" altLang="en-US">
                <a:solidFill>
                  <a:srgbClr val="0000CC"/>
                </a:solidFill>
              </a:rPr>
              <a:t>（</a:t>
            </a:r>
            <a:r>
              <a:rPr lang="ja-JP" altLang="en-US">
                <a:solidFill>
                  <a:srgbClr val="FF0000"/>
                </a:solidFill>
              </a:rPr>
              <a:t>ＨＣ</a:t>
            </a:r>
            <a:r>
              <a:rPr lang="ja-JP" altLang="en-US">
                <a:solidFill>
                  <a:srgbClr val="0000CC"/>
                </a:solidFill>
              </a:rPr>
              <a:t>）　　　　　　　　　　　　　　　　　</a:t>
            </a:r>
            <a:r>
              <a:rPr lang="ja-JP" altLang="en-US">
                <a:solidFill>
                  <a:srgbClr val="008000"/>
                </a:solidFill>
              </a:rPr>
              <a:t>（自動車燃料の燃え残りなどＨＣで表される炭化水素全般、　　　　　その物質名は個別には示されていない）</a:t>
            </a:r>
            <a:r>
              <a:rPr lang="ja-JP" altLang="en-US">
                <a:solidFill>
                  <a:srgbClr val="0000CC"/>
                </a:solidFill>
              </a:rPr>
              <a:t>　　　　　　　　　　　　</a:t>
            </a:r>
            <a:r>
              <a:rPr lang="ja-JP" altLang="en-US" sz="2800">
                <a:solidFill>
                  <a:srgbClr val="0000CC"/>
                </a:solidFill>
              </a:rPr>
              <a:t>ダイオキシン</a:t>
            </a:r>
            <a:r>
              <a:rPr lang="ja-JP" altLang="en-US">
                <a:solidFill>
                  <a:srgbClr val="0000CC"/>
                </a:solidFill>
              </a:rPr>
              <a:t>　　　　　　　　　　　　　　　　　　　　　　　　</a:t>
            </a:r>
            <a:r>
              <a:rPr lang="ja-JP" altLang="en-US" sz="2800">
                <a:solidFill>
                  <a:srgbClr val="0000CC"/>
                </a:solidFill>
              </a:rPr>
              <a:t>埃・土埃・花粉・ダニなど自然から発生するもの</a:t>
            </a:r>
            <a:endParaRPr lang="ja-JP" altLang="en-US">
              <a:solidFill>
                <a:srgbClr val="0000CC"/>
              </a:solidFill>
            </a:endParaRPr>
          </a:p>
        </p:txBody>
      </p:sp>
      <p:sp>
        <p:nvSpPr>
          <p:cNvPr id="201732" name="Text Box 4">
            <a:extLst>
              <a:ext uri="{FF2B5EF4-FFF2-40B4-BE49-F238E27FC236}">
                <a16:creationId xmlns:a16="http://schemas.microsoft.com/office/drawing/2014/main" id="{829B007E-60D3-BC67-D17A-1ECE3C153D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3400" y="1828800"/>
            <a:ext cx="5562600" cy="2100263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ja-JP" altLang="en-US">
                <a:solidFill>
                  <a:srgbClr val="993300"/>
                </a:solidFill>
              </a:rPr>
              <a:t>これらの物質は単体では症状を発症しないが、複合すると発症するものがある</a:t>
            </a:r>
          </a:p>
          <a:p>
            <a:pPr algn="l">
              <a:spcBef>
                <a:spcPct val="50000"/>
              </a:spcBef>
            </a:pPr>
            <a:r>
              <a:rPr lang="ja-JP" altLang="en-US">
                <a:solidFill>
                  <a:srgbClr val="993300"/>
                </a:solidFill>
              </a:rPr>
              <a:t>花粉症は、杉花粉とディーゼル排ガス中の浮遊粒子状物質が原因とされる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2017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300"/>
                            </p:stCondLst>
                            <p:childTnLst>
                              <p:par>
                                <p:cTn id="9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500"/>
                                        <p:tgtEl>
                                          <p:spTgt spid="2017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800"/>
                            </p:stCondLst>
                            <p:childTnLst>
                              <p:par>
                                <p:cTn id="13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17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17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923" name="Picture 3">
            <a:extLst>
              <a:ext uri="{FF2B5EF4-FFF2-40B4-BE49-F238E27FC236}">
                <a16:creationId xmlns:a16="http://schemas.microsoft.com/office/drawing/2014/main" id="{DAEC0850-CB44-8434-DB53-0EE4C5592B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4030663"/>
            <a:ext cx="4191000" cy="282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9925" name="Picture 5">
            <a:extLst>
              <a:ext uri="{FF2B5EF4-FFF2-40B4-BE49-F238E27FC236}">
                <a16:creationId xmlns:a16="http://schemas.microsoft.com/office/drawing/2014/main" id="{9AFF5989-42E5-C976-776A-914D1DD111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19200"/>
            <a:ext cx="3733800" cy="3625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9926" name="Picture 6">
            <a:extLst>
              <a:ext uri="{FF2B5EF4-FFF2-40B4-BE49-F238E27FC236}">
                <a16:creationId xmlns:a16="http://schemas.microsoft.com/office/drawing/2014/main" id="{B4E7A546-4BA1-BE71-E303-17F55BE678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474663"/>
            <a:ext cx="4038600" cy="311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9927" name="Text Box 7">
            <a:extLst>
              <a:ext uri="{FF2B5EF4-FFF2-40B4-BE49-F238E27FC236}">
                <a16:creationId xmlns:a16="http://schemas.microsoft.com/office/drawing/2014/main" id="{139861DB-6B56-4254-A53E-EA62BC03A7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09600"/>
            <a:ext cx="5791200" cy="641350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sz="3600">
                <a:solidFill>
                  <a:srgbClr val="FF3300"/>
                </a:solidFill>
              </a:rPr>
              <a:t>肺の奥に吸入されるＳＰＭ</a:t>
            </a:r>
            <a:endParaRPr lang="ja-JP" altLang="en-US"/>
          </a:p>
        </p:txBody>
      </p:sp>
      <p:sp>
        <p:nvSpPr>
          <p:cNvPr id="209928" name="Text Box 8">
            <a:extLst>
              <a:ext uri="{FF2B5EF4-FFF2-40B4-BE49-F238E27FC236}">
                <a16:creationId xmlns:a16="http://schemas.microsoft.com/office/drawing/2014/main" id="{86D47526-432C-CC9C-DB54-FAEDFE0F2E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81600" y="1371600"/>
            <a:ext cx="549275" cy="253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>
                <a:solidFill>
                  <a:schemeClr val="accent2"/>
                </a:solidFill>
              </a:rPr>
              <a:t>川崎市公害研究所</a:t>
            </a:r>
            <a:endParaRPr lang="ja-JP" altLang="en-US"/>
          </a:p>
        </p:txBody>
      </p:sp>
      <p:sp>
        <p:nvSpPr>
          <p:cNvPr id="209929" name="Text Box 9">
            <a:extLst>
              <a:ext uri="{FF2B5EF4-FFF2-40B4-BE49-F238E27FC236}">
                <a16:creationId xmlns:a16="http://schemas.microsoft.com/office/drawing/2014/main" id="{A10C095F-827B-407E-DCA2-3F30534254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8200" y="1905000"/>
            <a:ext cx="549275" cy="192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>
                <a:solidFill>
                  <a:srgbClr val="669900"/>
                </a:solidFill>
              </a:rPr>
              <a:t>ＳＰＭの測定</a:t>
            </a:r>
            <a:endParaRPr lang="ja-JP" altLang="en-US"/>
          </a:p>
        </p:txBody>
      </p:sp>
      <p:sp>
        <p:nvSpPr>
          <p:cNvPr id="209930" name="Line 10">
            <a:extLst>
              <a:ext uri="{FF2B5EF4-FFF2-40B4-BE49-F238E27FC236}">
                <a16:creationId xmlns:a16="http://schemas.microsoft.com/office/drawing/2014/main" id="{53641059-0F8A-7A4A-8531-49AC52632D02}"/>
              </a:ext>
            </a:extLst>
          </p:cNvPr>
          <p:cNvSpPr>
            <a:spLocks noChangeShapeType="1"/>
          </p:cNvSpPr>
          <p:nvPr/>
        </p:nvSpPr>
        <p:spPr bwMode="auto">
          <a:xfrm>
            <a:off x="3733800" y="3886200"/>
            <a:ext cx="2438400" cy="16764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09931" name="Text Box 11">
            <a:extLst>
              <a:ext uri="{FF2B5EF4-FFF2-40B4-BE49-F238E27FC236}">
                <a16:creationId xmlns:a16="http://schemas.microsoft.com/office/drawing/2014/main" id="{15A38DD0-FFBA-AE3B-A890-74C7E8EAE2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948238"/>
            <a:ext cx="4800600" cy="1858962"/>
          </a:xfrm>
          <a:prstGeom prst="rect">
            <a:avLst/>
          </a:prstGeom>
          <a:solidFill>
            <a:srgbClr val="CCE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sz="3200">
                <a:solidFill>
                  <a:srgbClr val="FF3300"/>
                </a:solidFill>
              </a:rPr>
              <a:t>ＤＥＰ</a:t>
            </a:r>
            <a:endParaRPr lang="ja-JP" altLang="en-US">
              <a:solidFill>
                <a:srgbClr val="FF3300"/>
              </a:solidFill>
            </a:endParaRPr>
          </a:p>
          <a:p>
            <a:pPr>
              <a:spcBef>
                <a:spcPct val="50000"/>
              </a:spcBef>
            </a:pPr>
            <a:r>
              <a:rPr lang="en-US" altLang="ja-JP">
                <a:solidFill>
                  <a:srgbClr val="FF3300"/>
                </a:solidFill>
              </a:rPr>
              <a:t>〔</a:t>
            </a:r>
            <a:r>
              <a:rPr lang="ja-JP" altLang="en-US">
                <a:solidFill>
                  <a:srgbClr val="FF3300"/>
                </a:solidFill>
              </a:rPr>
              <a:t>ディーゼル排ガス粒子</a:t>
            </a:r>
            <a:r>
              <a:rPr lang="en-US" altLang="ja-JP">
                <a:solidFill>
                  <a:srgbClr val="FF3300"/>
                </a:solidFill>
              </a:rPr>
              <a:t>〕</a:t>
            </a:r>
            <a:endParaRPr lang="en-US" altLang="ja-JP" b="1">
              <a:solidFill>
                <a:srgbClr val="FF3300"/>
              </a:solidFill>
              <a:ea typeface="ＭＳ ゴシック" panose="020B0609070205080204" pitchFamily="49" charset="-128"/>
            </a:endParaRPr>
          </a:p>
          <a:p>
            <a:pPr>
              <a:spcBef>
                <a:spcPct val="50000"/>
              </a:spcBef>
            </a:pPr>
            <a:r>
              <a:rPr lang="ja-JP" altLang="en-US" sz="3200">
                <a:solidFill>
                  <a:srgbClr val="000099"/>
                </a:solidFill>
              </a:rPr>
              <a:t>ＳＰＭの主成分</a:t>
            </a:r>
            <a:endParaRPr lang="ja-JP" altLang="en-US" sz="1600"/>
          </a:p>
        </p:txBody>
      </p:sp>
      <p:sp>
        <p:nvSpPr>
          <p:cNvPr id="209932" name="Text Box 12">
            <a:extLst>
              <a:ext uri="{FF2B5EF4-FFF2-40B4-BE49-F238E27FC236}">
                <a16:creationId xmlns:a16="http://schemas.microsoft.com/office/drawing/2014/main" id="{9D70D513-BCA4-E00F-F5E0-819805D2D4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26150" y="3581400"/>
            <a:ext cx="38798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b="1">
                <a:solidFill>
                  <a:srgbClr val="CC0000"/>
                </a:solidFill>
                <a:ea typeface="ＭＳ ゴシック" panose="020B0609070205080204" pitchFamily="49" charset="-128"/>
              </a:rPr>
              <a:t>白い濾（ろ）紙が真っ黒に</a:t>
            </a:r>
            <a:endParaRPr lang="ja-JP" altLang="en-US"/>
          </a:p>
        </p:txBody>
      </p:sp>
      <p:sp>
        <p:nvSpPr>
          <p:cNvPr id="209933" name="Line 13">
            <a:extLst>
              <a:ext uri="{FF2B5EF4-FFF2-40B4-BE49-F238E27FC236}">
                <a16:creationId xmlns:a16="http://schemas.microsoft.com/office/drawing/2014/main" id="{B145C959-8AB1-5652-FDCC-86339723BFF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124200" y="4800600"/>
            <a:ext cx="1905000" cy="4572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2099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3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099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99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800"/>
                            </p:stCondLst>
                            <p:childTnLst>
                              <p:par>
                                <p:cTn id="1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099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300"/>
                            </p:stCondLst>
                            <p:childTnLst>
                              <p:par>
                                <p:cTn id="1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099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8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099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2300"/>
                            </p:stCondLst>
                            <p:childTnLst>
                              <p:par>
                                <p:cTn id="26" presetID="18" presetClass="entr" presetSubtype="6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8" dur="300"/>
                                        <p:tgtEl>
                                          <p:spTgt spid="2099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600"/>
                            </p:stCondLst>
                            <p:childTnLst>
                              <p:par>
                                <p:cTn id="30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2" dur="500"/>
                                        <p:tgtEl>
                                          <p:spTgt spid="2099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3100"/>
                            </p:stCondLst>
                            <p:childTnLst>
                              <p:par>
                                <p:cTn id="3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099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099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3600"/>
                            </p:stCondLst>
                            <p:childTnLst>
                              <p:par>
                                <p:cTn id="3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99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099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4100"/>
                            </p:stCondLst>
                            <p:childTnLst>
                              <p:par>
                                <p:cTn id="4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099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099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>
            <a:extLst>
              <a:ext uri="{FF2B5EF4-FFF2-40B4-BE49-F238E27FC236}">
                <a16:creationId xmlns:a16="http://schemas.microsoft.com/office/drawing/2014/main" id="{8C33C18A-2B72-F039-806B-F25B04B48E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81800" y="1981200"/>
            <a:ext cx="2819400" cy="32766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graphicFrame>
        <p:nvGraphicFramePr>
          <p:cNvPr id="134147" name="Object 3">
            <a:extLst>
              <a:ext uri="{FF2B5EF4-FFF2-40B4-BE49-F238E27FC236}">
                <a16:creationId xmlns:a16="http://schemas.microsoft.com/office/drawing/2014/main" id="{2C2E697B-F6B9-B8DF-E358-1071B20EC28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524000" y="5475288"/>
          <a:ext cx="1206500" cy="1382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6" imgW="2149560" imgH="2462760" progId="MS_ClipArt_Gallery.5">
                  <p:embed/>
                </p:oleObj>
              </mc:Choice>
              <mc:Fallback>
                <p:oleObj name="Clip" r:id="rId6" imgW="2149560" imgH="2462760" progId="MS_ClipArt_Gallery.5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5475288"/>
                        <a:ext cx="1206500" cy="13827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4148" name="Object 4">
            <a:extLst>
              <a:ext uri="{FF2B5EF4-FFF2-40B4-BE49-F238E27FC236}">
                <a16:creationId xmlns:a16="http://schemas.microsoft.com/office/drawing/2014/main" id="{7DE3594F-89CB-941D-737E-8EB2EA89C7A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590800" y="4114800"/>
          <a:ext cx="982663" cy="1371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8" imgW="2216160" imgH="3093840" progId="MS_ClipArt_Gallery.5">
                  <p:embed/>
                </p:oleObj>
              </mc:Choice>
              <mc:Fallback>
                <p:oleObj name="Clip" r:id="rId8" imgW="2216160" imgH="3093840" progId="MS_ClipArt_Gallery.5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90800" y="4114800"/>
                        <a:ext cx="982663" cy="1371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4149" name="Object 5">
            <a:extLst>
              <a:ext uri="{FF2B5EF4-FFF2-40B4-BE49-F238E27FC236}">
                <a16:creationId xmlns:a16="http://schemas.microsoft.com/office/drawing/2014/main" id="{5E00F1B8-00E1-4B9C-783E-837CD42AB78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295400" y="4038600"/>
          <a:ext cx="1030288" cy="1031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10" imgW="1031040" imgH="1032840" progId="MS_ClipArt_Gallery.5">
                  <p:embed/>
                </p:oleObj>
              </mc:Choice>
              <mc:Fallback>
                <p:oleObj name="Clip" r:id="rId10" imgW="1031040" imgH="1032840" progId="MS_ClipArt_Gallery.5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95400" y="4038600"/>
                        <a:ext cx="1030288" cy="1031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4150" name="Object 6">
            <a:extLst>
              <a:ext uri="{FF2B5EF4-FFF2-40B4-BE49-F238E27FC236}">
                <a16:creationId xmlns:a16="http://schemas.microsoft.com/office/drawing/2014/main" id="{4C023DCE-0C9A-24B2-8296-E40F25C6072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4876800"/>
          <a:ext cx="1417638" cy="142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12" imgW="2534760" imgH="2554560" progId="MS_ClipArt_Gallery.5">
                  <p:embed/>
                </p:oleObj>
              </mc:Choice>
              <mc:Fallback>
                <p:oleObj name="Clip" r:id="rId12" imgW="2534760" imgH="2554560" progId="MS_ClipArt_Gallery.5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4876800"/>
                        <a:ext cx="1417638" cy="1428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4151" name="Object 7">
            <a:extLst>
              <a:ext uri="{FF2B5EF4-FFF2-40B4-BE49-F238E27FC236}">
                <a16:creationId xmlns:a16="http://schemas.microsoft.com/office/drawing/2014/main" id="{7E07DAAB-C7DD-8566-1DF4-C5E359C4B5B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200400" y="5541963"/>
          <a:ext cx="1316038" cy="1316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14" imgW="2328120" imgH="2327040" progId="MS_ClipArt_Gallery.5">
                  <p:embed/>
                </p:oleObj>
              </mc:Choice>
              <mc:Fallback>
                <p:oleObj name="Clip" r:id="rId14" imgW="2328120" imgH="2327040" progId="MS_ClipArt_Gallery.5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00400" y="5541963"/>
                        <a:ext cx="1316038" cy="13160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4152" name="Text Box 8">
            <a:extLst>
              <a:ext uri="{FF2B5EF4-FFF2-40B4-BE49-F238E27FC236}">
                <a16:creationId xmlns:a16="http://schemas.microsoft.com/office/drawing/2014/main" id="{113E7B80-CC8A-6CAE-7572-ACD33D0374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4400" y="6400800"/>
            <a:ext cx="4495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b="1">
                <a:solidFill>
                  <a:srgbClr val="000099"/>
                </a:solidFill>
                <a:latin typeface="Dutch" pitchFamily="18" charset="0"/>
                <a:ea typeface="ＭＳ ゴシック" panose="020B0609070205080204" pitchFamily="49" charset="-128"/>
              </a:rPr>
              <a:t>工場</a:t>
            </a:r>
            <a:r>
              <a:rPr lang="en-US" altLang="ja-JP" b="1">
                <a:solidFill>
                  <a:srgbClr val="000099"/>
                </a:solidFill>
                <a:latin typeface="Dutch" pitchFamily="18" charset="0"/>
                <a:ea typeface="ＭＳ ゴシック" panose="020B0609070205080204" pitchFamily="49" charset="-128"/>
              </a:rPr>
              <a:t>〔</a:t>
            </a:r>
            <a:r>
              <a:rPr lang="ja-JP" altLang="en-US" b="1">
                <a:solidFill>
                  <a:srgbClr val="000099"/>
                </a:solidFill>
                <a:latin typeface="Dutch" pitchFamily="18" charset="0"/>
                <a:ea typeface="ＭＳ ゴシック" panose="020B0609070205080204" pitchFamily="49" charset="-128"/>
              </a:rPr>
              <a:t>家庭用品・衣料品など</a:t>
            </a:r>
            <a:r>
              <a:rPr lang="en-US" altLang="ja-JP" b="1">
                <a:solidFill>
                  <a:srgbClr val="000099"/>
                </a:solidFill>
                <a:latin typeface="Dutch" pitchFamily="18" charset="0"/>
                <a:ea typeface="ＭＳ ゴシック" panose="020B0609070205080204" pitchFamily="49" charset="-128"/>
              </a:rPr>
              <a:t>〕</a:t>
            </a:r>
            <a:endParaRPr lang="en-US" altLang="ja-JP"/>
          </a:p>
        </p:txBody>
      </p:sp>
      <p:sp>
        <p:nvSpPr>
          <p:cNvPr id="134153" name="Line 9">
            <a:extLst>
              <a:ext uri="{FF2B5EF4-FFF2-40B4-BE49-F238E27FC236}">
                <a16:creationId xmlns:a16="http://schemas.microsoft.com/office/drawing/2014/main" id="{528941A0-37BF-0DDF-21EE-EA145E2053C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419600" y="3200400"/>
            <a:ext cx="1981200" cy="8382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graphicFrame>
        <p:nvGraphicFramePr>
          <p:cNvPr id="134154" name="Object 10">
            <a:extLst>
              <a:ext uri="{FF2B5EF4-FFF2-40B4-BE49-F238E27FC236}">
                <a16:creationId xmlns:a16="http://schemas.microsoft.com/office/drawing/2014/main" id="{DBB90AD0-80B1-1A76-24FF-41CEFD170FA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343400" y="4495800"/>
          <a:ext cx="1619250" cy="1608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16" imgW="3390480" imgH="3368520" progId="MS_ClipArt_Gallery.5">
                  <p:embed/>
                </p:oleObj>
              </mc:Choice>
              <mc:Fallback>
                <p:oleObj name="Clip" r:id="rId16" imgW="3390480" imgH="3368520" progId="MS_ClipArt_Gallery.5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43400" y="4495800"/>
                        <a:ext cx="1619250" cy="16081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4155" name="Object 11">
            <a:extLst>
              <a:ext uri="{FF2B5EF4-FFF2-40B4-BE49-F238E27FC236}">
                <a16:creationId xmlns:a16="http://schemas.microsoft.com/office/drawing/2014/main" id="{6C2A4D2E-D670-04FC-E990-D40A4E30DE3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962400" y="2438400"/>
          <a:ext cx="2603500" cy="1636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18" imgW="6119280" imgH="3847680" progId="MS_ClipArt_Gallery.5">
                  <p:embed/>
                </p:oleObj>
              </mc:Choice>
              <mc:Fallback>
                <p:oleObj name="Clip" r:id="rId18" imgW="6119280" imgH="3847680" progId="MS_ClipArt_Gallery.5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62400" y="2438400"/>
                        <a:ext cx="2603500" cy="1636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4156" name="Object 12">
            <a:extLst>
              <a:ext uri="{FF2B5EF4-FFF2-40B4-BE49-F238E27FC236}">
                <a16:creationId xmlns:a16="http://schemas.microsoft.com/office/drawing/2014/main" id="{4D7E3EF3-4A16-71D3-413A-3260440E6A4E}"/>
              </a:ext>
            </a:extLst>
          </p:cNvPr>
          <p:cNvGraphicFramePr>
            <a:graphicFrameLocks noChangeAspect="1"/>
          </p:cNvGraphicFramePr>
          <p:nvPr/>
        </p:nvGraphicFramePr>
        <p:xfrm flipV="1">
          <a:off x="7010400" y="2286000"/>
          <a:ext cx="2219325" cy="1209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20" imgW="5806800" imgH="3009240" progId="MS_ClipArt_Gallery.5">
                  <p:embed/>
                </p:oleObj>
              </mc:Choice>
              <mc:Fallback>
                <p:oleObj name="Clip" r:id="rId20" imgW="5806800" imgH="3009240" progId="MS_ClipArt_Gallery.5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 flipV="1">
                        <a:off x="7010400" y="2286000"/>
                        <a:ext cx="2219325" cy="1209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4157" name="Text Box 13">
            <a:extLst>
              <a:ext uri="{FF2B5EF4-FFF2-40B4-BE49-F238E27FC236}">
                <a16:creationId xmlns:a16="http://schemas.microsoft.com/office/drawing/2014/main" id="{6AB41CDD-67B9-E008-B2E8-F40C0ED47C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29400" y="3962400"/>
            <a:ext cx="2889250" cy="1004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>
                <a:solidFill>
                  <a:srgbClr val="FF0000"/>
                </a:solidFill>
                <a:latin typeface="Dutch" pitchFamily="18" charset="0"/>
              </a:rPr>
              <a:t>生協の加工工場</a:t>
            </a:r>
          </a:p>
          <a:p>
            <a:pPr>
              <a:spcBef>
                <a:spcPct val="50000"/>
              </a:spcBef>
            </a:pPr>
            <a:r>
              <a:rPr lang="ja-JP" altLang="en-US">
                <a:solidFill>
                  <a:srgbClr val="FF0000"/>
                </a:solidFill>
                <a:latin typeface="Dutch" pitchFamily="18" charset="0"/>
              </a:rPr>
              <a:t>集配センター</a:t>
            </a:r>
          </a:p>
        </p:txBody>
      </p:sp>
      <p:sp>
        <p:nvSpPr>
          <p:cNvPr id="134158" name="AutoShape 14">
            <a:extLst>
              <a:ext uri="{FF2B5EF4-FFF2-40B4-BE49-F238E27FC236}">
                <a16:creationId xmlns:a16="http://schemas.microsoft.com/office/drawing/2014/main" id="{6103C7CB-E5AB-8083-2463-A83C5D212F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7850" y="2362200"/>
            <a:ext cx="2546350" cy="990600"/>
          </a:xfrm>
          <a:prstGeom prst="cloudCallout">
            <a:avLst>
              <a:gd name="adj1" fmla="val 73630"/>
              <a:gd name="adj2" fmla="val 41347"/>
            </a:avLst>
          </a:prstGeom>
          <a:solidFill>
            <a:srgbClr val="969696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ja-JP"/>
          </a:p>
        </p:txBody>
      </p:sp>
      <p:sp>
        <p:nvSpPr>
          <p:cNvPr id="134159" name="AutoShape 15">
            <a:extLst>
              <a:ext uri="{FF2B5EF4-FFF2-40B4-BE49-F238E27FC236}">
                <a16:creationId xmlns:a16="http://schemas.microsoft.com/office/drawing/2014/main" id="{6444627D-60DC-854A-4B64-833E31AED2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" y="1371600"/>
            <a:ext cx="1830388" cy="1066800"/>
          </a:xfrm>
          <a:prstGeom prst="cloudCallout">
            <a:avLst>
              <a:gd name="adj1" fmla="val 51565"/>
              <a:gd name="adj2" fmla="val 81250"/>
            </a:avLst>
          </a:prstGeom>
          <a:solidFill>
            <a:srgbClr val="969696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ja-JP"/>
          </a:p>
        </p:txBody>
      </p:sp>
      <p:sp>
        <p:nvSpPr>
          <p:cNvPr id="134160" name="AutoShape 16">
            <a:extLst>
              <a:ext uri="{FF2B5EF4-FFF2-40B4-BE49-F238E27FC236}">
                <a16:creationId xmlns:a16="http://schemas.microsoft.com/office/drawing/2014/main" id="{F5442500-4A99-00FD-1B9E-5777BC9FEF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53200" y="5334000"/>
            <a:ext cx="1898650" cy="533400"/>
          </a:xfrm>
          <a:prstGeom prst="cloudCallout">
            <a:avLst>
              <a:gd name="adj1" fmla="val -52176"/>
              <a:gd name="adj2" fmla="val 46130"/>
            </a:avLst>
          </a:prstGeom>
          <a:solidFill>
            <a:srgbClr val="969696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ja-JP"/>
          </a:p>
        </p:txBody>
      </p:sp>
      <p:graphicFrame>
        <p:nvGraphicFramePr>
          <p:cNvPr id="134161" name="Object 17">
            <a:extLst>
              <a:ext uri="{FF2B5EF4-FFF2-40B4-BE49-F238E27FC236}">
                <a16:creationId xmlns:a16="http://schemas.microsoft.com/office/drawing/2014/main" id="{C7133CCB-D985-A617-2B8B-308B2F504D7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3505200"/>
          <a:ext cx="1073150" cy="1131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22" imgW="1073160" imgH="1132920" progId="MS_ClipArt_Gallery.5">
                  <p:embed/>
                </p:oleObj>
              </mc:Choice>
              <mc:Fallback>
                <p:oleObj name="Clip" r:id="rId22" imgW="1073160" imgH="1132920" progId="MS_ClipArt_Gallery.5">
                  <p:embed/>
                  <p:pic>
                    <p:nvPicPr>
                      <p:cNvPr id="0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3505200"/>
                        <a:ext cx="1073150" cy="11318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4163" name="Text Box 19">
            <a:extLst>
              <a:ext uri="{FF2B5EF4-FFF2-40B4-BE49-F238E27FC236}">
                <a16:creationId xmlns:a16="http://schemas.microsoft.com/office/drawing/2014/main" id="{B34EABD3-C7C2-5406-D953-9EFA851216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0" y="1981200"/>
            <a:ext cx="59642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b="1">
                <a:solidFill>
                  <a:srgbClr val="000099"/>
                </a:solidFill>
                <a:latin typeface="Dutch" pitchFamily="18" charset="0"/>
                <a:ea typeface="ＭＳ ゴシック" panose="020B0609070205080204" pitchFamily="49" charset="-128"/>
              </a:rPr>
              <a:t>生産地</a:t>
            </a:r>
            <a:r>
              <a:rPr lang="en-US" altLang="ja-JP" sz="2000" b="1">
                <a:solidFill>
                  <a:srgbClr val="000099"/>
                </a:solidFill>
                <a:latin typeface="Dutch" pitchFamily="18" charset="0"/>
                <a:ea typeface="ＭＳ ゴシック" panose="020B0609070205080204" pitchFamily="49" charset="-128"/>
              </a:rPr>
              <a:t>〔</a:t>
            </a:r>
            <a:r>
              <a:rPr lang="ja-JP" altLang="en-US" sz="2000" b="1">
                <a:solidFill>
                  <a:srgbClr val="000099"/>
                </a:solidFill>
                <a:latin typeface="Dutch" pitchFamily="18" charset="0"/>
                <a:ea typeface="ＭＳ ゴシック" panose="020B0609070205080204" pitchFamily="49" charset="-128"/>
              </a:rPr>
              <a:t>農産物・水産物・畜産物・関連加工品</a:t>
            </a:r>
            <a:r>
              <a:rPr lang="en-US" altLang="ja-JP" sz="2000" b="1">
                <a:solidFill>
                  <a:srgbClr val="000099"/>
                </a:solidFill>
                <a:latin typeface="Dutch" pitchFamily="18" charset="0"/>
                <a:ea typeface="ＭＳ ゴシック" panose="020B0609070205080204" pitchFamily="49" charset="-128"/>
              </a:rPr>
              <a:t>〕</a:t>
            </a:r>
            <a:endParaRPr lang="en-US" altLang="ja-JP" sz="2000"/>
          </a:p>
        </p:txBody>
      </p:sp>
      <p:sp>
        <p:nvSpPr>
          <p:cNvPr id="134164" name="Text Box 20">
            <a:extLst>
              <a:ext uri="{FF2B5EF4-FFF2-40B4-BE49-F238E27FC236}">
                <a16:creationId xmlns:a16="http://schemas.microsoft.com/office/drawing/2014/main" id="{B202F0DE-9CE6-4230-0EAD-F635664B3F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0" y="3048000"/>
            <a:ext cx="203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b="1">
                <a:solidFill>
                  <a:srgbClr val="000099"/>
                </a:solidFill>
                <a:latin typeface="Dutch" pitchFamily="18" charset="0"/>
                <a:ea typeface="ＭＳ ゴシック" panose="020B0609070205080204" pitchFamily="49" charset="-128"/>
              </a:rPr>
              <a:t>市場・卸問屋</a:t>
            </a:r>
            <a:endParaRPr lang="ja-JP" altLang="en-US" sz="2000" b="1">
              <a:solidFill>
                <a:srgbClr val="000099"/>
              </a:solidFill>
              <a:ea typeface="ＭＳ ゴシック" panose="020B0609070205080204" pitchFamily="49" charset="-128"/>
            </a:endParaRPr>
          </a:p>
        </p:txBody>
      </p:sp>
      <p:sp>
        <p:nvSpPr>
          <p:cNvPr id="134165" name="Text Box 21">
            <a:extLst>
              <a:ext uri="{FF2B5EF4-FFF2-40B4-BE49-F238E27FC236}">
                <a16:creationId xmlns:a16="http://schemas.microsoft.com/office/drawing/2014/main" id="{92A7F403-1369-6FF6-0535-2D1137733C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33400"/>
            <a:ext cx="9906000" cy="1311275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sz="3200">
                <a:solidFill>
                  <a:srgbClr val="FF0000"/>
                </a:solidFill>
                <a:latin typeface="Dutch" pitchFamily="18" charset="0"/>
              </a:rPr>
              <a:t>生協の事業における大気汚染を調べました</a:t>
            </a:r>
          </a:p>
          <a:p>
            <a:pPr>
              <a:spcBef>
                <a:spcPct val="50000"/>
              </a:spcBef>
            </a:pPr>
            <a:r>
              <a:rPr lang="ja-JP" altLang="en-US" sz="3200">
                <a:solidFill>
                  <a:srgbClr val="FF0000"/>
                </a:solidFill>
                <a:latin typeface="Dutch" pitchFamily="18" charset="0"/>
              </a:rPr>
              <a:t>（産地から生協まで）</a:t>
            </a:r>
            <a:endParaRPr lang="ja-JP" altLang="en-US" sz="4000" b="1">
              <a:solidFill>
                <a:srgbClr val="FF0000"/>
              </a:solidFill>
            </a:endParaRPr>
          </a:p>
        </p:txBody>
      </p:sp>
      <p:sp>
        <p:nvSpPr>
          <p:cNvPr id="134169" name="AutoShape 25">
            <a:extLst>
              <a:ext uri="{FF2B5EF4-FFF2-40B4-BE49-F238E27FC236}">
                <a16:creationId xmlns:a16="http://schemas.microsoft.com/office/drawing/2014/main" id="{458970FD-821D-9CBD-819A-F98CA87BE9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7200" y="3200400"/>
            <a:ext cx="2590800" cy="1600200"/>
          </a:xfrm>
          <a:prstGeom prst="cloudCallout">
            <a:avLst>
              <a:gd name="adj1" fmla="val -45222"/>
              <a:gd name="adj2" fmla="val 70042"/>
            </a:avLst>
          </a:prstGeom>
          <a:solidFill>
            <a:srgbClr val="969696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ja-JP">
              <a:ea typeface="ＭＳ Ｐゴシック" panose="020B0600070205080204" pitchFamily="50" charset="-128"/>
            </a:endParaRPr>
          </a:p>
        </p:txBody>
      </p:sp>
      <p:sp>
        <p:nvSpPr>
          <p:cNvPr id="134170" name="AutoShape 26">
            <a:extLst>
              <a:ext uri="{FF2B5EF4-FFF2-40B4-BE49-F238E27FC236}">
                <a16:creationId xmlns:a16="http://schemas.microsoft.com/office/drawing/2014/main" id="{B03D23C1-DA78-0D9C-4DE5-A6C6758DEC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1600" y="4038600"/>
            <a:ext cx="2559050" cy="1219200"/>
          </a:xfrm>
          <a:prstGeom prst="cloudCallout">
            <a:avLst>
              <a:gd name="adj1" fmla="val -43750"/>
              <a:gd name="adj2" fmla="val 70000"/>
            </a:avLst>
          </a:prstGeom>
          <a:solidFill>
            <a:srgbClr val="969696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ja-JP">
              <a:ea typeface="ＭＳ Ｐゴシック" panose="020B0600070205080204" pitchFamily="50" charset="-128"/>
            </a:endParaRPr>
          </a:p>
        </p:txBody>
      </p:sp>
      <p:pic>
        <p:nvPicPr>
          <p:cNvPr id="134172" name="Picture 28">
            <a:extLst>
              <a:ext uri="{FF2B5EF4-FFF2-40B4-BE49-F238E27FC236}">
                <a16:creationId xmlns:a16="http://schemas.microsoft.com/office/drawing/2014/main" id="{30AE3C7C-78AC-D2B9-89EE-E1C028626F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52600"/>
            <a:ext cx="1533525" cy="1665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300"/>
                                        <p:tgtEl>
                                          <p:spTgt spid="134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300"/>
                            </p:stCondLst>
                            <p:childTnLst>
                              <p:par>
                                <p:cTn id="9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34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4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4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4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300"/>
                            </p:stCondLst>
                            <p:childTnLst>
                              <p:par>
                                <p:cTn id="16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4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4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4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4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2300"/>
                            </p:stCondLst>
                            <p:childTnLst>
                              <p:par>
                                <p:cTn id="23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4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4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4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4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3300"/>
                            </p:stCondLst>
                            <p:childTnLst>
                              <p:par>
                                <p:cTn id="3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4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4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3800"/>
                            </p:stCondLst>
                            <p:childTnLst>
                              <p:par>
                                <p:cTn id="3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4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4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4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4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4800"/>
                            </p:stCondLst>
                            <p:childTnLst>
                              <p:par>
                                <p:cTn id="42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4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34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34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34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5800"/>
                            </p:stCondLst>
                            <p:childTnLst>
                              <p:par>
                                <p:cTn id="49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34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34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34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34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6800"/>
                            </p:stCondLst>
                            <p:childTnLst>
                              <p:par>
                                <p:cTn id="56" presetID="2" presetClass="entr" presetSubtype="8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75" fill="hold"/>
                                        <p:tgtEl>
                                          <p:spTgt spid="1341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75" fill="hold"/>
                                        <p:tgtEl>
                                          <p:spTgt spid="1341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6875"/>
                            </p:stCondLst>
                            <p:childTnLst>
                              <p:par>
                                <p:cTn id="61" presetID="2" presetClass="entr" presetSubtype="8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75" fill="hold"/>
                                        <p:tgtEl>
                                          <p:spTgt spid="1341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75" fill="hold"/>
                                        <p:tgtEl>
                                          <p:spTgt spid="1341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6950"/>
                            </p:stCondLst>
                            <p:childTnLst>
                              <p:par>
                                <p:cTn id="66" presetID="2" presetClass="entr" presetSubtype="8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75" fill="hold"/>
                                        <p:tgtEl>
                                          <p:spTgt spid="134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75" fill="hold"/>
                                        <p:tgtEl>
                                          <p:spTgt spid="134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7025"/>
                            </p:stCondLst>
                            <p:childTnLst>
                              <p:par>
                                <p:cTn id="7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34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34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7525"/>
                            </p:stCondLst>
                            <p:childTnLst>
                              <p:par>
                                <p:cTn id="7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341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341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 nodeType="afterGroup">
                            <p:stCondLst>
                              <p:cond delay="8025"/>
                            </p:stCondLst>
                            <p:childTnLst>
                              <p:par>
                                <p:cTn id="81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134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134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RIVEB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 nodeType="afterGroup">
                            <p:stCondLst>
                              <p:cond delay="8525"/>
                            </p:stCondLst>
                            <p:childTnLst>
                              <p:par>
                                <p:cTn id="86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134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134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RIVEB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 nodeType="afterGroup">
                            <p:stCondLst>
                              <p:cond delay="9025"/>
                            </p:stCondLst>
                            <p:childTnLst>
                              <p:par>
                                <p:cTn id="9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341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341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 nodeType="afterGroup">
                            <p:stCondLst>
                              <p:cond delay="9525"/>
                            </p:stCondLst>
                            <p:childTnLst>
                              <p:par>
                                <p:cTn id="9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341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341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 nodeType="afterGroup">
                            <p:stCondLst>
                              <p:cond delay="10025"/>
                            </p:stCondLst>
                            <p:childTnLst>
                              <p:par>
                                <p:cTn id="101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134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134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134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134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 nodeType="afterGroup">
                            <p:stCondLst>
                              <p:cond delay="10525"/>
                            </p:stCondLst>
                            <p:childTnLst>
                              <p:par>
                                <p:cTn id="108" presetID="2" presetClass="entr" presetSubtype="8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75" fill="hold"/>
                                        <p:tgtEl>
                                          <p:spTgt spid="134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75" fill="hold"/>
                                        <p:tgtEl>
                                          <p:spTgt spid="134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 nodeType="afterGroup">
                            <p:stCondLst>
                              <p:cond delay="10600"/>
                            </p:stCondLst>
                            <p:childTnLst>
                              <p:par>
                                <p:cTn id="113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134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134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134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134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 nodeType="afterGroup">
                            <p:stCondLst>
                              <p:cond delay="11100"/>
                            </p:stCondLst>
                            <p:childTnLst>
                              <p:par>
                                <p:cTn id="12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1341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1341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 nodeType="afterGroup">
                            <p:stCondLst>
                              <p:cond delay="11600"/>
                            </p:stCondLst>
                            <p:childTnLst>
                              <p:par>
                                <p:cTn id="12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134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134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83" name="AutoShape 15">
            <a:extLst>
              <a:ext uri="{FF2B5EF4-FFF2-40B4-BE49-F238E27FC236}">
                <a16:creationId xmlns:a16="http://schemas.microsoft.com/office/drawing/2014/main" id="{519AEFC4-AD68-1E10-85A2-ACCE405B96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4267200"/>
            <a:ext cx="1073150" cy="914400"/>
          </a:xfrm>
          <a:prstGeom prst="cloudCallout">
            <a:avLst>
              <a:gd name="adj1" fmla="val 68912"/>
              <a:gd name="adj2" fmla="val 66667"/>
            </a:avLst>
          </a:prstGeom>
          <a:solidFill>
            <a:srgbClr val="777777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ja-JP"/>
          </a:p>
        </p:txBody>
      </p:sp>
      <p:pic>
        <p:nvPicPr>
          <p:cNvPr id="135208" name="Picture 40">
            <a:extLst>
              <a:ext uri="{FF2B5EF4-FFF2-40B4-BE49-F238E27FC236}">
                <a16:creationId xmlns:a16="http://schemas.microsoft.com/office/drawing/2014/main" id="{5A0FC1BC-6FF9-DD50-3270-268FAA6DC6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3886200"/>
            <a:ext cx="2819400" cy="1965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35170" name="Object 2">
            <a:extLst>
              <a:ext uri="{FF2B5EF4-FFF2-40B4-BE49-F238E27FC236}">
                <a16:creationId xmlns:a16="http://schemas.microsoft.com/office/drawing/2014/main" id="{0410B728-9FDF-3A73-5886-4C5E24261BF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3962400"/>
          <a:ext cx="2817813" cy="1460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9" imgW="5806800" imgH="3009240" progId="MS_ClipArt_Gallery.5">
                  <p:embed/>
                </p:oleObj>
              </mc:Choice>
              <mc:Fallback>
                <p:oleObj name="Clip" r:id="rId9" imgW="5806800" imgH="3009240" progId="MS_ClipArt_Gallery.5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3962400"/>
                        <a:ext cx="2817813" cy="1460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5171" name="Object 3">
            <a:extLst>
              <a:ext uri="{FF2B5EF4-FFF2-40B4-BE49-F238E27FC236}">
                <a16:creationId xmlns:a16="http://schemas.microsoft.com/office/drawing/2014/main" id="{B9B54D47-7319-B3E2-79D4-F9FB9DAE55C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391400" y="3581400"/>
          <a:ext cx="1968500" cy="1427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11" imgW="2577240" imgH="1868040" progId="MS_ClipArt_Gallery.5">
                  <p:embed/>
                </p:oleObj>
              </mc:Choice>
              <mc:Fallback>
                <p:oleObj name="Clip" r:id="rId11" imgW="2577240" imgH="1868040" progId="MS_ClipArt_Gallery.5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91400" y="3581400"/>
                        <a:ext cx="1968500" cy="1427163"/>
                      </a:xfrm>
                      <a:prstGeom prst="rect">
                        <a:avLst/>
                      </a:prstGeom>
                      <a:solidFill>
                        <a:srgbClr val="CCFFFF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accent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5172" name="Object 4">
            <a:extLst>
              <a:ext uri="{FF2B5EF4-FFF2-40B4-BE49-F238E27FC236}">
                <a16:creationId xmlns:a16="http://schemas.microsoft.com/office/drawing/2014/main" id="{D20D350C-F75D-5944-6078-A8C3AB9B342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162800" y="2133600"/>
          <a:ext cx="2062163" cy="1325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13" imgW="2909160" imgH="1870560" progId="MS_ClipArt_Gallery.5">
                  <p:embed/>
                </p:oleObj>
              </mc:Choice>
              <mc:Fallback>
                <p:oleObj name="Clip" r:id="rId13" imgW="2909160" imgH="1870560" progId="MS_ClipArt_Gallery.5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62800" y="2133600"/>
                        <a:ext cx="2062163" cy="1325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5173" name="Object 5">
            <a:extLst>
              <a:ext uri="{FF2B5EF4-FFF2-40B4-BE49-F238E27FC236}">
                <a16:creationId xmlns:a16="http://schemas.microsoft.com/office/drawing/2014/main" id="{47169A19-5241-6257-3BE1-7A1AD36A0B6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124200" y="2133600"/>
          <a:ext cx="1682750" cy="546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15" imgW="5349600" imgH="1736280" progId="MS_ClipArt_Gallery.5">
                  <p:embed/>
                </p:oleObj>
              </mc:Choice>
              <mc:Fallback>
                <p:oleObj name="Clip" r:id="rId15" imgW="5349600" imgH="1736280" progId="MS_ClipArt_Gallery.5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24200" y="2133600"/>
                        <a:ext cx="1682750" cy="546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5175" name="Line 7">
            <a:extLst>
              <a:ext uri="{FF2B5EF4-FFF2-40B4-BE49-F238E27FC236}">
                <a16:creationId xmlns:a16="http://schemas.microsoft.com/office/drawing/2014/main" id="{BB929FFD-D34E-9E46-5765-B8F24693DC8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752600" y="3276600"/>
            <a:ext cx="0" cy="12954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35176" name="Line 8">
            <a:extLst>
              <a:ext uri="{FF2B5EF4-FFF2-40B4-BE49-F238E27FC236}">
                <a16:creationId xmlns:a16="http://schemas.microsoft.com/office/drawing/2014/main" id="{A3E79EAA-F0D2-9072-4B12-B151BB8C3824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352800" y="2895600"/>
            <a:ext cx="3659188" cy="10668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35177" name="Line 9">
            <a:extLst>
              <a:ext uri="{FF2B5EF4-FFF2-40B4-BE49-F238E27FC236}">
                <a16:creationId xmlns:a16="http://schemas.microsoft.com/office/drawing/2014/main" id="{F783428C-A22A-677B-5B86-1B02C5CFF66B}"/>
              </a:ext>
            </a:extLst>
          </p:cNvPr>
          <p:cNvSpPr>
            <a:spLocks noChangeShapeType="1"/>
          </p:cNvSpPr>
          <p:nvPr/>
        </p:nvSpPr>
        <p:spPr bwMode="auto">
          <a:xfrm>
            <a:off x="609600" y="6477000"/>
            <a:ext cx="6096000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35179" name="Text Box 11">
            <a:extLst>
              <a:ext uri="{FF2B5EF4-FFF2-40B4-BE49-F238E27FC236}">
                <a16:creationId xmlns:a16="http://schemas.microsoft.com/office/drawing/2014/main" id="{89015267-3EAF-6DFF-FF85-15420728BD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7000" y="3429000"/>
            <a:ext cx="14033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b="1">
                <a:solidFill>
                  <a:srgbClr val="FF0000"/>
                </a:solidFill>
                <a:latin typeface="Dutch" pitchFamily="18" charset="0"/>
              </a:rPr>
              <a:t>生協店舗</a:t>
            </a:r>
            <a:endParaRPr lang="ja-JP" altLang="en-US"/>
          </a:p>
        </p:txBody>
      </p:sp>
      <p:sp>
        <p:nvSpPr>
          <p:cNvPr id="135185" name="Line 17">
            <a:extLst>
              <a:ext uri="{FF2B5EF4-FFF2-40B4-BE49-F238E27FC236}">
                <a16:creationId xmlns:a16="http://schemas.microsoft.com/office/drawing/2014/main" id="{70D773D2-621D-8482-1868-33B7E761923A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010400" y="5486400"/>
            <a:ext cx="450850" cy="3048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35186" name="Line 18">
            <a:extLst>
              <a:ext uri="{FF2B5EF4-FFF2-40B4-BE49-F238E27FC236}">
                <a16:creationId xmlns:a16="http://schemas.microsoft.com/office/drawing/2014/main" id="{8ADE8865-8FB1-3218-562D-7007A37822A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553200" y="2590800"/>
            <a:ext cx="781050" cy="6858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cxnSp>
        <p:nvCxnSpPr>
          <p:cNvPr id="135187" name="AutoShape 19">
            <a:extLst>
              <a:ext uri="{FF2B5EF4-FFF2-40B4-BE49-F238E27FC236}">
                <a16:creationId xmlns:a16="http://schemas.microsoft.com/office/drawing/2014/main" id="{110AACAE-3B6D-B4F1-879D-B9C9E5AEFAA8}"/>
              </a:ext>
            </a:extLst>
          </p:cNvPr>
          <p:cNvCxnSpPr>
            <a:cxnSpLocks noChangeShapeType="1"/>
            <a:endCxn id="135186" idx="0"/>
          </p:cNvCxnSpPr>
          <p:nvPr/>
        </p:nvCxnSpPr>
        <p:spPr bwMode="auto">
          <a:xfrm rot="5400000" flipH="1">
            <a:off x="5657850" y="4210050"/>
            <a:ext cx="2171700" cy="381000"/>
          </a:xfrm>
          <a:prstGeom prst="curvedConnector3">
            <a:avLst>
              <a:gd name="adj1" fmla="val 50875"/>
            </a:avLst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135218" name="Group 50">
            <a:extLst>
              <a:ext uri="{FF2B5EF4-FFF2-40B4-BE49-F238E27FC236}">
                <a16:creationId xmlns:a16="http://schemas.microsoft.com/office/drawing/2014/main" id="{C86650C4-7D99-F9C5-37A5-A59E8F0E8229}"/>
              </a:ext>
            </a:extLst>
          </p:cNvPr>
          <p:cNvGrpSpPr>
            <a:grpSpLocks/>
          </p:cNvGrpSpPr>
          <p:nvPr/>
        </p:nvGrpSpPr>
        <p:grpSpPr bwMode="auto">
          <a:xfrm>
            <a:off x="304800" y="2057400"/>
            <a:ext cx="2917825" cy="1174750"/>
            <a:chOff x="192" y="1296"/>
            <a:chExt cx="1838" cy="740"/>
          </a:xfrm>
        </p:grpSpPr>
        <p:graphicFrame>
          <p:nvGraphicFramePr>
            <p:cNvPr id="135184" name="Object 16">
              <a:extLst>
                <a:ext uri="{FF2B5EF4-FFF2-40B4-BE49-F238E27FC236}">
                  <a16:creationId xmlns:a16="http://schemas.microsoft.com/office/drawing/2014/main" id="{6BC4DB4A-443C-98C0-4432-1BB2E7554D19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92" y="1296"/>
            <a:ext cx="1838" cy="74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lip" r:id="rId17" imgW="7056360" imgH="2841120" progId="MS_ClipArt_Gallery.5">
                    <p:embed/>
                  </p:oleObj>
                </mc:Choice>
                <mc:Fallback>
                  <p:oleObj name="Clip" r:id="rId17" imgW="7056360" imgH="2841120" progId="MS_ClipArt_Gallery.5">
                    <p:embed/>
                    <p:pic>
                      <p:nvPicPr>
                        <p:cNvPr id="0" name="Object 1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92" y="1296"/>
                          <a:ext cx="1838" cy="74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35188" name="Text Box 20">
              <a:extLst>
                <a:ext uri="{FF2B5EF4-FFF2-40B4-BE49-F238E27FC236}">
                  <a16:creationId xmlns:a16="http://schemas.microsoft.com/office/drawing/2014/main" id="{EDAAD3C2-C4FA-9FA6-9482-26727FC0E22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6" y="1296"/>
              <a:ext cx="107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ja-JP" altLang="en-US">
                  <a:solidFill>
                    <a:schemeClr val="bg1"/>
                  </a:solidFill>
                </a:rPr>
                <a:t>ＣＯ－ＯＰ</a:t>
              </a:r>
            </a:p>
          </p:txBody>
        </p:sp>
      </p:grpSp>
      <p:sp>
        <p:nvSpPr>
          <p:cNvPr id="135189" name="Text Box 21">
            <a:extLst>
              <a:ext uri="{FF2B5EF4-FFF2-40B4-BE49-F238E27FC236}">
                <a16:creationId xmlns:a16="http://schemas.microsoft.com/office/drawing/2014/main" id="{FCEBACB1-F572-895E-6162-28F8D2DB35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5334000"/>
            <a:ext cx="2317750" cy="1004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>
                <a:solidFill>
                  <a:srgbClr val="FF0000"/>
                </a:solidFill>
                <a:latin typeface="Dutch" pitchFamily="18" charset="0"/>
              </a:rPr>
              <a:t>生協の加工工場</a:t>
            </a:r>
          </a:p>
          <a:p>
            <a:pPr>
              <a:spcBef>
                <a:spcPct val="50000"/>
              </a:spcBef>
            </a:pPr>
            <a:r>
              <a:rPr lang="ja-JP" altLang="en-US">
                <a:solidFill>
                  <a:srgbClr val="FF0000"/>
                </a:solidFill>
                <a:latin typeface="Dutch" pitchFamily="18" charset="0"/>
              </a:rPr>
              <a:t>集配センター</a:t>
            </a:r>
          </a:p>
        </p:txBody>
      </p:sp>
      <p:sp>
        <p:nvSpPr>
          <p:cNvPr id="135190" name="Rectangle 22">
            <a:extLst>
              <a:ext uri="{FF2B5EF4-FFF2-40B4-BE49-F238E27FC236}">
                <a16:creationId xmlns:a16="http://schemas.microsoft.com/office/drawing/2014/main" id="{CE58FC71-3263-D80B-9C23-AA39B1FB0C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34200" y="6172200"/>
            <a:ext cx="2667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ja-JP" altLang="en-US" b="1">
                <a:solidFill>
                  <a:srgbClr val="FF0000"/>
                </a:solidFill>
                <a:latin typeface="Dutch" pitchFamily="18" charset="0"/>
              </a:rPr>
              <a:t>共同購入センター</a:t>
            </a:r>
          </a:p>
        </p:txBody>
      </p:sp>
      <p:sp>
        <p:nvSpPr>
          <p:cNvPr id="135191" name="Text Box 23">
            <a:extLst>
              <a:ext uri="{FF2B5EF4-FFF2-40B4-BE49-F238E27FC236}">
                <a16:creationId xmlns:a16="http://schemas.microsoft.com/office/drawing/2014/main" id="{CC997DE0-ECEB-4ACF-5FFF-0FA97B65D5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09600"/>
            <a:ext cx="9906000" cy="1311275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sz="3200">
                <a:solidFill>
                  <a:srgbClr val="FF0000"/>
                </a:solidFill>
                <a:latin typeface="Dutch" pitchFamily="18" charset="0"/>
              </a:rPr>
              <a:t>生協の事業における大気汚染を調べました</a:t>
            </a:r>
          </a:p>
          <a:p>
            <a:pPr>
              <a:spcBef>
                <a:spcPct val="50000"/>
              </a:spcBef>
            </a:pPr>
            <a:r>
              <a:rPr lang="ja-JP" altLang="en-US" sz="3200">
                <a:solidFill>
                  <a:srgbClr val="FF0000"/>
                </a:solidFill>
                <a:latin typeface="Dutch" pitchFamily="18" charset="0"/>
              </a:rPr>
              <a:t>（生協から組合員のお宅まで）</a:t>
            </a:r>
          </a:p>
        </p:txBody>
      </p:sp>
      <p:sp>
        <p:nvSpPr>
          <p:cNvPr id="135192" name="Text Box 24">
            <a:extLst>
              <a:ext uri="{FF2B5EF4-FFF2-40B4-BE49-F238E27FC236}">
                <a16:creationId xmlns:a16="http://schemas.microsoft.com/office/drawing/2014/main" id="{C383A139-884E-F908-EAFD-24235229F3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07450" y="3048000"/>
            <a:ext cx="1098550" cy="457200"/>
          </a:xfrm>
          <a:prstGeom prst="rect">
            <a:avLst/>
          </a:prstGeom>
          <a:solidFill>
            <a:srgbClr val="CC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>
                <a:solidFill>
                  <a:srgbClr val="FF0000"/>
                </a:solidFill>
              </a:rPr>
              <a:t>組合員</a:t>
            </a:r>
            <a:endParaRPr lang="ja-JP" altLang="en-US"/>
          </a:p>
        </p:txBody>
      </p:sp>
      <p:sp>
        <p:nvSpPr>
          <p:cNvPr id="135193" name="AutoShape 25">
            <a:extLst>
              <a:ext uri="{FF2B5EF4-FFF2-40B4-BE49-F238E27FC236}">
                <a16:creationId xmlns:a16="http://schemas.microsoft.com/office/drawing/2014/main" id="{E6F9BFB2-4ECB-6507-2167-3AE9390666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9800" y="3581400"/>
            <a:ext cx="1073150" cy="914400"/>
          </a:xfrm>
          <a:prstGeom prst="cloudCallout">
            <a:avLst>
              <a:gd name="adj1" fmla="val 68912"/>
              <a:gd name="adj2" fmla="val 66667"/>
            </a:avLst>
          </a:prstGeom>
          <a:solidFill>
            <a:srgbClr val="777777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ja-JP"/>
          </a:p>
        </p:txBody>
      </p:sp>
      <p:sp>
        <p:nvSpPr>
          <p:cNvPr id="135196" name="AutoShape 28">
            <a:extLst>
              <a:ext uri="{FF2B5EF4-FFF2-40B4-BE49-F238E27FC236}">
                <a16:creationId xmlns:a16="http://schemas.microsoft.com/office/drawing/2014/main" id="{237BE8C6-6B49-C21A-31D6-F340D78D45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6400" y="2743200"/>
            <a:ext cx="1073150" cy="914400"/>
          </a:xfrm>
          <a:prstGeom prst="cloudCallout">
            <a:avLst>
              <a:gd name="adj1" fmla="val 33431"/>
              <a:gd name="adj2" fmla="val 175000"/>
            </a:avLst>
          </a:prstGeom>
          <a:solidFill>
            <a:srgbClr val="777777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ja-JP"/>
          </a:p>
        </p:txBody>
      </p:sp>
      <p:graphicFrame>
        <p:nvGraphicFramePr>
          <p:cNvPr id="135197" name="Object 29">
            <a:extLst>
              <a:ext uri="{FF2B5EF4-FFF2-40B4-BE49-F238E27FC236}">
                <a16:creationId xmlns:a16="http://schemas.microsoft.com/office/drawing/2014/main" id="{3CD15484-A4BB-AD50-840D-5D8823B2797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620000" y="5105400"/>
          <a:ext cx="1833563" cy="1035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19" imgW="4885560" imgH="2759400" progId="MS_ClipArt_Gallery.5">
                  <p:embed/>
                </p:oleObj>
              </mc:Choice>
              <mc:Fallback>
                <p:oleObj name="Clip" r:id="rId19" imgW="4885560" imgH="2759400" progId="MS_ClipArt_Gallery.5">
                  <p:embed/>
                  <p:pic>
                    <p:nvPicPr>
                      <p:cNvPr id="0" name="Object 2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00" y="5105400"/>
                        <a:ext cx="1833563" cy="1035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5198" name="AutoShape 30">
            <a:extLst>
              <a:ext uri="{FF2B5EF4-FFF2-40B4-BE49-F238E27FC236}">
                <a16:creationId xmlns:a16="http://schemas.microsoft.com/office/drawing/2014/main" id="{FDFA02E7-361E-1C43-823D-6DE428C19E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53400" y="5334000"/>
            <a:ext cx="685800" cy="457200"/>
          </a:xfrm>
          <a:prstGeom prst="cloudCallout">
            <a:avLst>
              <a:gd name="adj1" fmla="val -43750"/>
              <a:gd name="adj2" fmla="val 70000"/>
            </a:avLst>
          </a:prstGeom>
          <a:solidFill>
            <a:srgbClr val="777777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ja-JP"/>
          </a:p>
        </p:txBody>
      </p:sp>
      <p:sp>
        <p:nvSpPr>
          <p:cNvPr id="135199" name="AutoShape 31">
            <a:extLst>
              <a:ext uri="{FF2B5EF4-FFF2-40B4-BE49-F238E27FC236}">
                <a16:creationId xmlns:a16="http://schemas.microsoft.com/office/drawing/2014/main" id="{EFD7D6E9-88CA-C0EE-0EEF-E4D4716EC4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34400" y="4876800"/>
            <a:ext cx="685800" cy="457200"/>
          </a:xfrm>
          <a:prstGeom prst="cloudCallout">
            <a:avLst>
              <a:gd name="adj1" fmla="val -88194"/>
              <a:gd name="adj2" fmla="val 170139"/>
            </a:avLst>
          </a:prstGeom>
          <a:solidFill>
            <a:srgbClr val="777777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ja-JP"/>
          </a:p>
        </p:txBody>
      </p:sp>
      <p:sp>
        <p:nvSpPr>
          <p:cNvPr id="135201" name="AutoShape 33">
            <a:extLst>
              <a:ext uri="{FF2B5EF4-FFF2-40B4-BE49-F238E27FC236}">
                <a16:creationId xmlns:a16="http://schemas.microsoft.com/office/drawing/2014/main" id="{27BDF68F-11A9-A3DA-9DEB-E9ACCC0607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6800" y="2057400"/>
            <a:ext cx="609600" cy="228600"/>
          </a:xfrm>
          <a:prstGeom prst="cloudCallout">
            <a:avLst>
              <a:gd name="adj1" fmla="val -43750"/>
              <a:gd name="adj2" fmla="val 70000"/>
            </a:avLst>
          </a:prstGeom>
          <a:solidFill>
            <a:srgbClr val="777777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ja-JP"/>
          </a:p>
        </p:txBody>
      </p:sp>
      <p:sp>
        <p:nvSpPr>
          <p:cNvPr id="135204" name="AutoShape 36">
            <a:extLst>
              <a:ext uri="{FF2B5EF4-FFF2-40B4-BE49-F238E27FC236}">
                <a16:creationId xmlns:a16="http://schemas.microsoft.com/office/drawing/2014/main" id="{E39F8B77-1C2E-9358-350C-D976107FC7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43600" y="1676400"/>
            <a:ext cx="609600" cy="228600"/>
          </a:xfrm>
          <a:prstGeom prst="cloudCallout">
            <a:avLst>
              <a:gd name="adj1" fmla="val -143750"/>
              <a:gd name="adj2" fmla="val 203472"/>
            </a:avLst>
          </a:prstGeom>
          <a:solidFill>
            <a:srgbClr val="777777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ja-JP"/>
          </a:p>
        </p:txBody>
      </p:sp>
      <p:sp>
        <p:nvSpPr>
          <p:cNvPr id="135205" name="AutoShape 37">
            <a:extLst>
              <a:ext uri="{FF2B5EF4-FFF2-40B4-BE49-F238E27FC236}">
                <a16:creationId xmlns:a16="http://schemas.microsoft.com/office/drawing/2014/main" id="{8E865EDD-CF18-5795-E65C-D54579AFCA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91600" y="4419600"/>
            <a:ext cx="685800" cy="457200"/>
          </a:xfrm>
          <a:prstGeom prst="cloudCallout">
            <a:avLst>
              <a:gd name="adj1" fmla="val -132639"/>
              <a:gd name="adj2" fmla="val 303472"/>
            </a:avLst>
          </a:prstGeom>
          <a:solidFill>
            <a:srgbClr val="777777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ja-JP"/>
          </a:p>
        </p:txBody>
      </p:sp>
      <p:sp>
        <p:nvSpPr>
          <p:cNvPr id="135206" name="AutoShape 38">
            <a:extLst>
              <a:ext uri="{FF2B5EF4-FFF2-40B4-BE49-F238E27FC236}">
                <a16:creationId xmlns:a16="http://schemas.microsoft.com/office/drawing/2014/main" id="{1CF31036-7FA8-8C40-519C-3E36A2A4DD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6800" y="2209800"/>
            <a:ext cx="1073150" cy="914400"/>
          </a:xfrm>
          <a:prstGeom prst="cloudCallout">
            <a:avLst>
              <a:gd name="adj1" fmla="val 33431"/>
              <a:gd name="adj2" fmla="val 175000"/>
            </a:avLst>
          </a:prstGeom>
          <a:solidFill>
            <a:srgbClr val="777777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ja-JP"/>
          </a:p>
        </p:txBody>
      </p:sp>
      <p:sp>
        <p:nvSpPr>
          <p:cNvPr id="135207" name="AutoShape 39">
            <a:extLst>
              <a:ext uri="{FF2B5EF4-FFF2-40B4-BE49-F238E27FC236}">
                <a16:creationId xmlns:a16="http://schemas.microsoft.com/office/drawing/2014/main" id="{B223513D-E648-26E4-E911-2534EB4E32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81800" y="1524000"/>
            <a:ext cx="609600" cy="228600"/>
          </a:xfrm>
          <a:prstGeom prst="cloudCallout">
            <a:avLst>
              <a:gd name="adj1" fmla="val -256250"/>
              <a:gd name="adj2" fmla="val 336806"/>
            </a:avLst>
          </a:prstGeom>
          <a:solidFill>
            <a:srgbClr val="777777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ja-JP"/>
          </a:p>
        </p:txBody>
      </p:sp>
      <p:graphicFrame>
        <p:nvGraphicFramePr>
          <p:cNvPr id="135209" name="Object 41">
            <a:extLst>
              <a:ext uri="{FF2B5EF4-FFF2-40B4-BE49-F238E27FC236}">
                <a16:creationId xmlns:a16="http://schemas.microsoft.com/office/drawing/2014/main" id="{3A5F446E-BF79-A931-2246-9513D76F4F0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810000" y="5883275"/>
          <a:ext cx="1549400" cy="974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21" imgW="6119280" imgH="3847680" progId="MS_ClipArt_Gallery.5">
                  <p:embed/>
                </p:oleObj>
              </mc:Choice>
              <mc:Fallback>
                <p:oleObj name="Clip" r:id="rId21" imgW="6119280" imgH="3847680" progId="MS_ClipArt_Gallery.5">
                  <p:embed/>
                  <p:pic>
                    <p:nvPicPr>
                      <p:cNvPr id="0" name="Object 4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0" y="5883275"/>
                        <a:ext cx="1549400" cy="974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5210" name="Object 42">
            <a:extLst>
              <a:ext uri="{FF2B5EF4-FFF2-40B4-BE49-F238E27FC236}">
                <a16:creationId xmlns:a16="http://schemas.microsoft.com/office/drawing/2014/main" id="{5A4C7DE1-7336-2A50-0D1B-6D9FB920C1B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62000" y="3505200"/>
          <a:ext cx="1308100" cy="822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23" imgW="6119280" imgH="3847680" progId="MS_ClipArt_Gallery.5">
                  <p:embed/>
                </p:oleObj>
              </mc:Choice>
              <mc:Fallback>
                <p:oleObj name="Clip" r:id="rId23" imgW="6119280" imgH="3847680" progId="MS_ClipArt_Gallery.5">
                  <p:embed/>
                  <p:pic>
                    <p:nvPicPr>
                      <p:cNvPr id="0" name="Object 4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0" y="3505200"/>
                        <a:ext cx="1308100" cy="822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5211" name="AutoShape 43">
            <a:extLst>
              <a:ext uri="{FF2B5EF4-FFF2-40B4-BE49-F238E27FC236}">
                <a16:creationId xmlns:a16="http://schemas.microsoft.com/office/drawing/2014/main" id="{2A0A2FFE-7904-E864-DA25-23FD42180C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4200" y="6096000"/>
            <a:ext cx="685800" cy="457200"/>
          </a:xfrm>
          <a:prstGeom prst="cloudCallout">
            <a:avLst>
              <a:gd name="adj1" fmla="val 60880"/>
              <a:gd name="adj2" fmla="val 106250"/>
            </a:avLst>
          </a:prstGeom>
          <a:solidFill>
            <a:srgbClr val="777777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ja-JP"/>
          </a:p>
        </p:txBody>
      </p:sp>
      <p:sp>
        <p:nvSpPr>
          <p:cNvPr id="135213" name="AutoShape 45">
            <a:extLst>
              <a:ext uri="{FF2B5EF4-FFF2-40B4-BE49-F238E27FC236}">
                <a16:creationId xmlns:a16="http://schemas.microsoft.com/office/drawing/2014/main" id="{5A9E2A11-C809-9ED0-1929-23FE5792F7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8400" y="6019800"/>
            <a:ext cx="685800" cy="457200"/>
          </a:xfrm>
          <a:prstGeom prst="cloudCallout">
            <a:avLst>
              <a:gd name="adj1" fmla="val 96065"/>
              <a:gd name="adj2" fmla="val 81597"/>
            </a:avLst>
          </a:prstGeom>
          <a:solidFill>
            <a:srgbClr val="777777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ja-JP"/>
          </a:p>
        </p:txBody>
      </p:sp>
      <p:sp>
        <p:nvSpPr>
          <p:cNvPr id="135214" name="AutoShape 46">
            <a:extLst>
              <a:ext uri="{FF2B5EF4-FFF2-40B4-BE49-F238E27FC236}">
                <a16:creationId xmlns:a16="http://schemas.microsoft.com/office/drawing/2014/main" id="{D2B0BFB5-C89B-BD79-27CE-9C3036172F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6400" y="5791200"/>
            <a:ext cx="762000" cy="457200"/>
          </a:xfrm>
          <a:prstGeom prst="cloudCallout">
            <a:avLst>
              <a:gd name="adj1" fmla="val 197083"/>
              <a:gd name="adj2" fmla="val 99653"/>
            </a:avLst>
          </a:prstGeom>
          <a:solidFill>
            <a:srgbClr val="777777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ja-JP"/>
          </a:p>
        </p:txBody>
      </p:sp>
      <p:sp>
        <p:nvSpPr>
          <p:cNvPr id="135215" name="AutoShape 47">
            <a:extLst>
              <a:ext uri="{FF2B5EF4-FFF2-40B4-BE49-F238E27FC236}">
                <a16:creationId xmlns:a16="http://schemas.microsoft.com/office/drawing/2014/main" id="{E9CD8442-D73F-EEDC-368F-8C7B7ED68A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3810000"/>
            <a:ext cx="762000" cy="609600"/>
          </a:xfrm>
          <a:prstGeom prst="cloudCallout">
            <a:avLst>
              <a:gd name="adj1" fmla="val -2292"/>
              <a:gd name="adj2" fmla="val 22917"/>
            </a:avLst>
          </a:prstGeom>
          <a:solidFill>
            <a:srgbClr val="777777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ja-JP"/>
          </a:p>
        </p:txBody>
      </p:sp>
      <p:sp>
        <p:nvSpPr>
          <p:cNvPr id="135216" name="AutoShape 48">
            <a:extLst>
              <a:ext uri="{FF2B5EF4-FFF2-40B4-BE49-F238E27FC236}">
                <a16:creationId xmlns:a16="http://schemas.microsoft.com/office/drawing/2014/main" id="{BAE78624-7726-4CA8-8AD8-B075110978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4267200"/>
            <a:ext cx="762000" cy="609600"/>
          </a:xfrm>
          <a:prstGeom prst="cloudCallout">
            <a:avLst>
              <a:gd name="adj1" fmla="val -21875"/>
              <a:gd name="adj2" fmla="val -36199"/>
            </a:avLst>
          </a:prstGeom>
          <a:solidFill>
            <a:srgbClr val="777777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ja-JP"/>
          </a:p>
        </p:txBody>
      </p:sp>
      <p:sp>
        <p:nvSpPr>
          <p:cNvPr id="135217" name="AutoShape 49">
            <a:extLst>
              <a:ext uri="{FF2B5EF4-FFF2-40B4-BE49-F238E27FC236}">
                <a16:creationId xmlns:a16="http://schemas.microsoft.com/office/drawing/2014/main" id="{638F2C29-5AAA-2E60-BA4D-F780BF0E52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00" y="4876800"/>
            <a:ext cx="762000" cy="609600"/>
          </a:xfrm>
          <a:prstGeom prst="cloudCallout">
            <a:avLst>
              <a:gd name="adj1" fmla="val -54792"/>
              <a:gd name="adj2" fmla="val -160157"/>
            </a:avLst>
          </a:prstGeom>
          <a:solidFill>
            <a:srgbClr val="777777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ja-JP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75"/>
                                        <p:tgtEl>
                                          <p:spTgt spid="135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75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300"/>
                                        <p:tgtEl>
                                          <p:spTgt spid="1351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375"/>
                            </p:stCondLst>
                            <p:childTnLst>
                              <p:par>
                                <p:cTn id="13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5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5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5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5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375"/>
                            </p:stCondLst>
                            <p:childTnLst>
                              <p:par>
                                <p:cTn id="20" presetID="1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5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5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51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51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IVEB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1875"/>
                            </p:stCondLst>
                            <p:childTnLst>
                              <p:par>
                                <p:cTn id="27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52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52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IVEB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2375"/>
                            </p:stCondLst>
                            <p:childTnLst>
                              <p:par>
                                <p:cTn id="3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352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52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2875"/>
                            </p:stCondLst>
                            <p:childTnLst>
                              <p:par>
                                <p:cTn id="3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352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352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3375"/>
                            </p:stCondLst>
                            <p:childTnLst>
                              <p:par>
                                <p:cTn id="4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352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352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3875"/>
                            </p:stCondLst>
                            <p:childTnLst>
                              <p:par>
                                <p:cTn id="4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352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4375"/>
                            </p:stCondLst>
                            <p:childTnLst>
                              <p:par>
                                <p:cTn id="5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75"/>
                                        <p:tgtEl>
                                          <p:spTgt spid="13517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4450"/>
                            </p:stCondLst>
                            <p:childTnLst>
                              <p:par>
                                <p:cTn id="5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1351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8" dur="500"/>
                                        <p:tgtEl>
                                          <p:spTgt spid="1351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IVEB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4950"/>
                            </p:stCondLst>
                            <p:childTnLst>
                              <p:par>
                                <p:cTn id="60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352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352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IVEB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5450"/>
                            </p:stCondLst>
                            <p:childTnLst>
                              <p:par>
                                <p:cTn id="6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352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352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5950"/>
                            </p:stCondLst>
                            <p:childTnLst>
                              <p:par>
                                <p:cTn id="7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352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352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6450"/>
                            </p:stCondLst>
                            <p:childTnLst>
                              <p:par>
                                <p:cTn id="7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352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352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 nodeType="afterGroup">
                            <p:stCondLst>
                              <p:cond delay="6950"/>
                            </p:stCondLst>
                            <p:childTnLst>
                              <p:par>
                                <p:cTn id="8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300"/>
                                        <p:tgtEl>
                                          <p:spTgt spid="1351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 nodeType="afterGroup">
                            <p:stCondLst>
                              <p:cond delay="7250"/>
                            </p:stCondLst>
                            <p:childTnLst>
                              <p:par>
                                <p:cTn id="84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35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35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35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35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 nodeType="afterGroup">
                            <p:stCondLst>
                              <p:cond delay="8250"/>
                            </p:stCondLst>
                            <p:childTnLst>
                              <p:par>
                                <p:cTn id="91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351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351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351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351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 nodeType="afterGroup">
                            <p:stCondLst>
                              <p:cond delay="8750"/>
                            </p:stCondLst>
                            <p:childTnLst>
                              <p:par>
                                <p:cTn id="98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135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135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135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135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 nodeType="afterGroup">
                            <p:stCondLst>
                              <p:cond delay="9750"/>
                            </p:stCondLst>
                            <p:childTnLst>
                              <p:par>
                                <p:cTn id="10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135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135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135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135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 nodeType="afterGroup">
                            <p:stCondLst>
                              <p:cond delay="10750"/>
                            </p:stCondLst>
                            <p:childTnLst>
                              <p:par>
                                <p:cTn id="112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" dur="500"/>
                                        <p:tgtEl>
                                          <p:spTgt spid="135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5" dur="500"/>
                                        <p:tgtEl>
                                          <p:spTgt spid="1351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IVEB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 nodeType="afterGroup">
                            <p:stCondLst>
                              <p:cond delay="11250"/>
                            </p:stCondLst>
                            <p:childTnLst>
                              <p:par>
                                <p:cTn id="117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135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135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IVEB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 nodeType="afterGroup">
                            <p:stCondLst>
                              <p:cond delay="11750"/>
                            </p:stCondLst>
                            <p:childTnLst>
                              <p:par>
                                <p:cTn id="12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1352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1352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 nodeType="afterGroup">
                            <p:stCondLst>
                              <p:cond delay="12250"/>
                            </p:stCondLst>
                            <p:childTnLst>
                              <p:par>
                                <p:cTn id="12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1352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1352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 nodeType="afterGroup">
                            <p:stCondLst>
                              <p:cond delay="12750"/>
                            </p:stCondLst>
                            <p:childTnLst>
                              <p:par>
                                <p:cTn id="13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1352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1352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 nodeType="afterGroup">
                            <p:stCondLst>
                              <p:cond delay="13250"/>
                            </p:stCondLst>
                            <p:childTnLst>
                              <p:par>
                                <p:cTn id="137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500"/>
                                        <p:tgtEl>
                                          <p:spTgt spid="1351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0" dur="500"/>
                                        <p:tgtEl>
                                          <p:spTgt spid="1351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IVEB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 nodeType="afterGroup">
                            <p:stCondLst>
                              <p:cond delay="13750"/>
                            </p:stCondLst>
                            <p:childTnLst>
                              <p:par>
                                <p:cTn id="142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135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135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 nodeType="afterGroup">
                            <p:stCondLst>
                              <p:cond delay="14250"/>
                            </p:stCondLst>
                            <p:childTnLst>
                              <p:par>
                                <p:cTn id="147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1351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1351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 nodeType="afterGroup">
                            <p:stCondLst>
                              <p:cond delay="14750"/>
                            </p:stCondLst>
                            <p:childTnLst>
                              <p:par>
                                <p:cTn id="152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1352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1352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 nodeType="afterGroup">
                            <p:stCondLst>
                              <p:cond delay="15250"/>
                            </p:stCondLst>
                            <p:childTnLst>
                              <p:par>
                                <p:cTn id="15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1352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1352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IVEB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 nodeType="afterGroup">
                            <p:stCondLst>
                              <p:cond delay="15750"/>
                            </p:stCondLst>
                            <p:childTnLst>
                              <p:par>
                                <p:cTn id="162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135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135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 nodeType="afterGroup">
                            <p:stCondLst>
                              <p:cond delay="16250"/>
                            </p:stCondLst>
                            <p:childTnLst>
                              <p:par>
                                <p:cTn id="167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1351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1351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 nodeType="afterGroup">
                            <p:stCondLst>
                              <p:cond delay="16750"/>
                            </p:stCondLst>
                            <p:childTnLst>
                              <p:par>
                                <p:cTn id="172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4" dur="500" fill="hold"/>
                                        <p:tgtEl>
                                          <p:spTgt spid="135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135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 nodeType="afterGroup">
                            <p:stCondLst>
                              <p:cond delay="17250"/>
                            </p:stCondLst>
                            <p:childTnLst>
                              <p:par>
                                <p:cTn id="177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1352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500" fill="hold"/>
                                        <p:tgtEl>
                                          <p:spTgt spid="1352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 nodeType="afterGroup">
                            <p:stCondLst>
                              <p:cond delay="17750"/>
                            </p:stCondLst>
                            <p:childTnLst>
                              <p:par>
                                <p:cTn id="182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4" dur="500"/>
                                        <p:tgtEl>
                                          <p:spTgt spid="1351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5" dur="500"/>
                                        <p:tgtEl>
                                          <p:spTgt spid="1351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IVEB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 nodeType="afterGroup">
                            <p:stCondLst>
                              <p:cond delay="18250"/>
                            </p:stCondLst>
                            <p:childTnLst>
                              <p:par>
                                <p:cTn id="187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9" dur="500"/>
                                        <p:tgtEl>
                                          <p:spTgt spid="1351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90" dur="500"/>
                                        <p:tgtEl>
                                          <p:spTgt spid="1351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IVEB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719" name="Picture 15">
            <a:extLst>
              <a:ext uri="{FF2B5EF4-FFF2-40B4-BE49-F238E27FC236}">
                <a16:creationId xmlns:a16="http://schemas.microsoft.com/office/drawing/2014/main" id="{95988B2E-F165-B55B-D777-58CEC381F6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8900"/>
            <a:ext cx="9906000" cy="6946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0716" name="Text Box 12">
            <a:extLst>
              <a:ext uri="{FF2B5EF4-FFF2-40B4-BE49-F238E27FC236}">
                <a16:creationId xmlns:a16="http://schemas.microsoft.com/office/drawing/2014/main" id="{6B4E6B94-C40B-0D2C-F22E-3C36420F89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731838"/>
            <a:ext cx="9582150" cy="823912"/>
          </a:xfrm>
          <a:prstGeom prst="rect">
            <a:avLst/>
          </a:prstGeom>
          <a:solidFill>
            <a:srgbClr val="CCE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sz="4400">
                <a:solidFill>
                  <a:srgbClr val="CC0000"/>
                </a:solidFill>
              </a:rPr>
              <a:t>第３章</a:t>
            </a:r>
            <a:r>
              <a:rPr lang="ja-JP" altLang="en-US" sz="3200">
                <a:solidFill>
                  <a:srgbClr val="CC0000"/>
                </a:solidFill>
              </a:rPr>
              <a:t>　</a:t>
            </a:r>
            <a:r>
              <a:rPr lang="ja-JP" altLang="en-US" sz="4800">
                <a:solidFill>
                  <a:srgbClr val="CC0000"/>
                </a:solidFill>
              </a:rPr>
              <a:t>生協の車両低害化への挑戦</a:t>
            </a:r>
            <a:endParaRPr lang="ja-JP" altLang="en-US"/>
          </a:p>
        </p:txBody>
      </p:sp>
      <p:sp>
        <p:nvSpPr>
          <p:cNvPr id="200717" name="Text Box 13">
            <a:extLst>
              <a:ext uri="{FF2B5EF4-FFF2-40B4-BE49-F238E27FC236}">
                <a16:creationId xmlns:a16="http://schemas.microsoft.com/office/drawing/2014/main" id="{5089284D-D069-0FFF-F1AE-0A21312B21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125" y="5502275"/>
            <a:ext cx="953135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C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sz="3200">
                <a:solidFill>
                  <a:srgbClr val="CCFF99"/>
                </a:solidFill>
              </a:rPr>
              <a:t>コープ低公害車開発㈱の活動と課題</a:t>
            </a:r>
            <a:r>
              <a:rPr lang="en-US" altLang="ja-JP" sz="3200">
                <a:solidFill>
                  <a:srgbClr val="CCFF99"/>
                </a:solidFill>
              </a:rPr>
              <a:t>〔</a:t>
            </a:r>
            <a:r>
              <a:rPr lang="ja-JP" altLang="en-US" sz="3200">
                <a:solidFill>
                  <a:srgbClr val="CCFF99"/>
                </a:solidFill>
              </a:rPr>
              <a:t>経過と目標</a:t>
            </a:r>
            <a:r>
              <a:rPr lang="en-US" altLang="ja-JP" sz="3200">
                <a:solidFill>
                  <a:srgbClr val="CCFF99"/>
                </a:solidFill>
              </a:rPr>
              <a:t>〕</a:t>
            </a:r>
            <a:endParaRPr lang="en-US" altLang="ja-JP"/>
          </a:p>
        </p:txBody>
      </p:sp>
      <p:sp>
        <p:nvSpPr>
          <p:cNvPr id="200720" name="Text Box 16">
            <a:extLst>
              <a:ext uri="{FF2B5EF4-FFF2-40B4-BE49-F238E27FC236}">
                <a16:creationId xmlns:a16="http://schemas.microsoft.com/office/drawing/2014/main" id="{27CBD161-8638-4637-D667-B490C183BF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7400" y="4343400"/>
            <a:ext cx="7804150" cy="1004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l">
              <a:spcBef>
                <a:spcPct val="50000"/>
              </a:spcBef>
            </a:pPr>
            <a:r>
              <a:rPr lang="ja-JP" altLang="en-US">
                <a:solidFill>
                  <a:srgbClr val="CCFFFF"/>
                </a:solidFill>
              </a:rPr>
              <a:t>１９９８年度　コープかながわ　は</a:t>
            </a:r>
          </a:p>
          <a:p>
            <a:pPr algn="l">
              <a:spcBef>
                <a:spcPct val="50000"/>
              </a:spcBef>
            </a:pPr>
            <a:r>
              <a:rPr lang="ja-JP" altLang="en-US">
                <a:solidFill>
                  <a:srgbClr val="CCFFFF"/>
                </a:solidFill>
              </a:rPr>
              <a:t>業務車両（バンタイプ）をＬＰＧ車への転換方針を決定</a:t>
            </a:r>
            <a:endParaRPr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500"/>
                                        <p:tgtEl>
                                          <p:spTgt spid="2007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6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300"/>
                                        <p:tgtEl>
                                          <p:spTgt spid="2007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8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300"/>
                                        <p:tgtEl>
                                          <p:spTgt spid="2007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1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300"/>
                                        <p:tgtEl>
                                          <p:spTgt spid="2007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6" name="Picture 16">
            <a:extLst>
              <a:ext uri="{FF2B5EF4-FFF2-40B4-BE49-F238E27FC236}">
                <a16:creationId xmlns:a16="http://schemas.microsoft.com/office/drawing/2014/main" id="{498312DE-EE7A-3C95-D96E-74CF9471E4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667000"/>
            <a:ext cx="2819400" cy="1965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362" name="AutoShape 2">
            <a:extLst>
              <a:ext uri="{FF2B5EF4-FFF2-40B4-BE49-F238E27FC236}">
                <a16:creationId xmlns:a16="http://schemas.microsoft.com/office/drawing/2014/main" id="{ACDC8213-99AB-BB22-ABA5-F0C6F1C120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5000" y="1371600"/>
            <a:ext cx="3810000" cy="1905000"/>
          </a:xfrm>
          <a:prstGeom prst="irregularSeal1">
            <a:avLst/>
          </a:prstGeom>
          <a:solidFill>
            <a:srgbClr val="FFFF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43365" name="AutoShape 5">
            <a:extLst>
              <a:ext uri="{FF2B5EF4-FFF2-40B4-BE49-F238E27FC236}">
                <a16:creationId xmlns:a16="http://schemas.microsoft.com/office/drawing/2014/main" id="{F6A342E3-9E73-3B03-4EEC-0D632CBA43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24600" y="3124200"/>
            <a:ext cx="2743200" cy="2590800"/>
          </a:xfrm>
          <a:prstGeom prst="irregularSeal1">
            <a:avLst/>
          </a:prstGeom>
          <a:solidFill>
            <a:srgbClr val="FFFF66">
              <a:alpha val="50000"/>
            </a:srgbClr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43366" name="Text Box 6">
            <a:extLst>
              <a:ext uri="{FF2B5EF4-FFF2-40B4-BE49-F238E27FC236}">
                <a16:creationId xmlns:a16="http://schemas.microsoft.com/office/drawing/2014/main" id="{DC95F5E2-EE47-EB91-2077-BC4D238FCF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29425" y="4016375"/>
            <a:ext cx="180975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sz="3200">
                <a:solidFill>
                  <a:srgbClr val="FF0000"/>
                </a:solidFill>
              </a:rPr>
              <a:t>交通事故</a:t>
            </a:r>
            <a:endParaRPr lang="ja-JP" altLang="en-US"/>
          </a:p>
        </p:txBody>
      </p:sp>
      <p:sp>
        <p:nvSpPr>
          <p:cNvPr id="143367" name="AutoShape 7">
            <a:extLst>
              <a:ext uri="{FF2B5EF4-FFF2-40B4-BE49-F238E27FC236}">
                <a16:creationId xmlns:a16="http://schemas.microsoft.com/office/drawing/2014/main" id="{F083EA30-E085-9860-BE78-63768943FE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" y="1447800"/>
            <a:ext cx="2895600" cy="2667000"/>
          </a:xfrm>
          <a:prstGeom prst="cloudCallout">
            <a:avLst>
              <a:gd name="adj1" fmla="val 50384"/>
              <a:gd name="adj2" fmla="val 49106"/>
            </a:avLst>
          </a:prstGeom>
          <a:solidFill>
            <a:srgbClr val="B2B2B2">
              <a:alpha val="50000"/>
            </a:srgbClr>
          </a:solidFill>
          <a:ln w="9525">
            <a:solidFill>
              <a:srgbClr val="B2B2B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ja-JP"/>
          </a:p>
        </p:txBody>
      </p:sp>
      <p:sp>
        <p:nvSpPr>
          <p:cNvPr id="143368" name="Text Box 8">
            <a:extLst>
              <a:ext uri="{FF2B5EF4-FFF2-40B4-BE49-F238E27FC236}">
                <a16:creationId xmlns:a16="http://schemas.microsoft.com/office/drawing/2014/main" id="{03F644E6-B01F-CB0F-E543-203B514544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4425" y="2454275"/>
            <a:ext cx="180975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sz="3200">
                <a:solidFill>
                  <a:srgbClr val="FF0000"/>
                </a:solidFill>
              </a:rPr>
              <a:t>排出ガス</a:t>
            </a:r>
            <a:endParaRPr lang="ja-JP" altLang="en-US"/>
          </a:p>
        </p:txBody>
      </p:sp>
      <p:sp>
        <p:nvSpPr>
          <p:cNvPr id="143369" name="AutoShape 9">
            <a:extLst>
              <a:ext uri="{FF2B5EF4-FFF2-40B4-BE49-F238E27FC236}">
                <a16:creationId xmlns:a16="http://schemas.microsoft.com/office/drawing/2014/main" id="{E141AF82-B9DF-A1AD-52C4-7130A02445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62600" y="1524000"/>
            <a:ext cx="3733800" cy="1600200"/>
          </a:xfrm>
          <a:prstGeom prst="wedgeEllipseCallout">
            <a:avLst>
              <a:gd name="adj1" fmla="val -43750"/>
              <a:gd name="adj2" fmla="val 50991"/>
            </a:avLst>
          </a:prstGeom>
          <a:solidFill>
            <a:srgbClr val="FF9900">
              <a:alpha val="50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ja-JP"/>
          </a:p>
        </p:txBody>
      </p:sp>
      <p:sp>
        <p:nvSpPr>
          <p:cNvPr id="143370" name="Text Box 10">
            <a:extLst>
              <a:ext uri="{FF2B5EF4-FFF2-40B4-BE49-F238E27FC236}">
                <a16:creationId xmlns:a16="http://schemas.microsoft.com/office/drawing/2014/main" id="{E3700311-DB45-977A-31FA-DC7D8F2AB2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7000" y="1905000"/>
            <a:ext cx="25146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sz="3200">
                <a:solidFill>
                  <a:srgbClr val="FF0000"/>
                </a:solidFill>
              </a:rPr>
              <a:t>騒音・振動</a:t>
            </a:r>
            <a:endParaRPr lang="ja-JP" altLang="en-US">
              <a:solidFill>
                <a:srgbClr val="FF0000"/>
              </a:solidFill>
            </a:endParaRPr>
          </a:p>
        </p:txBody>
      </p:sp>
      <p:sp>
        <p:nvSpPr>
          <p:cNvPr id="143371" name="AutoShape 11">
            <a:extLst>
              <a:ext uri="{FF2B5EF4-FFF2-40B4-BE49-F238E27FC236}">
                <a16:creationId xmlns:a16="http://schemas.microsoft.com/office/drawing/2014/main" id="{691C0405-FF5E-132D-74F9-E96B85B9E4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4648200"/>
            <a:ext cx="6248400" cy="1752600"/>
          </a:xfrm>
          <a:prstGeom prst="cloudCallout">
            <a:avLst>
              <a:gd name="adj1" fmla="val 18875"/>
              <a:gd name="adj2" fmla="val -45926"/>
            </a:avLst>
          </a:prstGeom>
          <a:solidFill>
            <a:srgbClr val="969696">
              <a:alpha val="50000"/>
            </a:srgbClr>
          </a:solidFill>
          <a:ln w="9525">
            <a:solidFill>
              <a:srgbClr val="B2B2B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ja-JP"/>
          </a:p>
        </p:txBody>
      </p:sp>
      <p:sp>
        <p:nvSpPr>
          <p:cNvPr id="143372" name="Text Box 12">
            <a:extLst>
              <a:ext uri="{FF2B5EF4-FFF2-40B4-BE49-F238E27FC236}">
                <a16:creationId xmlns:a16="http://schemas.microsoft.com/office/drawing/2014/main" id="{96E5F1C1-B7DF-3CB7-765E-2BB337EE1B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5105400"/>
            <a:ext cx="5670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>
                <a:solidFill>
                  <a:srgbClr val="CC3300"/>
                </a:solidFill>
              </a:rPr>
              <a:t>土埃・粉塵・タイヤ紛・ブレーキ紛など</a:t>
            </a:r>
            <a:endParaRPr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33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3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33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433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IVEB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433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433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BRAK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433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33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33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33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33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33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300"/>
                                        <p:tgtEl>
                                          <p:spTgt spid="1433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2300"/>
                            </p:stCondLst>
                            <p:childTnLst>
                              <p:par>
                                <p:cTn id="33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433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433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433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433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IVEB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2800"/>
                            </p:stCondLst>
                            <p:childTnLst>
                              <p:par>
                                <p:cTn id="4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43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3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BRAK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3300"/>
                            </p:stCondLst>
                            <p:childTnLst>
                              <p:par>
                                <p:cTn id="45" presetID="2" presetClass="entr" presetSubtype="8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300" fill="hold"/>
                                        <p:tgtEl>
                                          <p:spTgt spid="1433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300" fill="hold"/>
                                        <p:tgtEl>
                                          <p:spTgt spid="1433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IVEB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3600"/>
                            </p:stCondLst>
                            <p:childTnLst>
                              <p:par>
                                <p:cTn id="50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433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433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433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433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4100"/>
                            </p:stCondLst>
                            <p:childTnLst>
                              <p:par>
                                <p:cTn id="57" presetID="2" presetClass="entr" presetSubtype="8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300" fill="hold"/>
                                        <p:tgtEl>
                                          <p:spTgt spid="1433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300" fill="hold"/>
                                        <p:tgtEl>
                                          <p:spTgt spid="1433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554" name="Text Box 2">
            <a:extLst>
              <a:ext uri="{FF2B5EF4-FFF2-40B4-BE49-F238E27FC236}">
                <a16:creationId xmlns:a16="http://schemas.microsoft.com/office/drawing/2014/main" id="{D49FCA2A-F618-AB6A-D357-2E00BE40C2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8400" y="1066800"/>
            <a:ext cx="4981575" cy="457200"/>
          </a:xfrm>
          <a:prstGeom prst="rect">
            <a:avLst/>
          </a:prstGeom>
          <a:solidFill>
            <a:srgbClr val="FFCCCC"/>
          </a:solidFill>
          <a:ln>
            <a:noFill/>
          </a:ln>
          <a:effectLst/>
          <a:scene3d>
            <a:camera prst="legacyObliqueBottom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CC"/>
            </a:extrusionClr>
            <a:contourClr>
              <a:srgbClr val="FFCCCC"/>
            </a:contourClr>
          </a:sp3d>
          <a:extLst>
            <a:ext uri="{91240B29-F687-4F45-9708-019B960494DF}">
              <a14:hiddenLine xmlns:a14="http://schemas.microsoft.com/office/drawing/2010/main" w="9525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  <a:flatTx/>
          </a:bodyPr>
          <a:lstStyle/>
          <a:p>
            <a:pPr>
              <a:spcBef>
                <a:spcPct val="50000"/>
              </a:spcBef>
            </a:pPr>
            <a:r>
              <a:rPr lang="ja-JP" altLang="en-US">
                <a:solidFill>
                  <a:srgbClr val="FFFF99"/>
                </a:solidFill>
              </a:rPr>
              <a:t>コープ共同購入センター</a:t>
            </a:r>
            <a:endParaRPr lang="ja-JP" altLang="en-US"/>
          </a:p>
        </p:txBody>
      </p:sp>
      <p:sp>
        <p:nvSpPr>
          <p:cNvPr id="279555" name="AutoShape 3">
            <a:extLst>
              <a:ext uri="{FF2B5EF4-FFF2-40B4-BE49-F238E27FC236}">
                <a16:creationId xmlns:a16="http://schemas.microsoft.com/office/drawing/2014/main" id="{DAF44B95-0EB8-DE8F-0585-33490AD0FBC2}"/>
              </a:ext>
            </a:extLst>
          </p:cNvPr>
          <p:cNvSpPr>
            <a:spLocks noChangeArrowheads="1"/>
          </p:cNvSpPr>
          <p:nvPr/>
        </p:nvSpPr>
        <p:spPr bwMode="auto">
          <a:xfrm rot="16200000" flipH="1">
            <a:off x="914400" y="2971800"/>
            <a:ext cx="1143000" cy="533400"/>
          </a:xfrm>
          <a:prstGeom prst="parallelogram">
            <a:avLst>
              <a:gd name="adj" fmla="val 106181"/>
            </a:avLst>
          </a:prstGeom>
          <a:pattFill prst="dkVert">
            <a:fgClr>
              <a:schemeClr val="bg1"/>
            </a:fgClr>
            <a:bgClr>
              <a:srgbClr val="996633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79556" name="AutoShape 4">
            <a:extLst>
              <a:ext uri="{FF2B5EF4-FFF2-40B4-BE49-F238E27FC236}">
                <a16:creationId xmlns:a16="http://schemas.microsoft.com/office/drawing/2014/main" id="{CE8E3159-AB00-0435-25BD-0F87FE1F0B3F}"/>
              </a:ext>
            </a:extLst>
          </p:cNvPr>
          <p:cNvSpPr>
            <a:spLocks noChangeArrowheads="1"/>
          </p:cNvSpPr>
          <p:nvPr/>
        </p:nvSpPr>
        <p:spPr bwMode="auto">
          <a:xfrm rot="10791106">
            <a:off x="1905000" y="1524000"/>
            <a:ext cx="5561013" cy="2282825"/>
          </a:xfrm>
          <a:prstGeom prst="cube">
            <a:avLst>
              <a:gd name="adj" fmla="val 22236"/>
            </a:avLst>
          </a:prstGeom>
          <a:solidFill>
            <a:srgbClr val="996633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79557" name="AutoShape 5">
            <a:extLst>
              <a:ext uri="{FF2B5EF4-FFF2-40B4-BE49-F238E27FC236}">
                <a16:creationId xmlns:a16="http://schemas.microsoft.com/office/drawing/2014/main" id="{62151A7F-D68A-F38C-E104-29E7227BB2E4}"/>
              </a:ext>
            </a:extLst>
          </p:cNvPr>
          <p:cNvSpPr>
            <a:spLocks noChangeArrowheads="1"/>
          </p:cNvSpPr>
          <p:nvPr/>
        </p:nvSpPr>
        <p:spPr bwMode="auto">
          <a:xfrm rot="-10802292">
            <a:off x="609600" y="3276600"/>
            <a:ext cx="7927975" cy="3048000"/>
          </a:xfrm>
          <a:prstGeom prst="cube">
            <a:avLst>
              <a:gd name="adj" fmla="val 20472"/>
            </a:avLst>
          </a:prstGeom>
          <a:solidFill>
            <a:srgbClr val="996633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79558" name="Line 6">
            <a:extLst>
              <a:ext uri="{FF2B5EF4-FFF2-40B4-BE49-F238E27FC236}">
                <a16:creationId xmlns:a16="http://schemas.microsoft.com/office/drawing/2014/main" id="{12DB2C85-FB19-7B5E-5B53-DB5DF3C92095}"/>
              </a:ext>
            </a:extLst>
          </p:cNvPr>
          <p:cNvSpPr>
            <a:spLocks noChangeShapeType="1"/>
          </p:cNvSpPr>
          <p:nvPr/>
        </p:nvSpPr>
        <p:spPr bwMode="auto">
          <a:xfrm>
            <a:off x="7467600" y="5334000"/>
            <a:ext cx="10668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79559" name="Rectangle 7">
            <a:extLst>
              <a:ext uri="{FF2B5EF4-FFF2-40B4-BE49-F238E27FC236}">
                <a16:creationId xmlns:a16="http://schemas.microsoft.com/office/drawing/2014/main" id="{D833F3CE-A847-B158-3EC9-EEAA03F09A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5400" y="3810000"/>
            <a:ext cx="6172200" cy="1524000"/>
          </a:xfrm>
          <a:prstGeom prst="rect">
            <a:avLst/>
          </a:prstGeom>
          <a:solidFill>
            <a:srgbClr val="CC9900">
              <a:alpha val="50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79560" name="Rectangle 8">
            <a:extLst>
              <a:ext uri="{FF2B5EF4-FFF2-40B4-BE49-F238E27FC236}">
                <a16:creationId xmlns:a16="http://schemas.microsoft.com/office/drawing/2014/main" id="{621E0AF1-5848-8F57-20A3-D569AD7949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5715000"/>
            <a:ext cx="9220200" cy="685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B2B2B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79561" name="Rectangle 9">
            <a:extLst>
              <a:ext uri="{FF2B5EF4-FFF2-40B4-BE49-F238E27FC236}">
                <a16:creationId xmlns:a16="http://schemas.microsoft.com/office/drawing/2014/main" id="{B8B81B98-B894-D9BB-4D75-45E765F74B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1800" y="1828800"/>
            <a:ext cx="3886200" cy="762000"/>
          </a:xfrm>
          <a:prstGeom prst="rect">
            <a:avLst/>
          </a:prstGeom>
          <a:pattFill prst="lgGrid">
            <a:fgClr>
              <a:srgbClr val="996633"/>
            </a:fgClr>
            <a:bgClr>
              <a:schemeClr val="bg2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79562" name="Rectangle 10">
            <a:extLst>
              <a:ext uri="{FF2B5EF4-FFF2-40B4-BE49-F238E27FC236}">
                <a16:creationId xmlns:a16="http://schemas.microsoft.com/office/drawing/2014/main" id="{71DFB339-54CD-2A2D-FC27-40CBED1973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0" y="2667000"/>
            <a:ext cx="685800" cy="609600"/>
          </a:xfrm>
          <a:prstGeom prst="rect">
            <a:avLst/>
          </a:prstGeom>
          <a:pattFill prst="dkVert">
            <a:fgClr>
              <a:srgbClr val="996633"/>
            </a:fgClr>
            <a:bgClr>
              <a:srgbClr val="FFFFFF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79563" name="Line 11">
            <a:extLst>
              <a:ext uri="{FF2B5EF4-FFF2-40B4-BE49-F238E27FC236}">
                <a16:creationId xmlns:a16="http://schemas.microsoft.com/office/drawing/2014/main" id="{78DF8FA7-670A-0AA0-49FE-5903EF6861F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467600" y="3505200"/>
            <a:ext cx="10668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79565" name="Rectangle 13">
            <a:extLst>
              <a:ext uri="{FF2B5EF4-FFF2-40B4-BE49-F238E27FC236}">
                <a16:creationId xmlns:a16="http://schemas.microsoft.com/office/drawing/2014/main" id="{938EA987-2A5B-FE13-AE94-627CEC00F9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91400" y="5105400"/>
            <a:ext cx="457200" cy="381000"/>
          </a:xfrm>
          <a:prstGeom prst="rect">
            <a:avLst/>
          </a:prstGeom>
          <a:solidFill>
            <a:schemeClr val="accent1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chemeClr val="accent1"/>
            </a:extrusionClr>
            <a:contourClr>
              <a:schemeClr val="accent1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ja-JP" altLang="en-US"/>
          </a:p>
        </p:txBody>
      </p:sp>
      <p:sp>
        <p:nvSpPr>
          <p:cNvPr id="279566" name="Rectangle 14">
            <a:extLst>
              <a:ext uri="{FF2B5EF4-FFF2-40B4-BE49-F238E27FC236}">
                <a16:creationId xmlns:a16="http://schemas.microsoft.com/office/drawing/2014/main" id="{AE27A5CA-5CB5-AAFD-2633-E00DE46B2D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91400" y="4724400"/>
            <a:ext cx="457200" cy="381000"/>
          </a:xfrm>
          <a:prstGeom prst="rect">
            <a:avLst/>
          </a:prstGeom>
          <a:solidFill>
            <a:schemeClr val="accent1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chemeClr val="accent1"/>
            </a:extrusionClr>
            <a:contourClr>
              <a:schemeClr val="accent1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ja-JP" altLang="en-US"/>
          </a:p>
        </p:txBody>
      </p:sp>
      <p:sp>
        <p:nvSpPr>
          <p:cNvPr id="279567" name="Rectangle 15">
            <a:extLst>
              <a:ext uri="{FF2B5EF4-FFF2-40B4-BE49-F238E27FC236}">
                <a16:creationId xmlns:a16="http://schemas.microsoft.com/office/drawing/2014/main" id="{6D31351C-FA5C-4BEE-0A79-58E9E8E43E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34200" y="5105400"/>
            <a:ext cx="457200" cy="381000"/>
          </a:xfrm>
          <a:prstGeom prst="rect">
            <a:avLst/>
          </a:prstGeom>
          <a:solidFill>
            <a:srgbClr val="FFFF99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FF99"/>
            </a:extrusionClr>
            <a:contourClr>
              <a:srgbClr val="FFFF99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ja-JP" altLang="en-US"/>
          </a:p>
        </p:txBody>
      </p:sp>
      <p:sp>
        <p:nvSpPr>
          <p:cNvPr id="279568" name="Rectangle 16">
            <a:extLst>
              <a:ext uri="{FF2B5EF4-FFF2-40B4-BE49-F238E27FC236}">
                <a16:creationId xmlns:a16="http://schemas.microsoft.com/office/drawing/2014/main" id="{86E2ACE2-22A6-5A85-B2C6-5C90798648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34200" y="4800600"/>
            <a:ext cx="457200" cy="381000"/>
          </a:xfrm>
          <a:prstGeom prst="rect">
            <a:avLst/>
          </a:prstGeom>
          <a:solidFill>
            <a:srgbClr val="FFFF99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FF99"/>
            </a:extrusionClr>
            <a:contourClr>
              <a:srgbClr val="FFFF99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ja-JP" altLang="en-US"/>
          </a:p>
        </p:txBody>
      </p:sp>
      <p:sp>
        <p:nvSpPr>
          <p:cNvPr id="279569" name="Rectangle 17">
            <a:extLst>
              <a:ext uri="{FF2B5EF4-FFF2-40B4-BE49-F238E27FC236}">
                <a16:creationId xmlns:a16="http://schemas.microsoft.com/office/drawing/2014/main" id="{22C46790-FE71-316D-61C1-E6E9A25FB9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77000" y="5105400"/>
            <a:ext cx="457200" cy="381000"/>
          </a:xfrm>
          <a:prstGeom prst="rect">
            <a:avLst/>
          </a:prstGeom>
          <a:pattFill prst="smCheck">
            <a:fgClr>
              <a:schemeClr val="accent2"/>
            </a:fgClr>
            <a:bgClr>
              <a:schemeClr val="bg1"/>
            </a:bgClr>
          </a:patt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chemeClr val="accent2"/>
            </a:extrusionClr>
            <a:contourClr>
              <a:schemeClr val="accent2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ja-JP" altLang="en-US"/>
          </a:p>
        </p:txBody>
      </p:sp>
      <p:sp>
        <p:nvSpPr>
          <p:cNvPr id="279570" name="Rectangle 18">
            <a:extLst>
              <a:ext uri="{FF2B5EF4-FFF2-40B4-BE49-F238E27FC236}">
                <a16:creationId xmlns:a16="http://schemas.microsoft.com/office/drawing/2014/main" id="{2C9EDACD-BC2D-22FA-C167-1F3295F7AA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34200" y="4419600"/>
            <a:ext cx="457200" cy="381000"/>
          </a:xfrm>
          <a:prstGeom prst="rect">
            <a:avLst/>
          </a:prstGeom>
          <a:solidFill>
            <a:srgbClr val="FFFF99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FF99"/>
            </a:extrusionClr>
            <a:contourClr>
              <a:srgbClr val="FFFF99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ja-JP" altLang="en-US"/>
          </a:p>
        </p:txBody>
      </p:sp>
      <p:sp>
        <p:nvSpPr>
          <p:cNvPr id="279571" name="Rectangle 19">
            <a:extLst>
              <a:ext uri="{FF2B5EF4-FFF2-40B4-BE49-F238E27FC236}">
                <a16:creationId xmlns:a16="http://schemas.microsoft.com/office/drawing/2014/main" id="{82109756-CF59-7A1E-6E82-7D1692BCE5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77000" y="4648200"/>
            <a:ext cx="457200" cy="457200"/>
          </a:xfrm>
          <a:prstGeom prst="rect">
            <a:avLst/>
          </a:prstGeom>
          <a:pattFill prst="smCheck">
            <a:fgClr>
              <a:schemeClr val="accent1"/>
            </a:fgClr>
            <a:bgClr>
              <a:schemeClr val="bg1"/>
            </a:bgClr>
          </a:patt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chemeClr val="accent1"/>
            </a:extrusionClr>
            <a:contourClr>
              <a:schemeClr val="accent1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ja-JP" altLang="en-US"/>
          </a:p>
        </p:txBody>
      </p:sp>
      <p:sp>
        <p:nvSpPr>
          <p:cNvPr id="279572" name="Rectangle 20">
            <a:extLst>
              <a:ext uri="{FF2B5EF4-FFF2-40B4-BE49-F238E27FC236}">
                <a16:creationId xmlns:a16="http://schemas.microsoft.com/office/drawing/2014/main" id="{6737E8E5-3570-A857-1BA4-ED2D27E6B6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77000" y="4267200"/>
            <a:ext cx="457200" cy="381000"/>
          </a:xfrm>
          <a:prstGeom prst="rect">
            <a:avLst/>
          </a:prstGeom>
          <a:pattFill prst="smCheck">
            <a:fgClr>
              <a:schemeClr val="accent1"/>
            </a:fgClr>
            <a:bgClr>
              <a:schemeClr val="bg1"/>
            </a:bgClr>
          </a:patt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chemeClr val="accent1"/>
            </a:extrusionClr>
            <a:contourClr>
              <a:schemeClr val="accent1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ja-JP" altLang="en-US"/>
          </a:p>
        </p:txBody>
      </p:sp>
      <p:sp>
        <p:nvSpPr>
          <p:cNvPr id="279573" name="Rectangle 21">
            <a:extLst>
              <a:ext uri="{FF2B5EF4-FFF2-40B4-BE49-F238E27FC236}">
                <a16:creationId xmlns:a16="http://schemas.microsoft.com/office/drawing/2014/main" id="{AF2BFE1F-F54F-9185-6460-3F54E2DE59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5029200"/>
            <a:ext cx="457200" cy="457200"/>
          </a:xfrm>
          <a:prstGeom prst="rect">
            <a:avLst/>
          </a:prstGeom>
          <a:solidFill>
            <a:srgbClr val="FFFF99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FF99"/>
            </a:extrusionClr>
            <a:contourClr>
              <a:srgbClr val="FFFF99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ja-JP" altLang="en-US"/>
          </a:p>
        </p:txBody>
      </p:sp>
      <p:sp>
        <p:nvSpPr>
          <p:cNvPr id="279574" name="Rectangle 22">
            <a:extLst>
              <a:ext uri="{FF2B5EF4-FFF2-40B4-BE49-F238E27FC236}">
                <a16:creationId xmlns:a16="http://schemas.microsoft.com/office/drawing/2014/main" id="{791C27C1-D6F2-6221-B84F-F81568DC92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4648200"/>
            <a:ext cx="457200" cy="381000"/>
          </a:xfrm>
          <a:prstGeom prst="rect">
            <a:avLst/>
          </a:prstGeom>
          <a:solidFill>
            <a:srgbClr val="99CC00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99CC00"/>
            </a:extrusionClr>
            <a:contourClr>
              <a:srgbClr val="99CC0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ja-JP" altLang="en-US"/>
          </a:p>
        </p:txBody>
      </p:sp>
      <p:sp>
        <p:nvSpPr>
          <p:cNvPr id="279575" name="Rectangle 23">
            <a:extLst>
              <a:ext uri="{FF2B5EF4-FFF2-40B4-BE49-F238E27FC236}">
                <a16:creationId xmlns:a16="http://schemas.microsoft.com/office/drawing/2014/main" id="{71BB6748-CADC-7A9F-E2A1-40EA3E7068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62600" y="5105400"/>
            <a:ext cx="457200" cy="381000"/>
          </a:xfrm>
          <a:prstGeom prst="rect">
            <a:avLst/>
          </a:prstGeom>
          <a:solidFill>
            <a:srgbClr val="660033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660033"/>
            </a:extrusionClr>
            <a:contourClr>
              <a:srgbClr val="660033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ja-JP" altLang="en-US"/>
          </a:p>
        </p:txBody>
      </p:sp>
      <p:sp>
        <p:nvSpPr>
          <p:cNvPr id="279576" name="Rectangle 24">
            <a:extLst>
              <a:ext uri="{FF2B5EF4-FFF2-40B4-BE49-F238E27FC236}">
                <a16:creationId xmlns:a16="http://schemas.microsoft.com/office/drawing/2014/main" id="{42A00D92-78A8-0406-2F28-00F2D0230C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4343400"/>
            <a:ext cx="457200" cy="381000"/>
          </a:xfrm>
          <a:prstGeom prst="rect">
            <a:avLst/>
          </a:prstGeom>
          <a:solidFill>
            <a:srgbClr val="CCFF99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CCFF99"/>
            </a:extrusionClr>
            <a:contourClr>
              <a:srgbClr val="CCFF99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ja-JP" altLang="en-US"/>
          </a:p>
        </p:txBody>
      </p:sp>
      <p:sp>
        <p:nvSpPr>
          <p:cNvPr id="279577" name="Rectangle 25">
            <a:extLst>
              <a:ext uri="{FF2B5EF4-FFF2-40B4-BE49-F238E27FC236}">
                <a16:creationId xmlns:a16="http://schemas.microsoft.com/office/drawing/2014/main" id="{9D2C8531-06C5-C891-D383-B8C4B93BD2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9600" y="5105400"/>
            <a:ext cx="457200" cy="381000"/>
          </a:xfrm>
          <a:prstGeom prst="rect">
            <a:avLst/>
          </a:prstGeom>
          <a:solidFill>
            <a:schemeClr val="accent1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chemeClr val="accent1"/>
            </a:extrusionClr>
            <a:contourClr>
              <a:schemeClr val="accent1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ja-JP" altLang="en-US"/>
          </a:p>
        </p:txBody>
      </p:sp>
      <p:sp>
        <p:nvSpPr>
          <p:cNvPr id="279578" name="Rectangle 26">
            <a:extLst>
              <a:ext uri="{FF2B5EF4-FFF2-40B4-BE49-F238E27FC236}">
                <a16:creationId xmlns:a16="http://schemas.microsoft.com/office/drawing/2014/main" id="{43B2CC89-60E4-00F8-6A8A-593216658B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2400" y="5105400"/>
            <a:ext cx="457200" cy="381000"/>
          </a:xfrm>
          <a:prstGeom prst="rect">
            <a:avLst/>
          </a:prstGeom>
          <a:solidFill>
            <a:schemeClr val="accent1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chemeClr val="accent1"/>
            </a:extrusionClr>
            <a:contourClr>
              <a:schemeClr val="accent1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ja-JP" altLang="en-US"/>
          </a:p>
        </p:txBody>
      </p:sp>
      <p:sp>
        <p:nvSpPr>
          <p:cNvPr id="279579" name="Rectangle 27">
            <a:extLst>
              <a:ext uri="{FF2B5EF4-FFF2-40B4-BE49-F238E27FC236}">
                <a16:creationId xmlns:a16="http://schemas.microsoft.com/office/drawing/2014/main" id="{7F1E0C50-4990-27D1-6403-085A0FC657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9600" y="4724400"/>
            <a:ext cx="457200" cy="381000"/>
          </a:xfrm>
          <a:prstGeom prst="rect">
            <a:avLst/>
          </a:prstGeom>
          <a:solidFill>
            <a:schemeClr val="accent1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chemeClr val="accent1"/>
            </a:extrusionClr>
            <a:contourClr>
              <a:schemeClr val="accent1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ja-JP" altLang="en-US"/>
          </a:p>
        </p:txBody>
      </p:sp>
      <p:sp>
        <p:nvSpPr>
          <p:cNvPr id="279580" name="Rectangle 28">
            <a:extLst>
              <a:ext uri="{FF2B5EF4-FFF2-40B4-BE49-F238E27FC236}">
                <a16:creationId xmlns:a16="http://schemas.microsoft.com/office/drawing/2014/main" id="{B691EE6E-F8DD-C924-FA2B-58CF34DF1E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5200" y="5105400"/>
            <a:ext cx="457200" cy="381000"/>
          </a:xfrm>
          <a:prstGeom prst="rect">
            <a:avLst/>
          </a:prstGeom>
          <a:pattFill prst="smCheck">
            <a:fgClr>
              <a:schemeClr val="accent2"/>
            </a:fgClr>
            <a:bgClr>
              <a:schemeClr val="bg1"/>
            </a:bgClr>
          </a:patt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chemeClr val="accent2"/>
            </a:extrusionClr>
            <a:contourClr>
              <a:schemeClr val="accent2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ja-JP" altLang="en-US"/>
          </a:p>
        </p:txBody>
      </p:sp>
      <p:sp>
        <p:nvSpPr>
          <p:cNvPr id="279581" name="Rectangle 29">
            <a:extLst>
              <a:ext uri="{FF2B5EF4-FFF2-40B4-BE49-F238E27FC236}">
                <a16:creationId xmlns:a16="http://schemas.microsoft.com/office/drawing/2014/main" id="{E2B07524-1D96-CD48-BEEC-A8282FB998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2400" y="4724400"/>
            <a:ext cx="457200" cy="381000"/>
          </a:xfrm>
          <a:prstGeom prst="rect">
            <a:avLst/>
          </a:prstGeom>
          <a:pattFill prst="smCheck">
            <a:fgClr>
              <a:schemeClr val="accent2"/>
            </a:fgClr>
            <a:bgClr>
              <a:schemeClr val="bg1"/>
            </a:bgClr>
          </a:patt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chemeClr val="accent2"/>
            </a:extrusionClr>
            <a:contourClr>
              <a:schemeClr val="accent2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ja-JP" altLang="en-US"/>
          </a:p>
        </p:txBody>
      </p:sp>
      <p:sp>
        <p:nvSpPr>
          <p:cNvPr id="279582" name="Rectangle 30">
            <a:extLst>
              <a:ext uri="{FF2B5EF4-FFF2-40B4-BE49-F238E27FC236}">
                <a16:creationId xmlns:a16="http://schemas.microsoft.com/office/drawing/2014/main" id="{8A719779-E1D8-092F-0C87-3A222D94C8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9600" y="4343400"/>
            <a:ext cx="457200" cy="381000"/>
          </a:xfrm>
          <a:prstGeom prst="rect">
            <a:avLst/>
          </a:prstGeom>
          <a:solidFill>
            <a:srgbClr val="FFFF99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FF99"/>
            </a:extrusionClr>
            <a:contourClr>
              <a:srgbClr val="FFFF99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ja-JP" altLang="en-US"/>
          </a:p>
        </p:txBody>
      </p:sp>
      <p:sp>
        <p:nvSpPr>
          <p:cNvPr id="279583" name="AutoShape 31">
            <a:extLst>
              <a:ext uri="{FF2B5EF4-FFF2-40B4-BE49-F238E27FC236}">
                <a16:creationId xmlns:a16="http://schemas.microsoft.com/office/drawing/2014/main" id="{089752D4-81FD-687D-64B5-145AAFC04B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48400" y="3124200"/>
            <a:ext cx="2590800" cy="2667000"/>
          </a:xfrm>
          <a:prstGeom prst="cloudCallout">
            <a:avLst>
              <a:gd name="adj1" fmla="val -142588"/>
              <a:gd name="adj2" fmla="val 42144"/>
            </a:avLst>
          </a:prstGeom>
          <a:solidFill>
            <a:srgbClr val="B2B2B2">
              <a:alpha val="50000"/>
            </a:srgbClr>
          </a:solidFill>
          <a:ln w="9525">
            <a:solidFill>
              <a:srgbClr val="B2B2B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ja-JP"/>
          </a:p>
        </p:txBody>
      </p:sp>
      <p:sp>
        <p:nvSpPr>
          <p:cNvPr id="279584" name="AutoShape 32">
            <a:extLst>
              <a:ext uri="{FF2B5EF4-FFF2-40B4-BE49-F238E27FC236}">
                <a16:creationId xmlns:a16="http://schemas.microsoft.com/office/drawing/2014/main" id="{2CDE1C50-CE21-1C87-9390-0760A4A2B0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0" y="2971800"/>
            <a:ext cx="2590800" cy="2667000"/>
          </a:xfrm>
          <a:prstGeom prst="cloudCallout">
            <a:avLst>
              <a:gd name="adj1" fmla="val -5514"/>
              <a:gd name="adj2" fmla="val 47144"/>
            </a:avLst>
          </a:prstGeom>
          <a:solidFill>
            <a:srgbClr val="B2B2B2">
              <a:alpha val="50000"/>
            </a:srgbClr>
          </a:solidFill>
          <a:ln w="9525">
            <a:solidFill>
              <a:srgbClr val="B2B2B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ja-JP"/>
          </a:p>
        </p:txBody>
      </p:sp>
      <p:sp>
        <p:nvSpPr>
          <p:cNvPr id="279585" name="AutoShape 33">
            <a:extLst>
              <a:ext uri="{FF2B5EF4-FFF2-40B4-BE49-F238E27FC236}">
                <a16:creationId xmlns:a16="http://schemas.microsoft.com/office/drawing/2014/main" id="{9F4010EB-5E62-3838-F10A-A27BFD4258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3788" y="2743200"/>
            <a:ext cx="2589212" cy="2667000"/>
          </a:xfrm>
          <a:prstGeom prst="cloudCallout">
            <a:avLst>
              <a:gd name="adj1" fmla="val 21245"/>
              <a:gd name="adj2" fmla="val 49940"/>
            </a:avLst>
          </a:prstGeom>
          <a:solidFill>
            <a:srgbClr val="B2B2B2">
              <a:alpha val="50000"/>
            </a:srgbClr>
          </a:solidFill>
          <a:ln w="9525">
            <a:solidFill>
              <a:srgbClr val="B2B2B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ja-JP"/>
          </a:p>
        </p:txBody>
      </p:sp>
      <p:sp>
        <p:nvSpPr>
          <p:cNvPr id="279586" name="AutoShape 34">
            <a:extLst>
              <a:ext uri="{FF2B5EF4-FFF2-40B4-BE49-F238E27FC236}">
                <a16:creationId xmlns:a16="http://schemas.microsoft.com/office/drawing/2014/main" id="{B2FF9843-9637-22AD-8BA4-3B5D434506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9200" y="2895600"/>
            <a:ext cx="2590800" cy="2667000"/>
          </a:xfrm>
          <a:prstGeom prst="cloudCallout">
            <a:avLst>
              <a:gd name="adj1" fmla="val 24815"/>
              <a:gd name="adj2" fmla="val 46431"/>
            </a:avLst>
          </a:prstGeom>
          <a:solidFill>
            <a:srgbClr val="B2B2B2">
              <a:alpha val="50000"/>
            </a:srgbClr>
          </a:solidFill>
          <a:ln w="9525">
            <a:solidFill>
              <a:srgbClr val="B2B2B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ja-JP"/>
          </a:p>
        </p:txBody>
      </p:sp>
      <p:sp>
        <p:nvSpPr>
          <p:cNvPr id="279589" name="AutoShape 37">
            <a:extLst>
              <a:ext uri="{FF2B5EF4-FFF2-40B4-BE49-F238E27FC236}">
                <a16:creationId xmlns:a16="http://schemas.microsoft.com/office/drawing/2014/main" id="{D5A6544B-D02C-54D4-23BD-E05D69D6F8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1000" y="1752600"/>
            <a:ext cx="5175250" cy="2057400"/>
          </a:xfrm>
          <a:prstGeom prst="wedgeRoundRectCallout">
            <a:avLst>
              <a:gd name="adj1" fmla="val -78958"/>
              <a:gd name="adj2" fmla="val 55245"/>
              <a:gd name="adj3" fmla="val 16667"/>
            </a:avLst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spcBef>
                <a:spcPct val="50000"/>
              </a:spcBef>
            </a:pPr>
            <a:r>
              <a:rPr lang="ja-JP" altLang="en-US">
                <a:solidFill>
                  <a:srgbClr val="FF0000"/>
                </a:solidFill>
              </a:rPr>
              <a:t>配送センターは自動車排ガス</a:t>
            </a:r>
          </a:p>
          <a:p>
            <a:pPr>
              <a:spcBef>
                <a:spcPct val="50000"/>
              </a:spcBef>
            </a:pPr>
            <a:r>
              <a:rPr lang="ja-JP" altLang="en-US">
                <a:solidFill>
                  <a:srgbClr val="FF0000"/>
                </a:solidFill>
              </a:rPr>
              <a:t>の溜まり場です</a:t>
            </a:r>
          </a:p>
          <a:p>
            <a:pPr>
              <a:spcBef>
                <a:spcPct val="50000"/>
              </a:spcBef>
            </a:pPr>
            <a:r>
              <a:rPr lang="ja-JP" altLang="en-US">
                <a:solidFill>
                  <a:srgbClr val="009900"/>
                </a:solidFill>
              </a:rPr>
              <a:t>職場の環境改善から地域の改善へ</a:t>
            </a:r>
          </a:p>
        </p:txBody>
      </p:sp>
      <p:sp>
        <p:nvSpPr>
          <p:cNvPr id="279601" name="AutoShape 49">
            <a:extLst>
              <a:ext uri="{FF2B5EF4-FFF2-40B4-BE49-F238E27FC236}">
                <a16:creationId xmlns:a16="http://schemas.microsoft.com/office/drawing/2014/main" id="{BE6136A6-EF68-B42E-B68B-A43991D4F3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895600"/>
            <a:ext cx="2590800" cy="2667000"/>
          </a:xfrm>
          <a:prstGeom prst="cloudCallout">
            <a:avLst>
              <a:gd name="adj1" fmla="val 15440"/>
              <a:gd name="adj2" fmla="val 52796"/>
            </a:avLst>
          </a:prstGeom>
          <a:solidFill>
            <a:srgbClr val="B2B2B2">
              <a:alpha val="50000"/>
            </a:srgbClr>
          </a:solidFill>
          <a:ln w="9525">
            <a:solidFill>
              <a:srgbClr val="B2B2B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ja-JP"/>
          </a:p>
        </p:txBody>
      </p:sp>
      <p:sp>
        <p:nvSpPr>
          <p:cNvPr id="279587" name="Text Box 35">
            <a:extLst>
              <a:ext uri="{FF2B5EF4-FFF2-40B4-BE49-F238E27FC236}">
                <a16:creationId xmlns:a16="http://schemas.microsoft.com/office/drawing/2014/main" id="{C9AACF97-1DA6-7609-2378-E9CE24F0BE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3124200"/>
            <a:ext cx="1809750" cy="5794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sz="3200">
                <a:solidFill>
                  <a:srgbClr val="FF0000"/>
                </a:solidFill>
              </a:rPr>
              <a:t>排出ガス</a:t>
            </a:r>
            <a:endParaRPr lang="ja-JP" altLang="en-US"/>
          </a:p>
        </p:txBody>
      </p:sp>
      <p:pic>
        <p:nvPicPr>
          <p:cNvPr id="279602" name="Picture 50">
            <a:extLst>
              <a:ext uri="{FF2B5EF4-FFF2-40B4-BE49-F238E27FC236}">
                <a16:creationId xmlns:a16="http://schemas.microsoft.com/office/drawing/2014/main" id="{76CE5D3B-8F1B-AD44-7D50-51DA08B5D4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4346575"/>
            <a:ext cx="2667000" cy="2511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9603" name="Picture 51">
            <a:extLst>
              <a:ext uri="{FF2B5EF4-FFF2-40B4-BE49-F238E27FC236}">
                <a16:creationId xmlns:a16="http://schemas.microsoft.com/office/drawing/2014/main" id="{FE50749C-5AF6-078C-C1AD-3480353B4F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4279900"/>
            <a:ext cx="2738438" cy="2578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9604" name="Picture 52">
            <a:extLst>
              <a:ext uri="{FF2B5EF4-FFF2-40B4-BE49-F238E27FC236}">
                <a16:creationId xmlns:a16="http://schemas.microsoft.com/office/drawing/2014/main" id="{9C7F313F-1735-0EF4-F9FB-8529D1D01B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4137025"/>
            <a:ext cx="2890838" cy="272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9605" name="Picture 53">
            <a:extLst>
              <a:ext uri="{FF2B5EF4-FFF2-40B4-BE49-F238E27FC236}">
                <a16:creationId xmlns:a16="http://schemas.microsoft.com/office/drawing/2014/main" id="{4A0A9C77-979B-38DB-5EDC-BBCEF67251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3994150"/>
            <a:ext cx="3043238" cy="2863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9606" name="Picture 54">
            <a:extLst>
              <a:ext uri="{FF2B5EF4-FFF2-40B4-BE49-F238E27FC236}">
                <a16:creationId xmlns:a16="http://schemas.microsoft.com/office/drawing/2014/main" id="{5F93CD48-A2B2-76DF-9911-0B723D146E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3849688"/>
            <a:ext cx="3195638" cy="30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95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95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95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95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795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795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500"/>
                                        <p:tgtEl>
                                          <p:spTgt spid="279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795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795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795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795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795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795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795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795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4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2795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2795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2795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2795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54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2795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279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5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2795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279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64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2795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279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6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2795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2795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74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2795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7" dur="500"/>
                                        <p:tgtEl>
                                          <p:spTgt spid="2795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7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2795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2" dur="500"/>
                                        <p:tgtEl>
                                          <p:spTgt spid="2795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84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/>
                                        <p:tgtEl>
                                          <p:spTgt spid="2795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7" dur="500"/>
                                        <p:tgtEl>
                                          <p:spTgt spid="2795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8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2795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2" dur="500"/>
                                        <p:tgtEl>
                                          <p:spTgt spid="2795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94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/>
                                        <p:tgtEl>
                                          <p:spTgt spid="2795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7" dur="500"/>
                                        <p:tgtEl>
                                          <p:spTgt spid="279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9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/>
                                        <p:tgtEl>
                                          <p:spTgt spid="2795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02" dur="500"/>
                                        <p:tgtEl>
                                          <p:spTgt spid="279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04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500"/>
                                        <p:tgtEl>
                                          <p:spTgt spid="2795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07" dur="500"/>
                                        <p:tgtEl>
                                          <p:spTgt spid="2795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0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/>
                                        <p:tgtEl>
                                          <p:spTgt spid="2795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2" dur="500"/>
                                        <p:tgtEl>
                                          <p:spTgt spid="2795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114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6" dur="500"/>
                                        <p:tgtEl>
                                          <p:spTgt spid="2795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7" dur="500"/>
                                        <p:tgtEl>
                                          <p:spTgt spid="2795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11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/>
                                        <p:tgtEl>
                                          <p:spTgt spid="2795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2" dur="500"/>
                                        <p:tgtEl>
                                          <p:spTgt spid="2795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124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6" dur="500"/>
                                        <p:tgtEl>
                                          <p:spTgt spid="2795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7" dur="500"/>
                                        <p:tgtEl>
                                          <p:spTgt spid="2795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12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500"/>
                                        <p:tgtEl>
                                          <p:spTgt spid="2795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2" dur="500"/>
                                        <p:tgtEl>
                                          <p:spTgt spid="2795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1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6" dur="75"/>
                                        <p:tgtEl>
                                          <p:spTgt spid="2795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 nodeType="afterGroup">
                            <p:stCondLst>
                              <p:cond delay="13075"/>
                            </p:stCondLst>
                            <p:childTnLst>
                              <p:par>
                                <p:cTn id="138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0" dur="500"/>
                                        <p:tgtEl>
                                          <p:spTgt spid="2796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41" dur="500"/>
                                        <p:tgtEl>
                                          <p:spTgt spid="27960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IVEB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 nodeType="afterGroup">
                            <p:stCondLst>
                              <p:cond delay="13575"/>
                            </p:stCondLst>
                            <p:childTnLst>
                              <p:par>
                                <p:cTn id="14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2795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2795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 nodeType="afterGroup">
                            <p:stCondLst>
                              <p:cond delay="14075"/>
                            </p:stCondLst>
                            <p:childTnLst>
                              <p:par>
                                <p:cTn id="148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0" dur="500"/>
                                        <p:tgtEl>
                                          <p:spTgt spid="2796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51" dur="500"/>
                                        <p:tgtEl>
                                          <p:spTgt spid="27960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IVEB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 nodeType="afterGroup">
                            <p:stCondLst>
                              <p:cond delay="14575"/>
                            </p:stCondLst>
                            <p:childTnLst>
                              <p:par>
                                <p:cTn id="15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2795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2795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 nodeType="afterGroup">
                            <p:stCondLst>
                              <p:cond delay="15075"/>
                            </p:stCondLst>
                            <p:childTnLst>
                              <p:par>
                                <p:cTn id="158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0" dur="500"/>
                                        <p:tgtEl>
                                          <p:spTgt spid="2796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61" dur="500"/>
                                        <p:tgtEl>
                                          <p:spTgt spid="27960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IVEB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 nodeType="afterGroup">
                            <p:stCondLst>
                              <p:cond delay="15575"/>
                            </p:stCondLst>
                            <p:childTnLst>
                              <p:par>
                                <p:cTn id="16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2795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 fill="hold"/>
                                        <p:tgtEl>
                                          <p:spTgt spid="2795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 nodeType="afterGroup">
                            <p:stCondLst>
                              <p:cond delay="16075"/>
                            </p:stCondLst>
                            <p:childTnLst>
                              <p:par>
                                <p:cTn id="168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0" dur="500"/>
                                        <p:tgtEl>
                                          <p:spTgt spid="2796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71" dur="500"/>
                                        <p:tgtEl>
                                          <p:spTgt spid="27960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IVEB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 nodeType="afterGroup">
                            <p:stCondLst>
                              <p:cond delay="16575"/>
                            </p:stCondLst>
                            <p:childTnLst>
                              <p:par>
                                <p:cTn id="17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2795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2795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 nodeType="afterGroup">
                            <p:stCondLst>
                              <p:cond delay="17075"/>
                            </p:stCondLst>
                            <p:childTnLst>
                              <p:par>
                                <p:cTn id="178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0" dur="500"/>
                                        <p:tgtEl>
                                          <p:spTgt spid="2796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81" dur="500"/>
                                        <p:tgtEl>
                                          <p:spTgt spid="27960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IVEB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 nodeType="afterGroup">
                            <p:stCondLst>
                              <p:cond delay="17575"/>
                            </p:stCondLst>
                            <p:childTnLst>
                              <p:par>
                                <p:cTn id="18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5" dur="500" fill="hold"/>
                                        <p:tgtEl>
                                          <p:spTgt spid="2796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500" fill="hold"/>
                                        <p:tgtEl>
                                          <p:spTgt spid="2796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 nodeType="afterGroup">
                            <p:stCondLst>
                              <p:cond delay="18075"/>
                            </p:stCondLst>
                            <p:childTnLst>
                              <p:par>
                                <p:cTn id="188" presetID="2" presetClass="entr" presetSubtype="8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0" dur="300" fill="hold"/>
                                        <p:tgtEl>
                                          <p:spTgt spid="2795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1" dur="300" fill="hold"/>
                                        <p:tgtEl>
                                          <p:spTgt spid="2795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IVEB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 nodeType="afterGroup">
                            <p:stCondLst>
                              <p:cond delay="18375"/>
                            </p:stCondLst>
                            <p:childTnLst>
                              <p:par>
                                <p:cTn id="193" presetID="18" presetClass="entr" presetSubtype="6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5" dur="75"/>
                                        <p:tgtEl>
                                          <p:spTgt spid="2795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IVEB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Text Box 1026">
            <a:extLst>
              <a:ext uri="{FF2B5EF4-FFF2-40B4-BE49-F238E27FC236}">
                <a16:creationId xmlns:a16="http://schemas.microsoft.com/office/drawing/2014/main" id="{AE599E7D-0535-848F-0026-E512CF7C5D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366838"/>
            <a:ext cx="9906000" cy="2914650"/>
          </a:xfrm>
          <a:prstGeom prst="rect">
            <a:avLst/>
          </a:prstGeom>
          <a:solidFill>
            <a:srgbClr val="CCECFF"/>
          </a:solidFill>
          <a:ln w="762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l">
              <a:spcBef>
                <a:spcPct val="50000"/>
              </a:spcBef>
            </a:pPr>
            <a:r>
              <a:rPr lang="ja-JP" altLang="en-US" sz="3600">
                <a:solidFill>
                  <a:schemeClr val="accent2"/>
                </a:solidFill>
              </a:rPr>
              <a:t>本件地域の</a:t>
            </a:r>
            <a:r>
              <a:rPr lang="ja-JP" altLang="en-US" sz="3600">
                <a:solidFill>
                  <a:srgbClr val="FF0000"/>
                </a:solidFill>
              </a:rPr>
              <a:t>大気汚染は、</a:t>
            </a:r>
            <a:r>
              <a:rPr lang="ja-JP" altLang="en-US" sz="3600">
                <a:solidFill>
                  <a:schemeClr val="accent2"/>
                </a:solidFill>
              </a:rPr>
              <a:t>１９６９年頃からは、</a:t>
            </a:r>
            <a:r>
              <a:rPr lang="ja-JP" altLang="en-US" sz="3600">
                <a:solidFill>
                  <a:srgbClr val="FF0000"/>
                </a:solidFill>
              </a:rPr>
              <a:t>二酸化窒素単体</a:t>
            </a:r>
            <a:r>
              <a:rPr lang="ja-JP" altLang="en-US" sz="3600">
                <a:solidFill>
                  <a:schemeClr val="accent2"/>
                </a:solidFill>
              </a:rPr>
              <a:t>、または</a:t>
            </a:r>
            <a:r>
              <a:rPr lang="ja-JP" altLang="en-US" sz="3600">
                <a:solidFill>
                  <a:srgbClr val="FF0000"/>
                </a:solidFill>
              </a:rPr>
              <a:t>浮遊粒子状物質</a:t>
            </a:r>
            <a:r>
              <a:rPr lang="ja-JP" altLang="en-US" sz="3600">
                <a:solidFill>
                  <a:schemeClr val="accent2"/>
                </a:solidFill>
              </a:rPr>
              <a:t>など　</a:t>
            </a:r>
            <a:r>
              <a:rPr lang="ja-JP" altLang="en-US" sz="3600">
                <a:solidFill>
                  <a:srgbClr val="FF0000"/>
                </a:solidFill>
              </a:rPr>
              <a:t>他の物質との相加作用により</a:t>
            </a:r>
            <a:r>
              <a:rPr lang="ja-JP" altLang="en-US" sz="3600">
                <a:solidFill>
                  <a:schemeClr val="accent2"/>
                </a:solidFill>
              </a:rPr>
              <a:t>、居住者に対し　</a:t>
            </a:r>
            <a:r>
              <a:rPr lang="ja-JP" altLang="en-US" sz="3600">
                <a:solidFill>
                  <a:srgbClr val="FF0000"/>
                </a:solidFill>
              </a:rPr>
              <a:t>指定疾病を発症</a:t>
            </a:r>
            <a:r>
              <a:rPr lang="ja-JP" altLang="en-US" sz="3600">
                <a:solidFill>
                  <a:schemeClr val="accent2"/>
                </a:solidFill>
              </a:rPr>
              <a:t>または</a:t>
            </a:r>
            <a:r>
              <a:rPr lang="ja-JP" altLang="en-US" sz="3600">
                <a:solidFill>
                  <a:srgbClr val="FF0000"/>
                </a:solidFill>
              </a:rPr>
              <a:t>悪化させる危険性</a:t>
            </a:r>
            <a:r>
              <a:rPr lang="ja-JP" altLang="en-US" sz="3600">
                <a:solidFill>
                  <a:schemeClr val="accent2"/>
                </a:solidFill>
              </a:rPr>
              <a:t>があった。</a:t>
            </a:r>
            <a:endParaRPr lang="ja-JP" altLang="en-US" sz="3600"/>
          </a:p>
        </p:txBody>
      </p:sp>
      <p:sp>
        <p:nvSpPr>
          <p:cNvPr id="153603" name="Text Box 1027">
            <a:extLst>
              <a:ext uri="{FF2B5EF4-FFF2-40B4-BE49-F238E27FC236}">
                <a16:creationId xmlns:a16="http://schemas.microsoft.com/office/drawing/2014/main" id="{63354242-B99C-16D4-6587-A16E3D5C29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2800" y="457200"/>
            <a:ext cx="2622550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sz="4800">
                <a:solidFill>
                  <a:srgbClr val="FF0000"/>
                </a:solidFill>
              </a:rPr>
              <a:t>判決骨子</a:t>
            </a:r>
            <a:endParaRPr lang="ja-JP" altLang="en-US"/>
          </a:p>
        </p:txBody>
      </p:sp>
      <p:sp>
        <p:nvSpPr>
          <p:cNvPr id="153604" name="Text Box 1028">
            <a:extLst>
              <a:ext uri="{FF2B5EF4-FFF2-40B4-BE49-F238E27FC236}">
                <a16:creationId xmlns:a16="http://schemas.microsoft.com/office/drawing/2014/main" id="{F44EB0BA-6BC9-A6B0-59E7-54B8760CAA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5029200"/>
            <a:ext cx="8610600" cy="1320800"/>
          </a:xfrm>
          <a:prstGeom prst="rect">
            <a:avLst/>
          </a:prstGeom>
          <a:solidFill>
            <a:srgbClr val="FFFF99"/>
          </a:solidFill>
          <a:ln w="952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l">
              <a:spcBef>
                <a:spcPct val="50000"/>
              </a:spcBef>
            </a:pPr>
            <a:r>
              <a:rPr lang="ja-JP" altLang="en-US" sz="3200">
                <a:solidFill>
                  <a:srgbClr val="0033CC"/>
                </a:solidFill>
              </a:rPr>
              <a:t>ＮＯ</a:t>
            </a:r>
            <a:r>
              <a:rPr lang="ja-JP" altLang="en-US" sz="2000">
                <a:solidFill>
                  <a:srgbClr val="0033CC"/>
                </a:solidFill>
              </a:rPr>
              <a:t>２</a:t>
            </a:r>
            <a:r>
              <a:rPr lang="ja-JP" altLang="en-US" sz="3200">
                <a:solidFill>
                  <a:srgbClr val="0033CC"/>
                </a:solidFill>
              </a:rPr>
              <a:t>とＳＰＭは、喘息の発症に関係があり、</a:t>
            </a:r>
          </a:p>
          <a:p>
            <a:pPr algn="l">
              <a:spcBef>
                <a:spcPct val="50000"/>
              </a:spcBef>
            </a:pPr>
            <a:r>
              <a:rPr lang="ja-JP" altLang="en-US" sz="3200">
                <a:solidFill>
                  <a:srgbClr val="0033CC"/>
                </a:solidFill>
              </a:rPr>
              <a:t>また、悪化させる危険性（可能性）があった。</a:t>
            </a:r>
            <a:endParaRPr lang="ja-JP" altLang="en-US" sz="3200"/>
          </a:p>
        </p:txBody>
      </p:sp>
      <p:sp>
        <p:nvSpPr>
          <p:cNvPr id="153606" name="AutoShape 1030">
            <a:extLst>
              <a:ext uri="{FF2B5EF4-FFF2-40B4-BE49-F238E27FC236}">
                <a16:creationId xmlns:a16="http://schemas.microsoft.com/office/drawing/2014/main" id="{DE087A5B-4BC3-7409-CFCC-AA9BBD7A9C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1000" y="4343400"/>
            <a:ext cx="1371600" cy="609600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53607" name="Line 1031">
            <a:extLst>
              <a:ext uri="{FF2B5EF4-FFF2-40B4-BE49-F238E27FC236}">
                <a16:creationId xmlns:a16="http://schemas.microsoft.com/office/drawing/2014/main" id="{EE58886B-C89D-6911-C4E6-C1508E14EB64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2590800"/>
            <a:ext cx="3352800" cy="0"/>
          </a:xfrm>
          <a:prstGeom prst="line">
            <a:avLst/>
          </a:prstGeom>
          <a:noFill/>
          <a:ln w="57150">
            <a:solidFill>
              <a:srgbClr val="00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53610" name="Line 1034">
            <a:extLst>
              <a:ext uri="{FF2B5EF4-FFF2-40B4-BE49-F238E27FC236}">
                <a16:creationId xmlns:a16="http://schemas.microsoft.com/office/drawing/2014/main" id="{A1ECB02E-61E1-C25A-E152-4B8438617BA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28600" y="3657600"/>
            <a:ext cx="1981200" cy="1981200"/>
          </a:xfrm>
          <a:prstGeom prst="line">
            <a:avLst/>
          </a:prstGeom>
          <a:noFill/>
          <a:ln w="57150">
            <a:solidFill>
              <a:srgbClr val="00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53611" name="Line 1035">
            <a:extLst>
              <a:ext uri="{FF2B5EF4-FFF2-40B4-BE49-F238E27FC236}">
                <a16:creationId xmlns:a16="http://schemas.microsoft.com/office/drawing/2014/main" id="{9F818008-5020-5C48-1C1B-C0C7B4115E1D}"/>
              </a:ext>
            </a:extLst>
          </p:cNvPr>
          <p:cNvSpPr>
            <a:spLocks noChangeShapeType="1"/>
          </p:cNvSpPr>
          <p:nvPr/>
        </p:nvSpPr>
        <p:spPr bwMode="auto">
          <a:xfrm>
            <a:off x="228600" y="5638800"/>
            <a:ext cx="1524000" cy="0"/>
          </a:xfrm>
          <a:prstGeom prst="line">
            <a:avLst/>
          </a:prstGeom>
          <a:noFill/>
          <a:ln w="57150">
            <a:solidFill>
              <a:srgbClr val="00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53612" name="Line 1036">
            <a:extLst>
              <a:ext uri="{FF2B5EF4-FFF2-40B4-BE49-F238E27FC236}">
                <a16:creationId xmlns:a16="http://schemas.microsoft.com/office/drawing/2014/main" id="{2AFCBAD2-A046-505F-F92E-6A7F4BAEF7BB}"/>
              </a:ext>
            </a:extLst>
          </p:cNvPr>
          <p:cNvSpPr>
            <a:spLocks noChangeShapeType="1"/>
          </p:cNvSpPr>
          <p:nvPr/>
        </p:nvSpPr>
        <p:spPr bwMode="auto">
          <a:xfrm>
            <a:off x="5105400" y="2590800"/>
            <a:ext cx="3276600" cy="0"/>
          </a:xfrm>
          <a:prstGeom prst="line">
            <a:avLst/>
          </a:prstGeom>
          <a:noFill/>
          <a:ln w="57150">
            <a:solidFill>
              <a:srgbClr val="00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53613" name="Line 1037">
            <a:extLst>
              <a:ext uri="{FF2B5EF4-FFF2-40B4-BE49-F238E27FC236}">
                <a16:creationId xmlns:a16="http://schemas.microsoft.com/office/drawing/2014/main" id="{A6673BF0-0B19-7551-8A8F-71284B416BC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209800" y="3657600"/>
            <a:ext cx="3048000" cy="1066800"/>
          </a:xfrm>
          <a:prstGeom prst="line">
            <a:avLst/>
          </a:prstGeom>
          <a:noFill/>
          <a:ln w="57150">
            <a:solidFill>
              <a:srgbClr val="00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53614" name="Line 1038">
            <a:extLst>
              <a:ext uri="{FF2B5EF4-FFF2-40B4-BE49-F238E27FC236}">
                <a16:creationId xmlns:a16="http://schemas.microsoft.com/office/drawing/2014/main" id="{C08759E4-2CC8-B2A1-880E-E38B5C83EC5B}"/>
              </a:ext>
            </a:extLst>
          </p:cNvPr>
          <p:cNvSpPr>
            <a:spLocks noChangeShapeType="1"/>
          </p:cNvSpPr>
          <p:nvPr/>
        </p:nvSpPr>
        <p:spPr bwMode="auto">
          <a:xfrm>
            <a:off x="2209800" y="4724400"/>
            <a:ext cx="0" cy="914400"/>
          </a:xfrm>
          <a:prstGeom prst="line">
            <a:avLst/>
          </a:prstGeom>
          <a:noFill/>
          <a:ln w="57150">
            <a:solidFill>
              <a:srgbClr val="00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53615" name="Line 1039">
            <a:extLst>
              <a:ext uri="{FF2B5EF4-FFF2-40B4-BE49-F238E27FC236}">
                <a16:creationId xmlns:a16="http://schemas.microsoft.com/office/drawing/2014/main" id="{A8C65A02-DFB2-D21C-80CD-8E4C7BFC1A4E}"/>
              </a:ext>
            </a:extLst>
          </p:cNvPr>
          <p:cNvSpPr>
            <a:spLocks noChangeShapeType="1"/>
          </p:cNvSpPr>
          <p:nvPr/>
        </p:nvSpPr>
        <p:spPr bwMode="auto">
          <a:xfrm>
            <a:off x="2209800" y="5638800"/>
            <a:ext cx="1219200" cy="0"/>
          </a:xfrm>
          <a:prstGeom prst="line">
            <a:avLst/>
          </a:prstGeom>
          <a:noFill/>
          <a:ln w="57150">
            <a:solidFill>
              <a:srgbClr val="00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"/>
                                        <p:tgtEl>
                                          <p:spTgt spid="15360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75"/>
                            </p:stCondLst>
                            <p:childTnLst>
                              <p:par>
                                <p:cTn id="9" presetID="18" presetClass="entr" presetSubtype="6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300"/>
                                        <p:tgtEl>
                                          <p:spTgt spid="153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375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5360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ROJCTO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875"/>
                            </p:stCondLst>
                            <p:childTnLst>
                              <p:par>
                                <p:cTn id="17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" dur="500"/>
                                        <p:tgtEl>
                                          <p:spTgt spid="153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375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536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875"/>
                            </p:stCondLst>
                            <p:childTnLst>
                              <p:par>
                                <p:cTn id="2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153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2375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536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2875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536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3375"/>
                            </p:stCondLst>
                            <p:childTnLst>
                              <p:par>
                                <p:cTn id="37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9" dur="500"/>
                                        <p:tgtEl>
                                          <p:spTgt spid="1536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3875"/>
                            </p:stCondLst>
                            <p:childTnLst>
                              <p:par>
                                <p:cTn id="4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1536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4375"/>
                            </p:stCondLst>
                            <p:childTnLst>
                              <p:par>
                                <p:cTn id="4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536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986" name="Picture 2050">
            <a:extLst>
              <a:ext uri="{FF2B5EF4-FFF2-40B4-BE49-F238E27FC236}">
                <a16:creationId xmlns:a16="http://schemas.microsoft.com/office/drawing/2014/main" id="{6C33C591-2D44-B78F-05FD-483C8C7EF0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0"/>
            <a:ext cx="4900613" cy="3217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987" name="Picture 2051">
            <a:extLst>
              <a:ext uri="{FF2B5EF4-FFF2-40B4-BE49-F238E27FC236}">
                <a16:creationId xmlns:a16="http://schemas.microsoft.com/office/drawing/2014/main" id="{519A0C0A-9D5C-9FBC-D599-3194C69C2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65575"/>
            <a:ext cx="4405313" cy="2892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7988" name="Text Box 2052">
            <a:extLst>
              <a:ext uri="{FF2B5EF4-FFF2-40B4-BE49-F238E27FC236}">
                <a16:creationId xmlns:a16="http://schemas.microsoft.com/office/drawing/2014/main" id="{E8CA1841-7E44-1C72-CF6C-47179455BC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57200"/>
            <a:ext cx="9906000" cy="1260475"/>
          </a:xfrm>
          <a:prstGeom prst="rect">
            <a:avLst/>
          </a:prstGeom>
          <a:solidFill>
            <a:srgbClr val="3399FF">
              <a:alpha val="5000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73820" tIns="36910" rIns="73820" bIns="36910">
            <a:spAutoFit/>
          </a:bodyPr>
          <a:lstStyle>
            <a:lvl1pPr algn="l" defTabSz="738188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369888" algn="l" defTabSz="738188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738188" algn="l" defTabSz="738188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108075" algn="l" defTabSz="738188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1476375" algn="l" defTabSz="738188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1933575" defTabSz="738188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390775" defTabSz="738188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2847975" defTabSz="738188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305175" defTabSz="738188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ja-JP" altLang="en-US" sz="3900">
                <a:solidFill>
                  <a:srgbClr val="FF0000"/>
                </a:solidFill>
                <a:ea typeface="ＤＦ特太ゴシック体" panose="020B0509000000000000" pitchFamily="49" charset="-128"/>
              </a:rPr>
              <a:t>　配送センターは排ガスが溜まります　　　ＬＰＧトラックで排ガスの低減を実現</a:t>
            </a:r>
          </a:p>
        </p:txBody>
      </p:sp>
      <p:pic>
        <p:nvPicPr>
          <p:cNvPr id="297989" name="Picture 2053">
            <a:extLst>
              <a:ext uri="{FF2B5EF4-FFF2-40B4-BE49-F238E27FC236}">
                <a16:creationId xmlns:a16="http://schemas.microsoft.com/office/drawing/2014/main" id="{AC8DD471-7475-D46D-EFA7-4B6B204F0C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4017963"/>
            <a:ext cx="4114800" cy="2840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7990" name="Text Box 2054">
            <a:extLst>
              <a:ext uri="{FF2B5EF4-FFF2-40B4-BE49-F238E27FC236}">
                <a16:creationId xmlns:a16="http://schemas.microsoft.com/office/drawing/2014/main" id="{8A239079-E537-2ED1-81E8-81C6D2B1EF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72125" y="2209800"/>
            <a:ext cx="4333875" cy="1535113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73820" tIns="36910" rIns="73820" bIns="36910">
            <a:spAutoFit/>
          </a:bodyPr>
          <a:lstStyle>
            <a:lvl1pPr algn="l" defTabSz="738188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369888" algn="l" defTabSz="738188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738188" algn="l" defTabSz="738188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108075" algn="l" defTabSz="738188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1476375" algn="l" defTabSz="738188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1933575" defTabSz="738188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390775" defTabSz="738188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2847975" defTabSz="738188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305175" defTabSz="738188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ja-JP" altLang="en-US" sz="3200">
                <a:solidFill>
                  <a:srgbClr val="008000"/>
                </a:solidFill>
                <a:ea typeface="ＤＦ特太ゴシック体" panose="020B0509000000000000" pitchFamily="49" charset="-128"/>
              </a:rPr>
              <a:t>センターで　　　　　働く仲間の健康を　　なによりも大切に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979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979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979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8" presetClass="entr" presetSubtype="6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" dur="300"/>
                                        <p:tgtEl>
                                          <p:spTgt spid="2979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800"/>
                            </p:stCondLst>
                            <p:childTnLst>
                              <p:par>
                                <p:cTn id="21" presetID="18" presetClass="entr" presetSubtype="6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3" dur="300"/>
                                        <p:tgtEl>
                                          <p:spTgt spid="2979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62" name="Picture 1026">
            <a:extLst>
              <a:ext uri="{FF2B5EF4-FFF2-40B4-BE49-F238E27FC236}">
                <a16:creationId xmlns:a16="http://schemas.microsoft.com/office/drawing/2014/main" id="{56D9D259-73DA-67E0-1AE2-DED5D3B64F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577850"/>
            <a:ext cx="7315200" cy="505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6963" name="Picture 1027">
            <a:extLst>
              <a:ext uri="{FF2B5EF4-FFF2-40B4-BE49-F238E27FC236}">
                <a16:creationId xmlns:a16="http://schemas.microsoft.com/office/drawing/2014/main" id="{0BA0725C-D290-5066-EB31-5E612B8C6D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600"/>
            <a:ext cx="4451350" cy="624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6964" name="Text Box 1028">
            <a:extLst>
              <a:ext uri="{FF2B5EF4-FFF2-40B4-BE49-F238E27FC236}">
                <a16:creationId xmlns:a16="http://schemas.microsoft.com/office/drawing/2014/main" id="{0A162CBF-CEA6-B660-0F28-A85A2C940B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57200"/>
            <a:ext cx="9906000" cy="666750"/>
          </a:xfrm>
          <a:prstGeom prst="rect">
            <a:avLst/>
          </a:prstGeom>
          <a:solidFill>
            <a:srgbClr val="66CCFF">
              <a:alpha val="5000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73820" tIns="36910" rIns="73820" bIns="36910">
            <a:spAutoFit/>
          </a:bodyPr>
          <a:lstStyle>
            <a:lvl1pPr algn="l" defTabSz="738188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369888" algn="l" defTabSz="738188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738188" algn="l" defTabSz="738188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108075" algn="l" defTabSz="738188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1476375" algn="l" defTabSz="738188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1933575" defTabSz="738188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390775" defTabSz="738188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2847975" defTabSz="738188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305175" defTabSz="738188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ja-JP" altLang="en-US" sz="3900">
                <a:solidFill>
                  <a:srgbClr val="FF0000"/>
                </a:solidFill>
                <a:ea typeface="ＤＦ特太ゴシック体" panose="020B0509000000000000" pitchFamily="49" charset="-128"/>
              </a:rPr>
              <a:t>住宅地域での排ガス汚染を低減するために</a:t>
            </a:r>
          </a:p>
        </p:txBody>
      </p:sp>
      <p:sp>
        <p:nvSpPr>
          <p:cNvPr id="296965" name="Text Box 1029">
            <a:extLst>
              <a:ext uri="{FF2B5EF4-FFF2-40B4-BE49-F238E27FC236}">
                <a16:creationId xmlns:a16="http://schemas.microsoft.com/office/drawing/2014/main" id="{427F9473-7CD6-CC74-11D4-387E8957B5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91088" y="5222875"/>
            <a:ext cx="5014912" cy="1635125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73820" tIns="36910" rIns="73820" bIns="36910">
            <a:spAutoFit/>
          </a:bodyPr>
          <a:lstStyle>
            <a:lvl1pPr algn="l" defTabSz="738188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369888" algn="l" defTabSz="738188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738188" algn="l" defTabSz="738188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108075" algn="l" defTabSz="738188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1476375" algn="l" defTabSz="738188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1933575" defTabSz="738188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390775" defTabSz="738188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2847975" defTabSz="738188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305175" defTabSz="738188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ja-JP" altLang="en-US" sz="2600">
                <a:solidFill>
                  <a:srgbClr val="008000"/>
                </a:solidFill>
                <a:ea typeface="ＤＦ特太ゴシック体" panose="020B0509000000000000" pitchFamily="49" charset="-128"/>
              </a:rPr>
              <a:t>生協では、組合員のお宅までの</a:t>
            </a:r>
          </a:p>
          <a:p>
            <a:pPr>
              <a:spcBef>
                <a:spcPct val="50000"/>
              </a:spcBef>
            </a:pPr>
            <a:r>
              <a:rPr lang="ja-JP" altLang="en-US" sz="2600">
                <a:solidFill>
                  <a:srgbClr val="008000"/>
                </a:solidFill>
                <a:ea typeface="ＤＦ特太ゴシック体" panose="020B0509000000000000" pitchFamily="49" charset="-128"/>
              </a:rPr>
              <a:t>有害な排気ガスの配達を</a:t>
            </a:r>
          </a:p>
          <a:p>
            <a:pPr>
              <a:spcBef>
                <a:spcPct val="50000"/>
              </a:spcBef>
            </a:pPr>
            <a:r>
              <a:rPr lang="ja-JP" altLang="en-US" sz="2600">
                <a:solidFill>
                  <a:srgbClr val="008000"/>
                </a:solidFill>
                <a:ea typeface="ＤＦ特太ゴシック体" panose="020B0509000000000000" pitchFamily="49" charset="-128"/>
              </a:rPr>
              <a:t>減らす努力をしています</a:t>
            </a:r>
            <a:endParaRPr lang="ja-JP" altLang="en-US" sz="19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969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300"/>
                                        <p:tgtEl>
                                          <p:spTgt spid="2969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800"/>
                            </p:stCondLst>
                            <p:childTnLst>
                              <p:par>
                                <p:cTn id="1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969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969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300"/>
                            </p:stCondLst>
                            <p:childTnLst>
                              <p:par>
                                <p:cTn id="18" presetID="18" presetClass="entr" presetSubtype="6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0" dur="300"/>
                                        <p:tgtEl>
                                          <p:spTgt spid="2969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6" name="Line 4">
            <a:extLst>
              <a:ext uri="{FF2B5EF4-FFF2-40B4-BE49-F238E27FC236}">
                <a16:creationId xmlns:a16="http://schemas.microsoft.com/office/drawing/2014/main" id="{0A549E92-6C3E-9E5C-113C-C01CD5539B3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066800" y="1981200"/>
            <a:ext cx="0" cy="6096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41318" name="Line 6">
            <a:extLst>
              <a:ext uri="{FF2B5EF4-FFF2-40B4-BE49-F238E27FC236}">
                <a16:creationId xmlns:a16="http://schemas.microsoft.com/office/drawing/2014/main" id="{5B6ABF0C-8015-6A1C-AF40-2FA30C0E40AC}"/>
              </a:ext>
            </a:extLst>
          </p:cNvPr>
          <p:cNvSpPr>
            <a:spLocks noChangeShapeType="1"/>
          </p:cNvSpPr>
          <p:nvPr/>
        </p:nvSpPr>
        <p:spPr bwMode="auto">
          <a:xfrm>
            <a:off x="1066800" y="3352800"/>
            <a:ext cx="0" cy="9906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41319" name="Text Box 7">
            <a:extLst>
              <a:ext uri="{FF2B5EF4-FFF2-40B4-BE49-F238E27FC236}">
                <a16:creationId xmlns:a16="http://schemas.microsoft.com/office/drawing/2014/main" id="{6E702745-4293-8599-51FE-C8DEB3CC30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900" y="4457700"/>
            <a:ext cx="3613150" cy="533400"/>
          </a:xfrm>
          <a:prstGeom prst="rect">
            <a:avLst/>
          </a:prstGeom>
          <a:solidFill>
            <a:srgbClr val="FFFF99"/>
          </a:solidFill>
          <a:ln w="762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>
                <a:solidFill>
                  <a:srgbClr val="FF0000"/>
                </a:solidFill>
              </a:rPr>
              <a:t>どうしたら、良いのか？</a:t>
            </a:r>
            <a:endParaRPr lang="ja-JP" altLang="en-US"/>
          </a:p>
        </p:txBody>
      </p:sp>
      <p:sp>
        <p:nvSpPr>
          <p:cNvPr id="141320" name="Text Box 8">
            <a:extLst>
              <a:ext uri="{FF2B5EF4-FFF2-40B4-BE49-F238E27FC236}">
                <a16:creationId xmlns:a16="http://schemas.microsoft.com/office/drawing/2014/main" id="{EB257184-8ECF-D1F4-AF93-740593196E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181600"/>
            <a:ext cx="3841750" cy="579438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sz="3200">
                <a:solidFill>
                  <a:srgbClr val="FF3399"/>
                </a:solidFill>
              </a:rPr>
              <a:t>減らすべきは何か？</a:t>
            </a:r>
            <a:endParaRPr lang="ja-JP" altLang="en-US"/>
          </a:p>
        </p:txBody>
      </p:sp>
      <p:sp>
        <p:nvSpPr>
          <p:cNvPr id="141321" name="AutoShape 9">
            <a:extLst>
              <a:ext uri="{FF2B5EF4-FFF2-40B4-BE49-F238E27FC236}">
                <a16:creationId xmlns:a16="http://schemas.microsoft.com/office/drawing/2014/main" id="{B3C83CAA-F4C3-5492-CF87-20EE6DB115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4400" y="3505200"/>
            <a:ext cx="4953000" cy="2971800"/>
          </a:xfrm>
          <a:prstGeom prst="wedgeRoundRectCallout">
            <a:avLst>
              <a:gd name="adj1" fmla="val -64870"/>
              <a:gd name="adj2" fmla="val 23773"/>
              <a:gd name="adj3" fmla="val 16667"/>
            </a:avLst>
          </a:prstGeom>
          <a:solidFill>
            <a:srgbClr val="66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/>
            <a:r>
              <a:rPr lang="ja-JP" altLang="en-US">
                <a:solidFill>
                  <a:srgbClr val="CC0000"/>
                </a:solidFill>
              </a:rPr>
              <a:t>健康被害か？地球温暖化か？</a:t>
            </a:r>
          </a:p>
          <a:p>
            <a:pPr algn="l"/>
            <a:r>
              <a:rPr lang="ja-JP" altLang="en-US">
                <a:solidFill>
                  <a:srgbClr val="CC0000"/>
                </a:solidFill>
              </a:rPr>
              <a:t>窒素酸化物（ＮＯ</a:t>
            </a:r>
            <a:r>
              <a:rPr lang="ja-JP" altLang="en-US" sz="1600">
                <a:solidFill>
                  <a:srgbClr val="CC0000"/>
                </a:solidFill>
              </a:rPr>
              <a:t>Ｘ</a:t>
            </a:r>
            <a:r>
              <a:rPr lang="ja-JP" altLang="en-US">
                <a:solidFill>
                  <a:srgbClr val="CC0000"/>
                </a:solidFill>
              </a:rPr>
              <a:t>）か？</a:t>
            </a:r>
          </a:p>
          <a:p>
            <a:pPr algn="l"/>
            <a:r>
              <a:rPr lang="ja-JP" altLang="en-US">
                <a:solidFill>
                  <a:srgbClr val="CC0000"/>
                </a:solidFill>
              </a:rPr>
              <a:t>浮遊粒子状物質（ＳＰＭ）か？</a:t>
            </a:r>
          </a:p>
          <a:p>
            <a:pPr algn="l"/>
            <a:r>
              <a:rPr lang="ja-JP" altLang="en-US">
                <a:solidFill>
                  <a:srgbClr val="CC0000"/>
                </a:solidFill>
              </a:rPr>
              <a:t>ハイドロカーボン（ＨＣ）か？</a:t>
            </a:r>
          </a:p>
          <a:p>
            <a:pPr algn="l"/>
            <a:r>
              <a:rPr lang="ja-JP" altLang="en-US">
                <a:solidFill>
                  <a:srgbClr val="CC0000"/>
                </a:solidFill>
              </a:rPr>
              <a:t>炭酸ガス（ＣＯ</a:t>
            </a:r>
            <a:r>
              <a:rPr lang="ja-JP" altLang="en-US" sz="1600">
                <a:solidFill>
                  <a:srgbClr val="CC0000"/>
                </a:solidFill>
              </a:rPr>
              <a:t>２</a:t>
            </a:r>
            <a:r>
              <a:rPr lang="ja-JP" altLang="en-US">
                <a:solidFill>
                  <a:srgbClr val="CC0000"/>
                </a:solidFill>
              </a:rPr>
              <a:t>）か？</a:t>
            </a:r>
          </a:p>
          <a:p>
            <a:pPr algn="l"/>
            <a:r>
              <a:rPr lang="ja-JP" altLang="en-US">
                <a:solidFill>
                  <a:srgbClr val="CC0000"/>
                </a:solidFill>
              </a:rPr>
              <a:t>騒音・振動か？</a:t>
            </a:r>
          </a:p>
          <a:p>
            <a:pPr algn="l"/>
            <a:r>
              <a:rPr lang="ja-JP" altLang="en-US">
                <a:solidFill>
                  <a:srgbClr val="CC0000"/>
                </a:solidFill>
              </a:rPr>
              <a:t>交通事故か？</a:t>
            </a:r>
          </a:p>
        </p:txBody>
      </p:sp>
      <p:sp>
        <p:nvSpPr>
          <p:cNvPr id="141322" name="Text Box 10">
            <a:extLst>
              <a:ext uri="{FF2B5EF4-FFF2-40B4-BE49-F238E27FC236}">
                <a16:creationId xmlns:a16="http://schemas.microsoft.com/office/drawing/2014/main" id="{56FE9C6A-BAE6-4476-24F4-7CBD302362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943600"/>
            <a:ext cx="3733800" cy="579438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sz="3200">
                <a:solidFill>
                  <a:srgbClr val="FF3399"/>
                </a:solidFill>
              </a:rPr>
              <a:t>解決すべきは何か？</a:t>
            </a:r>
            <a:endParaRPr lang="ja-JP" altLang="en-US"/>
          </a:p>
        </p:txBody>
      </p:sp>
      <p:sp>
        <p:nvSpPr>
          <p:cNvPr id="141326" name="Oval 14">
            <a:extLst>
              <a:ext uri="{FF2B5EF4-FFF2-40B4-BE49-F238E27FC236}">
                <a16:creationId xmlns:a16="http://schemas.microsoft.com/office/drawing/2014/main" id="{29C5A028-8BD1-53D8-2662-92DF15AFFA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1066800"/>
            <a:ext cx="6553200" cy="1066800"/>
          </a:xfrm>
          <a:prstGeom prst="ellipse">
            <a:avLst/>
          </a:prstGeom>
          <a:solidFill>
            <a:srgbClr val="CCFFCC"/>
          </a:solidFill>
          <a:ln w="762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ja-JP" altLang="en-US">
                <a:solidFill>
                  <a:srgbClr val="FF0000"/>
                </a:solidFill>
              </a:rPr>
              <a:t>トラックの使用をやめることはできるか？</a:t>
            </a:r>
          </a:p>
        </p:txBody>
      </p:sp>
      <p:sp>
        <p:nvSpPr>
          <p:cNvPr id="141327" name="Oval 15">
            <a:extLst>
              <a:ext uri="{FF2B5EF4-FFF2-40B4-BE49-F238E27FC236}">
                <a16:creationId xmlns:a16="http://schemas.microsoft.com/office/drawing/2014/main" id="{6BBD0476-DF73-8DEC-33EC-0E1229E6C9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2362200"/>
            <a:ext cx="6477000" cy="1143000"/>
          </a:xfrm>
          <a:prstGeom prst="ellipse">
            <a:avLst/>
          </a:prstGeom>
          <a:solidFill>
            <a:srgbClr val="CCFFCC"/>
          </a:solidFill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ja-JP" altLang="en-US">
                <a:solidFill>
                  <a:srgbClr val="3366CC"/>
                </a:solidFill>
              </a:rPr>
              <a:t>　</a:t>
            </a:r>
            <a:r>
              <a:rPr lang="ja-JP" altLang="en-US">
                <a:solidFill>
                  <a:srgbClr val="FF0000"/>
                </a:solidFill>
              </a:rPr>
              <a:t>事業のツール</a:t>
            </a:r>
            <a:r>
              <a:rPr lang="en-US" altLang="ja-JP">
                <a:solidFill>
                  <a:srgbClr val="FF0000"/>
                </a:solidFill>
              </a:rPr>
              <a:t>〔</a:t>
            </a:r>
            <a:r>
              <a:rPr lang="ja-JP" altLang="en-US">
                <a:solidFill>
                  <a:srgbClr val="FF0000"/>
                </a:solidFill>
              </a:rPr>
              <a:t>道具</a:t>
            </a:r>
            <a:r>
              <a:rPr lang="en-US" altLang="ja-JP">
                <a:solidFill>
                  <a:srgbClr val="FF0000"/>
                </a:solidFill>
              </a:rPr>
              <a:t>〕</a:t>
            </a:r>
            <a:r>
              <a:rPr lang="ja-JP" altLang="en-US">
                <a:solidFill>
                  <a:srgbClr val="FF0000"/>
                </a:solidFill>
              </a:rPr>
              <a:t>であり、やめられない。</a:t>
            </a:r>
            <a:endParaRPr lang="ja-JP" altLang="en-US">
              <a:solidFill>
                <a:srgbClr val="3366CC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1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413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7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13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13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13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13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413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300"/>
                                        <p:tgtEl>
                                          <p:spTgt spid="141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3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300"/>
                                        <p:tgtEl>
                                          <p:spTgt spid="141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26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300"/>
                                        <p:tgtEl>
                                          <p:spTgt spid="141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2900"/>
                            </p:stCondLst>
                            <p:childTnLst>
                              <p:par>
                                <p:cTn id="36" presetID="18" presetClass="entr" presetSubtype="6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8" dur="300"/>
                                        <p:tgtEl>
                                          <p:spTgt spid="141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303" name="Oval 15">
            <a:extLst>
              <a:ext uri="{FF2B5EF4-FFF2-40B4-BE49-F238E27FC236}">
                <a16:creationId xmlns:a16="http://schemas.microsoft.com/office/drawing/2014/main" id="{D1C3FF59-F2F8-6FFA-DA9D-3D177DE995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457200"/>
            <a:ext cx="4876800" cy="4495800"/>
          </a:xfrm>
          <a:prstGeom prst="ellipse">
            <a:avLst/>
          </a:prstGeom>
          <a:solidFill>
            <a:srgbClr val="CCFFCC"/>
          </a:solidFill>
          <a:ln w="762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40293" name="Text Box 5">
            <a:extLst>
              <a:ext uri="{FF2B5EF4-FFF2-40B4-BE49-F238E27FC236}">
                <a16:creationId xmlns:a16="http://schemas.microsoft.com/office/drawing/2014/main" id="{4E6FE27A-0F74-AEBC-51C0-857435EA31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1219200"/>
            <a:ext cx="343535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sz="3200">
                <a:solidFill>
                  <a:srgbClr val="FF3300"/>
                </a:solidFill>
              </a:rPr>
              <a:t>職場の作業環境の</a:t>
            </a:r>
          </a:p>
          <a:p>
            <a:pPr>
              <a:spcBef>
                <a:spcPct val="50000"/>
              </a:spcBef>
            </a:pPr>
            <a:r>
              <a:rPr lang="ja-JP" altLang="en-US" sz="3200">
                <a:solidFill>
                  <a:srgbClr val="FF3300"/>
                </a:solidFill>
              </a:rPr>
              <a:t>健康配慮？</a:t>
            </a:r>
            <a:endParaRPr lang="ja-JP" altLang="en-US"/>
          </a:p>
        </p:txBody>
      </p:sp>
      <p:sp>
        <p:nvSpPr>
          <p:cNvPr id="140294" name="Text Box 6">
            <a:extLst>
              <a:ext uri="{FF2B5EF4-FFF2-40B4-BE49-F238E27FC236}">
                <a16:creationId xmlns:a16="http://schemas.microsoft.com/office/drawing/2014/main" id="{230ED3D7-6A39-438F-2575-3C1865EA39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3276600"/>
            <a:ext cx="384175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sz="3200">
                <a:solidFill>
                  <a:srgbClr val="3366CC"/>
                </a:solidFill>
              </a:rPr>
              <a:t>地域の住環境の</a:t>
            </a:r>
          </a:p>
          <a:p>
            <a:pPr>
              <a:spcBef>
                <a:spcPct val="50000"/>
              </a:spcBef>
            </a:pPr>
            <a:r>
              <a:rPr lang="ja-JP" altLang="en-US" sz="3200">
                <a:solidFill>
                  <a:srgbClr val="3366CC"/>
                </a:solidFill>
              </a:rPr>
              <a:t>健康配慮？</a:t>
            </a:r>
            <a:endParaRPr lang="ja-JP" altLang="en-US"/>
          </a:p>
        </p:txBody>
      </p:sp>
      <p:sp>
        <p:nvSpPr>
          <p:cNvPr id="140296" name="AutoShape 8">
            <a:extLst>
              <a:ext uri="{FF2B5EF4-FFF2-40B4-BE49-F238E27FC236}">
                <a16:creationId xmlns:a16="http://schemas.microsoft.com/office/drawing/2014/main" id="{9F96D315-2913-318B-895E-130AD0BF7F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7400" y="1219200"/>
            <a:ext cx="3810000" cy="2819400"/>
          </a:xfrm>
          <a:prstGeom prst="wedgeRoundRectCallout">
            <a:avLst>
              <a:gd name="adj1" fmla="val -113500"/>
              <a:gd name="adj2" fmla="val 6755"/>
              <a:gd name="adj3" fmla="val 16667"/>
            </a:avLst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ja-JP" altLang="en-US"/>
              <a:t>ＮＯｘ・ＳＰＭ</a:t>
            </a:r>
          </a:p>
          <a:p>
            <a:r>
              <a:rPr lang="ja-JP" altLang="en-US"/>
              <a:t>ＨＣ・黒煙・ＤＥＰ</a:t>
            </a:r>
          </a:p>
          <a:p>
            <a:r>
              <a:rPr lang="ja-JP" altLang="en-US"/>
              <a:t>悪臭・振動・騒音</a:t>
            </a:r>
          </a:p>
        </p:txBody>
      </p:sp>
      <p:sp>
        <p:nvSpPr>
          <p:cNvPr id="140298" name="AutoShape 10">
            <a:extLst>
              <a:ext uri="{FF2B5EF4-FFF2-40B4-BE49-F238E27FC236}">
                <a16:creationId xmlns:a16="http://schemas.microsoft.com/office/drawing/2014/main" id="{3E63E0E7-CB08-6686-AE7C-50ADDE32E1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0" y="5257800"/>
            <a:ext cx="3581400" cy="1219200"/>
          </a:xfrm>
          <a:prstGeom prst="wedgeRoundRectCallout">
            <a:avLst>
              <a:gd name="adj1" fmla="val -78722"/>
              <a:gd name="adj2" fmla="val -13542"/>
              <a:gd name="adj3" fmla="val 16667"/>
            </a:avLst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ja-JP" altLang="en-US"/>
              <a:t>炭酸ガス</a:t>
            </a:r>
            <a:r>
              <a:rPr lang="en-US" altLang="ja-JP"/>
              <a:t>〔</a:t>
            </a:r>
            <a:r>
              <a:rPr lang="ja-JP" altLang="en-US"/>
              <a:t>ＣＯ</a:t>
            </a:r>
            <a:r>
              <a:rPr lang="ja-JP" altLang="en-US" sz="1600"/>
              <a:t>２</a:t>
            </a:r>
            <a:r>
              <a:rPr lang="en-US" altLang="ja-JP"/>
              <a:t>〕</a:t>
            </a:r>
          </a:p>
          <a:p>
            <a:r>
              <a:rPr lang="ja-JP" altLang="en-US"/>
              <a:t>メタンガス</a:t>
            </a:r>
            <a:r>
              <a:rPr lang="en-US" altLang="ja-JP"/>
              <a:t>〔</a:t>
            </a:r>
            <a:r>
              <a:rPr lang="ja-JP" altLang="en-US"/>
              <a:t>ＣＨ</a:t>
            </a:r>
            <a:r>
              <a:rPr lang="ja-JP" altLang="en-US" sz="1600"/>
              <a:t>４</a:t>
            </a:r>
            <a:r>
              <a:rPr lang="ja-JP" altLang="en-US"/>
              <a:t>）</a:t>
            </a:r>
          </a:p>
        </p:txBody>
      </p:sp>
      <p:sp>
        <p:nvSpPr>
          <p:cNvPr id="140299" name="Line 11">
            <a:extLst>
              <a:ext uri="{FF2B5EF4-FFF2-40B4-BE49-F238E27FC236}">
                <a16:creationId xmlns:a16="http://schemas.microsoft.com/office/drawing/2014/main" id="{7D155E8F-9978-7718-4F13-B8D45248E3A7}"/>
              </a:ext>
            </a:extLst>
          </p:cNvPr>
          <p:cNvSpPr>
            <a:spLocks noChangeShapeType="1"/>
          </p:cNvSpPr>
          <p:nvPr/>
        </p:nvSpPr>
        <p:spPr bwMode="auto">
          <a:xfrm>
            <a:off x="2590800" y="2590800"/>
            <a:ext cx="0" cy="6858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40302" name="Line 14">
            <a:extLst>
              <a:ext uri="{FF2B5EF4-FFF2-40B4-BE49-F238E27FC236}">
                <a16:creationId xmlns:a16="http://schemas.microsoft.com/office/drawing/2014/main" id="{D510F7B1-4652-7C5D-E10E-0325634D357A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4953000"/>
            <a:ext cx="6629400" cy="0"/>
          </a:xfrm>
          <a:prstGeom prst="line">
            <a:avLst/>
          </a:prstGeom>
          <a:noFill/>
          <a:ln w="101600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40304" name="Line 16">
            <a:extLst>
              <a:ext uri="{FF2B5EF4-FFF2-40B4-BE49-F238E27FC236}">
                <a16:creationId xmlns:a16="http://schemas.microsoft.com/office/drawing/2014/main" id="{33B206DF-9A7A-200F-1A57-B7E04C5CC680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876800" y="3810000"/>
            <a:ext cx="1752600" cy="1143000"/>
          </a:xfrm>
          <a:prstGeom prst="line">
            <a:avLst/>
          </a:prstGeom>
          <a:noFill/>
          <a:ln w="1016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40305" name="Text Box 17">
            <a:extLst>
              <a:ext uri="{FF2B5EF4-FFF2-40B4-BE49-F238E27FC236}">
                <a16:creationId xmlns:a16="http://schemas.microsoft.com/office/drawing/2014/main" id="{713D1021-450D-A93B-F92E-E9D4A4D48A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77050" y="4495800"/>
            <a:ext cx="3028950" cy="519113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sz="2800">
                <a:solidFill>
                  <a:srgbClr val="FF0000"/>
                </a:solidFill>
              </a:rPr>
              <a:t>最優先課題では？</a:t>
            </a:r>
            <a:endParaRPr lang="ja-JP" altLang="en-US"/>
          </a:p>
        </p:txBody>
      </p:sp>
      <p:sp>
        <p:nvSpPr>
          <p:cNvPr id="140295" name="Text Box 7">
            <a:extLst>
              <a:ext uri="{FF2B5EF4-FFF2-40B4-BE49-F238E27FC236}">
                <a16:creationId xmlns:a16="http://schemas.microsoft.com/office/drawing/2014/main" id="{3B82BF81-DDC3-5525-FA1C-57E5CC4AC7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5349875"/>
            <a:ext cx="4191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l">
              <a:spcBef>
                <a:spcPct val="50000"/>
              </a:spcBef>
            </a:pPr>
            <a:r>
              <a:rPr lang="ja-JP" altLang="en-US" sz="3200">
                <a:solidFill>
                  <a:srgbClr val="009900"/>
                </a:solidFill>
              </a:rPr>
              <a:t>地球の温暖化対策か？</a:t>
            </a:r>
            <a:endParaRPr lang="ja-JP" altLang="en-US">
              <a:solidFill>
                <a:srgbClr val="0099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0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500"/>
                                        <p:tgtEl>
                                          <p:spTgt spid="140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4029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300"/>
                                        <p:tgtEl>
                                          <p:spTgt spid="140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8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300"/>
                                        <p:tgtEl>
                                          <p:spTgt spid="140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100"/>
                            </p:stCondLst>
                            <p:childTnLst>
                              <p:par>
                                <p:cTn id="25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500"/>
                                        <p:tgtEl>
                                          <p:spTgt spid="140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26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4030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1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40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3600"/>
                            </p:stCondLst>
                            <p:childTnLst>
                              <p:par>
                                <p:cTn id="37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39" dur="500"/>
                                        <p:tgtEl>
                                          <p:spTgt spid="14030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4100"/>
                            </p:stCondLst>
                            <p:childTnLst>
                              <p:par>
                                <p:cTn id="4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4030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9255" name="Group 7">
            <a:extLst>
              <a:ext uri="{FF2B5EF4-FFF2-40B4-BE49-F238E27FC236}">
                <a16:creationId xmlns:a16="http://schemas.microsoft.com/office/drawing/2014/main" id="{92AFDD79-D9EB-B218-84CE-94FA903493CC}"/>
              </a:ext>
            </a:extLst>
          </p:cNvPr>
          <p:cNvGrpSpPr>
            <a:grpSpLocks/>
          </p:cNvGrpSpPr>
          <p:nvPr/>
        </p:nvGrpSpPr>
        <p:grpSpPr bwMode="auto">
          <a:xfrm>
            <a:off x="0" y="533400"/>
            <a:ext cx="4267200" cy="2057400"/>
            <a:chOff x="192" y="432"/>
            <a:chExt cx="2688" cy="1440"/>
          </a:xfrm>
        </p:grpSpPr>
        <p:sp>
          <p:nvSpPr>
            <p:cNvPr id="309254" name="Oval 6">
              <a:extLst>
                <a:ext uri="{FF2B5EF4-FFF2-40B4-BE49-F238E27FC236}">
                  <a16:creationId xmlns:a16="http://schemas.microsoft.com/office/drawing/2014/main" id="{C51C4C7D-46AA-4F93-A6D1-D583C92C25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" y="432"/>
              <a:ext cx="2688" cy="1440"/>
            </a:xfrm>
            <a:prstGeom prst="ellipse">
              <a:avLst/>
            </a:prstGeom>
            <a:solidFill>
              <a:srgbClr val="99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309250" name="Text Box 2">
              <a:extLst>
                <a:ext uri="{FF2B5EF4-FFF2-40B4-BE49-F238E27FC236}">
                  <a16:creationId xmlns:a16="http://schemas.microsoft.com/office/drawing/2014/main" id="{4D1B6ADC-7E59-F86F-8F86-287DD5964D9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0" y="885"/>
              <a:ext cx="2580" cy="534"/>
            </a:xfrm>
            <a:prstGeom prst="rect">
              <a:avLst/>
            </a:prstGeom>
            <a:solidFill>
              <a:srgbClr val="99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ja-JP" altLang="en-US" sz="4400">
                  <a:solidFill>
                    <a:srgbClr val="FF0000"/>
                  </a:solidFill>
                </a:rPr>
                <a:t>重要なことは？</a:t>
              </a:r>
            </a:p>
          </p:txBody>
        </p:sp>
      </p:grpSp>
      <p:grpSp>
        <p:nvGrpSpPr>
          <p:cNvPr id="309257" name="Group 9">
            <a:extLst>
              <a:ext uri="{FF2B5EF4-FFF2-40B4-BE49-F238E27FC236}">
                <a16:creationId xmlns:a16="http://schemas.microsoft.com/office/drawing/2014/main" id="{00AB8A23-7757-02C2-4B70-A1BC929E1213}"/>
              </a:ext>
            </a:extLst>
          </p:cNvPr>
          <p:cNvGrpSpPr>
            <a:grpSpLocks/>
          </p:cNvGrpSpPr>
          <p:nvPr/>
        </p:nvGrpSpPr>
        <p:grpSpPr bwMode="auto">
          <a:xfrm>
            <a:off x="4648200" y="609600"/>
            <a:ext cx="5257800" cy="1752600"/>
            <a:chOff x="2928" y="528"/>
            <a:chExt cx="3312" cy="1248"/>
          </a:xfrm>
        </p:grpSpPr>
        <p:sp>
          <p:nvSpPr>
            <p:cNvPr id="309256" name="AutoShape 8">
              <a:extLst>
                <a:ext uri="{FF2B5EF4-FFF2-40B4-BE49-F238E27FC236}">
                  <a16:creationId xmlns:a16="http://schemas.microsoft.com/office/drawing/2014/main" id="{FF501C0E-4AED-CA30-557F-248357D22A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28" y="528"/>
              <a:ext cx="3312" cy="1248"/>
            </a:xfrm>
            <a:prstGeom prst="hexagon">
              <a:avLst>
                <a:gd name="adj" fmla="val 30851"/>
                <a:gd name="vf" fmla="val 115470"/>
              </a:avLst>
            </a:prstGeom>
            <a:solidFill>
              <a:srgbClr val="FF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309251" name="Text Box 3">
              <a:extLst>
                <a:ext uri="{FF2B5EF4-FFF2-40B4-BE49-F238E27FC236}">
                  <a16:creationId xmlns:a16="http://schemas.microsoft.com/office/drawing/2014/main" id="{24B5870E-9AD1-6A7E-59CC-794AFB9AE6E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68" y="776"/>
              <a:ext cx="2804" cy="715"/>
            </a:xfrm>
            <a:prstGeom prst="rect">
              <a:avLst/>
            </a:prstGeom>
            <a:solidFill>
              <a:srgbClr val="FFCC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ja-JP" altLang="en-US">
                  <a:solidFill>
                    <a:schemeClr val="accent2"/>
                  </a:solidFill>
                </a:rPr>
                <a:t>健康被害を優先するか？</a:t>
              </a:r>
            </a:p>
            <a:p>
              <a:pPr>
                <a:spcBef>
                  <a:spcPct val="50000"/>
                </a:spcBef>
              </a:pPr>
              <a:r>
                <a:rPr lang="ja-JP" altLang="en-US">
                  <a:solidFill>
                    <a:schemeClr val="accent2"/>
                  </a:solidFill>
                </a:rPr>
                <a:t>燃料効率の向上を優先するか？</a:t>
              </a:r>
              <a:endParaRPr lang="ja-JP" altLang="en-US"/>
            </a:p>
          </p:txBody>
        </p:sp>
      </p:grpSp>
      <p:grpSp>
        <p:nvGrpSpPr>
          <p:cNvPr id="309259" name="Group 11">
            <a:extLst>
              <a:ext uri="{FF2B5EF4-FFF2-40B4-BE49-F238E27FC236}">
                <a16:creationId xmlns:a16="http://schemas.microsoft.com/office/drawing/2014/main" id="{85F5D6FB-5ACC-5497-AFFC-41C0FE8BB051}"/>
              </a:ext>
            </a:extLst>
          </p:cNvPr>
          <p:cNvGrpSpPr>
            <a:grpSpLocks/>
          </p:cNvGrpSpPr>
          <p:nvPr/>
        </p:nvGrpSpPr>
        <p:grpSpPr bwMode="auto">
          <a:xfrm>
            <a:off x="304800" y="2362200"/>
            <a:ext cx="9296400" cy="2286000"/>
            <a:chOff x="384" y="1968"/>
            <a:chExt cx="5520" cy="1440"/>
          </a:xfrm>
        </p:grpSpPr>
        <p:sp>
          <p:nvSpPr>
            <p:cNvPr id="309258" name="AutoShape 10">
              <a:extLst>
                <a:ext uri="{FF2B5EF4-FFF2-40B4-BE49-F238E27FC236}">
                  <a16:creationId xmlns:a16="http://schemas.microsoft.com/office/drawing/2014/main" id="{47741CAA-B592-001D-1179-628434FBC9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4" y="1968"/>
              <a:ext cx="5520" cy="1440"/>
            </a:xfrm>
            <a:prstGeom prst="horizontalScroll">
              <a:avLst>
                <a:gd name="adj" fmla="val 12500"/>
              </a:avLst>
            </a:pr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309252" name="Text Box 4">
              <a:extLst>
                <a:ext uri="{FF2B5EF4-FFF2-40B4-BE49-F238E27FC236}">
                  <a16:creationId xmlns:a16="http://schemas.microsoft.com/office/drawing/2014/main" id="{B03F320F-F5E5-0A7D-2069-571CDB290C2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12" y="2208"/>
              <a:ext cx="4634" cy="978"/>
            </a:xfrm>
            <a:prstGeom prst="rect">
              <a:avLst/>
            </a:prstGeom>
            <a:solidFill>
              <a:srgbClr val="CC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ja-JP" altLang="en-US">
                  <a:solidFill>
                    <a:srgbClr val="CC6600"/>
                  </a:solidFill>
                </a:rPr>
                <a:t>いずれも重要である</a:t>
              </a:r>
            </a:p>
            <a:p>
              <a:pPr>
                <a:spcBef>
                  <a:spcPct val="50000"/>
                </a:spcBef>
              </a:pPr>
              <a:r>
                <a:rPr lang="ja-JP" altLang="en-US">
                  <a:solidFill>
                    <a:srgbClr val="CC6600"/>
                  </a:solidFill>
                </a:rPr>
                <a:t>しかし、健康被害が深刻化していることを抜きにして、</a:t>
              </a:r>
            </a:p>
            <a:p>
              <a:pPr>
                <a:spcBef>
                  <a:spcPct val="50000"/>
                </a:spcBef>
              </a:pPr>
              <a:r>
                <a:rPr lang="ja-JP" altLang="en-US">
                  <a:solidFill>
                    <a:srgbClr val="CC6600"/>
                  </a:solidFill>
                </a:rPr>
                <a:t>われわれの未来を語ることはできない</a:t>
              </a:r>
            </a:p>
          </p:txBody>
        </p:sp>
      </p:grpSp>
      <p:sp>
        <p:nvSpPr>
          <p:cNvPr id="309260" name="AutoShape 12">
            <a:extLst>
              <a:ext uri="{FF2B5EF4-FFF2-40B4-BE49-F238E27FC236}">
                <a16:creationId xmlns:a16="http://schemas.microsoft.com/office/drawing/2014/main" id="{9298A379-AB65-A45B-FA4E-E77E3BD9D7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4495800"/>
            <a:ext cx="8991600" cy="2057400"/>
          </a:xfrm>
          <a:prstGeom prst="wave">
            <a:avLst>
              <a:gd name="adj1" fmla="val 19060"/>
              <a:gd name="adj2" fmla="val 0"/>
            </a:avLst>
          </a:prstGeom>
          <a:gradFill rotWithShape="0">
            <a:gsLst>
              <a:gs pos="0">
                <a:srgbClr val="99FF99"/>
              </a:gs>
              <a:gs pos="50000">
                <a:srgbClr val="CCFFCC"/>
              </a:gs>
              <a:gs pos="100000">
                <a:srgbClr val="99FF99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spcBef>
                <a:spcPct val="50000"/>
              </a:spcBef>
            </a:pPr>
            <a:r>
              <a:rPr lang="ja-JP" altLang="en-US">
                <a:solidFill>
                  <a:srgbClr val="FF0000"/>
                </a:solidFill>
              </a:rPr>
              <a:t>天然ガス自動車も電気自動車も優れた面が多い</a:t>
            </a:r>
          </a:p>
          <a:p>
            <a:pPr>
              <a:spcBef>
                <a:spcPct val="50000"/>
              </a:spcBef>
            </a:pPr>
            <a:r>
              <a:rPr lang="ja-JP" altLang="en-US">
                <a:solidFill>
                  <a:srgbClr val="FF0000"/>
                </a:solidFill>
              </a:rPr>
              <a:t>しかし、それを広めることを目的化するのは無理があるのでは？</a:t>
            </a:r>
          </a:p>
          <a:p>
            <a:endParaRPr lang="en-US" altLang="ja-JP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09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09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09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300"/>
                                        <p:tgtEl>
                                          <p:spTgt spid="309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228" name="Text Box 4">
            <a:extLst>
              <a:ext uri="{FF2B5EF4-FFF2-40B4-BE49-F238E27FC236}">
                <a16:creationId xmlns:a16="http://schemas.microsoft.com/office/drawing/2014/main" id="{DC9EFE18-09B1-99DD-820E-30F4892B8E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7450" y="5305425"/>
            <a:ext cx="8718550" cy="1552575"/>
          </a:xfrm>
          <a:prstGeom prst="rect">
            <a:avLst/>
          </a:prstGeom>
          <a:solidFill>
            <a:srgbClr val="CC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l">
              <a:spcBef>
                <a:spcPct val="50000"/>
              </a:spcBef>
            </a:pPr>
            <a:r>
              <a:rPr lang="ja-JP" altLang="en-US">
                <a:solidFill>
                  <a:srgbClr val="0000CC"/>
                </a:solidFill>
              </a:rPr>
              <a:t>２．ディーゼル排ガスを改善すること</a:t>
            </a:r>
            <a:endParaRPr lang="ja-JP" altLang="en-US"/>
          </a:p>
          <a:p>
            <a:pPr algn="l">
              <a:spcBef>
                <a:spcPct val="50000"/>
              </a:spcBef>
            </a:pPr>
            <a:r>
              <a:rPr lang="ja-JP" altLang="en-US">
                <a:solidFill>
                  <a:srgbClr val="FF3300"/>
                </a:solidFill>
              </a:rPr>
              <a:t>①　有害な排気物である浮遊粒子状物質（ＳＰＭ）を取り除き</a:t>
            </a:r>
          </a:p>
          <a:p>
            <a:pPr algn="l">
              <a:spcBef>
                <a:spcPct val="50000"/>
              </a:spcBef>
            </a:pPr>
            <a:r>
              <a:rPr lang="ja-JP" altLang="en-US">
                <a:solidFill>
                  <a:srgbClr val="FF3300"/>
                </a:solidFill>
              </a:rPr>
              <a:t>②　未規制物質（ベンゼン・ホルムアルデヒドなど）の削減</a:t>
            </a:r>
            <a:endParaRPr lang="ja-JP" altLang="en-US"/>
          </a:p>
        </p:txBody>
      </p:sp>
      <p:sp>
        <p:nvSpPr>
          <p:cNvPr id="308229" name="Text Box 5">
            <a:extLst>
              <a:ext uri="{FF2B5EF4-FFF2-40B4-BE49-F238E27FC236}">
                <a16:creationId xmlns:a16="http://schemas.microsoft.com/office/drawing/2014/main" id="{DC671437-23FF-9A72-8561-8B6B4669AF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657600"/>
            <a:ext cx="5975350" cy="1552575"/>
          </a:xfrm>
          <a:prstGeom prst="rect">
            <a:avLst/>
          </a:prstGeom>
          <a:solidFill>
            <a:srgbClr val="CC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l">
              <a:spcBef>
                <a:spcPct val="50000"/>
              </a:spcBef>
            </a:pPr>
            <a:r>
              <a:rPr lang="ja-JP" altLang="en-US">
                <a:solidFill>
                  <a:srgbClr val="0000CC"/>
                </a:solidFill>
              </a:rPr>
              <a:t>１．ディーゼル車両を減らすためには</a:t>
            </a:r>
            <a:endParaRPr lang="ja-JP" altLang="en-US"/>
          </a:p>
          <a:p>
            <a:pPr algn="l">
              <a:spcBef>
                <a:spcPct val="50000"/>
              </a:spcBef>
            </a:pPr>
            <a:r>
              <a:rPr lang="ja-JP" altLang="en-US">
                <a:solidFill>
                  <a:srgbClr val="FF3300"/>
                </a:solidFill>
              </a:rPr>
              <a:t>①　配送の効率化をはかり、車両を減らす</a:t>
            </a:r>
          </a:p>
          <a:p>
            <a:pPr algn="l">
              <a:spcBef>
                <a:spcPct val="50000"/>
              </a:spcBef>
            </a:pPr>
            <a:r>
              <a:rPr lang="ja-JP" altLang="en-US">
                <a:solidFill>
                  <a:srgbClr val="FF3300"/>
                </a:solidFill>
              </a:rPr>
              <a:t>②　代替の車両を導入すること</a:t>
            </a:r>
          </a:p>
        </p:txBody>
      </p:sp>
      <p:grpSp>
        <p:nvGrpSpPr>
          <p:cNvPr id="308232" name="Group 8">
            <a:extLst>
              <a:ext uri="{FF2B5EF4-FFF2-40B4-BE49-F238E27FC236}">
                <a16:creationId xmlns:a16="http://schemas.microsoft.com/office/drawing/2014/main" id="{9F3E37AE-1D12-7232-65E6-4812DD5E3C7E}"/>
              </a:ext>
            </a:extLst>
          </p:cNvPr>
          <p:cNvGrpSpPr>
            <a:grpSpLocks/>
          </p:cNvGrpSpPr>
          <p:nvPr/>
        </p:nvGrpSpPr>
        <p:grpSpPr bwMode="auto">
          <a:xfrm>
            <a:off x="0" y="457200"/>
            <a:ext cx="7010400" cy="2895600"/>
            <a:chOff x="0" y="288"/>
            <a:chExt cx="4416" cy="1824"/>
          </a:xfrm>
        </p:grpSpPr>
        <p:sp>
          <p:nvSpPr>
            <p:cNvPr id="308230" name="Oval 6">
              <a:extLst>
                <a:ext uri="{FF2B5EF4-FFF2-40B4-BE49-F238E27FC236}">
                  <a16:creationId xmlns:a16="http://schemas.microsoft.com/office/drawing/2014/main" id="{8D2E8516-3391-43E1-C55F-49AEC8FB65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288"/>
              <a:ext cx="4416" cy="1824"/>
            </a:xfrm>
            <a:prstGeom prst="ellipse">
              <a:avLst/>
            </a:prstGeom>
            <a:solidFill>
              <a:srgbClr val="99FF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308226" name="Text Box 2">
              <a:extLst>
                <a:ext uri="{FF2B5EF4-FFF2-40B4-BE49-F238E27FC236}">
                  <a16:creationId xmlns:a16="http://schemas.microsoft.com/office/drawing/2014/main" id="{F1E203FD-E659-29FD-34C7-FA8C8EBED26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2" y="480"/>
              <a:ext cx="3984" cy="14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FF9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ja-JP" altLang="en-US" sz="3600">
                  <a:solidFill>
                    <a:srgbClr val="FF0000"/>
                  </a:solidFill>
                </a:rPr>
                <a:t>車両の排ガス低害化を</a:t>
              </a:r>
            </a:p>
            <a:p>
              <a:pPr>
                <a:spcBef>
                  <a:spcPct val="50000"/>
                </a:spcBef>
              </a:pPr>
              <a:r>
                <a:rPr lang="ja-JP" altLang="en-US" sz="3600">
                  <a:solidFill>
                    <a:srgbClr val="FF0000"/>
                  </a:solidFill>
                </a:rPr>
                <a:t>進めるために</a:t>
              </a:r>
            </a:p>
            <a:p>
              <a:pPr>
                <a:spcBef>
                  <a:spcPct val="50000"/>
                </a:spcBef>
              </a:pPr>
              <a:r>
                <a:rPr lang="ja-JP" altLang="en-US" sz="3600">
                  <a:solidFill>
                    <a:srgbClr val="FF0000"/>
                  </a:solidFill>
                </a:rPr>
                <a:t>必要なことは？</a:t>
              </a:r>
              <a:endParaRPr lang="ja-JP" altLang="en-US" sz="3600"/>
            </a:p>
          </p:txBody>
        </p:sp>
      </p:grpSp>
      <p:sp>
        <p:nvSpPr>
          <p:cNvPr id="308234" name="Text Box 10">
            <a:extLst>
              <a:ext uri="{FF2B5EF4-FFF2-40B4-BE49-F238E27FC236}">
                <a16:creationId xmlns:a16="http://schemas.microsoft.com/office/drawing/2014/main" id="{BDCBFB61-ACD4-0855-D073-C07780A264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72400" y="533400"/>
            <a:ext cx="1557338" cy="4724400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sz="3600">
                <a:solidFill>
                  <a:srgbClr val="008000"/>
                </a:solidFill>
              </a:rPr>
              <a:t>ディーゼル排ガスの</a:t>
            </a:r>
          </a:p>
          <a:p>
            <a:pPr>
              <a:spcBef>
                <a:spcPct val="50000"/>
              </a:spcBef>
            </a:pPr>
            <a:r>
              <a:rPr lang="ja-JP" altLang="en-US" sz="3600">
                <a:solidFill>
                  <a:srgbClr val="008000"/>
                </a:solidFill>
              </a:rPr>
              <a:t>削減を目指すこと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08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08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5" dur="500"/>
                                        <p:tgtEl>
                                          <p:spTgt spid="308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" dur="500"/>
                                        <p:tgtEl>
                                          <p:spTgt spid="308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401" name="Picture 17">
            <a:extLst>
              <a:ext uri="{FF2B5EF4-FFF2-40B4-BE49-F238E27FC236}">
                <a16:creationId xmlns:a16="http://schemas.microsoft.com/office/drawing/2014/main" id="{5AA66FFE-36E2-166E-8CCE-C6F564C0D2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895600"/>
            <a:ext cx="2819400" cy="1965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4390" name="AutoShape 6">
            <a:extLst>
              <a:ext uri="{FF2B5EF4-FFF2-40B4-BE49-F238E27FC236}">
                <a16:creationId xmlns:a16="http://schemas.microsoft.com/office/drawing/2014/main" id="{3317411E-A6CD-3769-AF5A-40DE99173C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24600" y="1905000"/>
            <a:ext cx="3124200" cy="1219200"/>
          </a:xfrm>
          <a:prstGeom prst="wedgeRoundRectCallout">
            <a:avLst>
              <a:gd name="adj1" fmla="val -53556"/>
              <a:gd name="adj2" fmla="val 98569"/>
              <a:gd name="adj3" fmla="val 16667"/>
            </a:avLst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ja-JP" altLang="en-US"/>
              <a:t>ディーゼル車に変る</a:t>
            </a:r>
          </a:p>
          <a:p>
            <a:r>
              <a:rPr lang="ja-JP" altLang="en-US"/>
              <a:t>車両はあるか？</a:t>
            </a:r>
          </a:p>
        </p:txBody>
      </p:sp>
      <p:sp>
        <p:nvSpPr>
          <p:cNvPr id="144391" name="AutoShape 7">
            <a:extLst>
              <a:ext uri="{FF2B5EF4-FFF2-40B4-BE49-F238E27FC236}">
                <a16:creationId xmlns:a16="http://schemas.microsoft.com/office/drawing/2014/main" id="{4E7C951F-D060-DF1C-4D2C-047511A294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0800" y="3657600"/>
            <a:ext cx="2895600" cy="1371600"/>
          </a:xfrm>
          <a:prstGeom prst="wedgeRoundRectCallout">
            <a:avLst>
              <a:gd name="adj1" fmla="val -56796"/>
              <a:gd name="adj2" fmla="val -33102"/>
              <a:gd name="adj3" fmla="val 16667"/>
            </a:avLst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ja-JP" altLang="en-US"/>
              <a:t>走行距離を減らす</a:t>
            </a:r>
          </a:p>
          <a:p>
            <a:r>
              <a:rPr lang="ja-JP" altLang="en-US"/>
              <a:t>ことは可能か？</a:t>
            </a:r>
          </a:p>
        </p:txBody>
      </p:sp>
      <p:sp>
        <p:nvSpPr>
          <p:cNvPr id="144392" name="AutoShape 8">
            <a:extLst>
              <a:ext uri="{FF2B5EF4-FFF2-40B4-BE49-F238E27FC236}">
                <a16:creationId xmlns:a16="http://schemas.microsoft.com/office/drawing/2014/main" id="{BA4FD941-EEBE-1E74-9DFE-2A94E7DF83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" y="2209800"/>
            <a:ext cx="2362200" cy="1371600"/>
          </a:xfrm>
          <a:prstGeom prst="wedgeRoundRectCallout">
            <a:avLst>
              <a:gd name="adj1" fmla="val 60954"/>
              <a:gd name="adj2" fmla="val 54745"/>
              <a:gd name="adj3" fmla="val 16667"/>
            </a:avLst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ja-JP" altLang="en-US"/>
              <a:t>車両の大きさ</a:t>
            </a:r>
          </a:p>
          <a:p>
            <a:r>
              <a:rPr lang="ja-JP" altLang="en-US"/>
              <a:t>は適正か？</a:t>
            </a:r>
          </a:p>
        </p:txBody>
      </p:sp>
      <p:sp>
        <p:nvSpPr>
          <p:cNvPr id="144393" name="AutoShape 9">
            <a:extLst>
              <a:ext uri="{FF2B5EF4-FFF2-40B4-BE49-F238E27FC236}">
                <a16:creationId xmlns:a16="http://schemas.microsoft.com/office/drawing/2014/main" id="{D9381E2C-FBB8-EBEE-90E8-9AC7B2A839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" y="3962400"/>
            <a:ext cx="2590800" cy="914400"/>
          </a:xfrm>
          <a:prstGeom prst="wedgeRoundRectCallout">
            <a:avLst>
              <a:gd name="adj1" fmla="val 48838"/>
              <a:gd name="adj2" fmla="val -70315"/>
              <a:gd name="adj3" fmla="val 16667"/>
            </a:avLst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ja-JP" altLang="en-US"/>
              <a:t>安全運転は？</a:t>
            </a:r>
          </a:p>
        </p:txBody>
      </p:sp>
      <p:sp>
        <p:nvSpPr>
          <p:cNvPr id="144394" name="AutoShape 10">
            <a:extLst>
              <a:ext uri="{FF2B5EF4-FFF2-40B4-BE49-F238E27FC236}">
                <a16:creationId xmlns:a16="http://schemas.microsoft.com/office/drawing/2014/main" id="{43F1F323-844B-52BF-9342-C673AF1B34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7600" y="5029200"/>
            <a:ext cx="2438400" cy="1219200"/>
          </a:xfrm>
          <a:prstGeom prst="wedgeRoundRectCallout">
            <a:avLst>
              <a:gd name="adj1" fmla="val 60093"/>
              <a:gd name="adj2" fmla="val -63801"/>
              <a:gd name="adj3" fmla="val 16667"/>
            </a:avLst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ja-JP" altLang="en-US"/>
              <a:t>アイドリング</a:t>
            </a:r>
          </a:p>
          <a:p>
            <a:r>
              <a:rPr lang="ja-JP" altLang="en-US"/>
              <a:t>ストップは？</a:t>
            </a:r>
          </a:p>
        </p:txBody>
      </p:sp>
      <p:sp>
        <p:nvSpPr>
          <p:cNvPr id="144395" name="AutoShape 11">
            <a:extLst>
              <a:ext uri="{FF2B5EF4-FFF2-40B4-BE49-F238E27FC236}">
                <a16:creationId xmlns:a16="http://schemas.microsoft.com/office/drawing/2014/main" id="{05033DA7-AB89-DC89-4CC6-49B4699BA2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0800" y="5410200"/>
            <a:ext cx="2895600" cy="914400"/>
          </a:xfrm>
          <a:prstGeom prst="wedgeRoundRectCallout">
            <a:avLst>
              <a:gd name="adj1" fmla="val -48190"/>
              <a:gd name="adj2" fmla="val -72222"/>
              <a:gd name="adj3" fmla="val 16667"/>
            </a:avLst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ja-JP" altLang="en-US"/>
              <a:t>無駄な走行は？</a:t>
            </a:r>
          </a:p>
          <a:p>
            <a:r>
              <a:rPr lang="ja-JP" altLang="en-US"/>
              <a:t>忘れ物はないか？</a:t>
            </a:r>
          </a:p>
        </p:txBody>
      </p:sp>
      <p:sp>
        <p:nvSpPr>
          <p:cNvPr id="144397" name="AutoShape 13">
            <a:extLst>
              <a:ext uri="{FF2B5EF4-FFF2-40B4-BE49-F238E27FC236}">
                <a16:creationId xmlns:a16="http://schemas.microsoft.com/office/drawing/2014/main" id="{42B8BC75-3D2C-5234-EA78-20C4A4D252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5029200"/>
            <a:ext cx="2667000" cy="1371600"/>
          </a:xfrm>
          <a:prstGeom prst="wedgeRoundRectCallout">
            <a:avLst>
              <a:gd name="adj1" fmla="val 73213"/>
              <a:gd name="adj2" fmla="val -73611"/>
              <a:gd name="adj3" fmla="val 16667"/>
            </a:avLst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ja-JP" altLang="en-US"/>
              <a:t>車両整備は</a:t>
            </a:r>
          </a:p>
          <a:p>
            <a:r>
              <a:rPr lang="ja-JP" altLang="en-US"/>
              <a:t>万全か？</a:t>
            </a:r>
          </a:p>
        </p:txBody>
      </p:sp>
      <p:sp>
        <p:nvSpPr>
          <p:cNvPr id="144402" name="AutoShape 18">
            <a:extLst>
              <a:ext uri="{FF2B5EF4-FFF2-40B4-BE49-F238E27FC236}">
                <a16:creationId xmlns:a16="http://schemas.microsoft.com/office/drawing/2014/main" id="{302D82F4-8FE3-A6B4-E601-12510D0F6E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7800" y="685800"/>
            <a:ext cx="6400800" cy="1676400"/>
          </a:xfrm>
          <a:prstGeom prst="irregularSeal2">
            <a:avLst/>
          </a:prstGeom>
          <a:gradFill rotWithShape="0">
            <a:gsLst>
              <a:gs pos="0">
                <a:srgbClr val="FFFFFF"/>
              </a:gs>
              <a:gs pos="100000">
                <a:srgbClr val="FF00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ja-JP" altLang="en-US" sz="3200"/>
              <a:t>何か良い事しましたか？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1444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1444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IVEB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0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144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4" presetID="18" presetClass="entr" presetSubtype="6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6" dur="300"/>
                                        <p:tgtEl>
                                          <p:spTgt spid="144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800"/>
                            </p:stCondLst>
                            <p:childTnLst>
                              <p:par>
                                <p:cTn id="18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0" dur="500"/>
                                        <p:tgtEl>
                                          <p:spTgt spid="144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6300"/>
                            </p:stCondLst>
                            <p:childTnLst>
                              <p:par>
                                <p:cTn id="22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4" dur="500"/>
                                        <p:tgtEl>
                                          <p:spTgt spid="144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6800"/>
                            </p:stCondLst>
                            <p:childTnLst>
                              <p:par>
                                <p:cTn id="26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8" dur="500"/>
                                        <p:tgtEl>
                                          <p:spTgt spid="144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7300"/>
                            </p:stCondLst>
                            <p:childTnLst>
                              <p:par>
                                <p:cTn id="30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2" dur="500"/>
                                        <p:tgtEl>
                                          <p:spTgt spid="144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7800"/>
                            </p:stCondLst>
                            <p:childTnLst>
                              <p:par>
                                <p:cTn id="34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6" dur="500"/>
                                        <p:tgtEl>
                                          <p:spTgt spid="144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8300"/>
                            </p:stCondLst>
                            <p:childTnLst>
                              <p:par>
                                <p:cTn id="3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300" fill="hold"/>
                                        <p:tgtEl>
                                          <p:spTgt spid="1444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00" fill="hold"/>
                                        <p:tgtEl>
                                          <p:spTgt spid="1444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1" name="AutoShape 3">
            <a:extLst>
              <a:ext uri="{FF2B5EF4-FFF2-40B4-BE49-F238E27FC236}">
                <a16:creationId xmlns:a16="http://schemas.microsoft.com/office/drawing/2014/main" id="{17D4DC9E-5A16-49D1-9E70-0BDDCD2694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1295400"/>
            <a:ext cx="2362200" cy="1143000"/>
          </a:xfrm>
          <a:prstGeom prst="wedgeRoundRectCallout">
            <a:avLst>
              <a:gd name="adj1" fmla="val 82259"/>
              <a:gd name="adj2" fmla="val -12222"/>
              <a:gd name="adj3" fmla="val 16667"/>
            </a:avLst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ja-JP" altLang="en-US"/>
              <a:t>車両の大きさ</a:t>
            </a:r>
          </a:p>
          <a:p>
            <a:r>
              <a:rPr lang="ja-JP" altLang="en-US"/>
              <a:t>は適正か？</a:t>
            </a:r>
          </a:p>
        </p:txBody>
      </p:sp>
      <p:sp>
        <p:nvSpPr>
          <p:cNvPr id="145412" name="Text Box 4">
            <a:extLst>
              <a:ext uri="{FF2B5EF4-FFF2-40B4-BE49-F238E27FC236}">
                <a16:creationId xmlns:a16="http://schemas.microsoft.com/office/drawing/2014/main" id="{AD421D12-3D81-0381-1D59-86B1DAAD6F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0" y="1219200"/>
            <a:ext cx="6096000" cy="1552575"/>
          </a:xfrm>
          <a:prstGeom prst="rect">
            <a:avLst/>
          </a:prstGeom>
          <a:solidFill>
            <a:srgbClr val="99FF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l">
              <a:spcBef>
                <a:spcPct val="50000"/>
              </a:spcBef>
            </a:pPr>
            <a:r>
              <a:rPr lang="ja-JP" altLang="en-US">
                <a:solidFill>
                  <a:srgbClr val="FF0000"/>
                </a:solidFill>
              </a:rPr>
              <a:t>実績</a:t>
            </a:r>
          </a:p>
          <a:p>
            <a:pPr algn="l">
              <a:spcBef>
                <a:spcPct val="50000"/>
              </a:spcBef>
            </a:pPr>
            <a:r>
              <a:rPr lang="ja-JP" altLang="en-US">
                <a:solidFill>
                  <a:srgbClr val="000099"/>
                </a:solidFill>
              </a:rPr>
              <a:t>生協で適正な積載量の車両を選択し、</a:t>
            </a:r>
          </a:p>
          <a:p>
            <a:pPr algn="l">
              <a:spcBef>
                <a:spcPct val="50000"/>
              </a:spcBef>
            </a:pPr>
            <a:r>
              <a:rPr lang="ja-JP" altLang="en-US">
                <a:solidFill>
                  <a:srgbClr val="000099"/>
                </a:solidFill>
              </a:rPr>
              <a:t>全体としては小型化を進めた。</a:t>
            </a:r>
            <a:endParaRPr lang="ja-JP" altLang="en-US"/>
          </a:p>
        </p:txBody>
      </p:sp>
      <p:sp>
        <p:nvSpPr>
          <p:cNvPr id="145413" name="Text Box 5">
            <a:extLst>
              <a:ext uri="{FF2B5EF4-FFF2-40B4-BE49-F238E27FC236}">
                <a16:creationId xmlns:a16="http://schemas.microsoft.com/office/drawing/2014/main" id="{A043369E-A961-0408-94C0-10B63FC4F2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2895600"/>
            <a:ext cx="20129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>
                <a:solidFill>
                  <a:srgbClr val="FF3300"/>
                </a:solidFill>
              </a:rPr>
              <a:t>新たな問題点</a:t>
            </a:r>
            <a:endParaRPr lang="ja-JP" altLang="en-US"/>
          </a:p>
        </p:txBody>
      </p:sp>
      <p:sp>
        <p:nvSpPr>
          <p:cNvPr id="145414" name="AutoShape 6">
            <a:extLst>
              <a:ext uri="{FF2B5EF4-FFF2-40B4-BE49-F238E27FC236}">
                <a16:creationId xmlns:a16="http://schemas.microsoft.com/office/drawing/2014/main" id="{6E179A43-8BF7-5368-0E0F-488F3AA674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2819400"/>
            <a:ext cx="5334000" cy="914400"/>
          </a:xfrm>
          <a:prstGeom prst="wedgeRoundRectCallout">
            <a:avLst>
              <a:gd name="adj1" fmla="val -73333"/>
              <a:gd name="adj2" fmla="val -14583"/>
              <a:gd name="adj3" fmla="val 16667"/>
            </a:avLst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/>
            <a:r>
              <a:rPr lang="ja-JP" altLang="en-US"/>
              <a:t>個配事業の配送車の適正な規模は？</a:t>
            </a:r>
          </a:p>
        </p:txBody>
      </p:sp>
      <p:sp>
        <p:nvSpPr>
          <p:cNvPr id="145415" name="AutoShape 7">
            <a:extLst>
              <a:ext uri="{FF2B5EF4-FFF2-40B4-BE49-F238E27FC236}">
                <a16:creationId xmlns:a16="http://schemas.microsoft.com/office/drawing/2014/main" id="{3C4E212E-0F8A-361A-4BB1-68A3E76380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3657600"/>
            <a:ext cx="2590800" cy="914400"/>
          </a:xfrm>
          <a:prstGeom prst="wedgeRoundRectCallout">
            <a:avLst>
              <a:gd name="adj1" fmla="val 113176"/>
              <a:gd name="adj2" fmla="val 35764"/>
              <a:gd name="adj3" fmla="val 16667"/>
            </a:avLst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ja-JP" altLang="en-US"/>
              <a:t>安全運転は？</a:t>
            </a:r>
          </a:p>
        </p:txBody>
      </p:sp>
      <p:sp>
        <p:nvSpPr>
          <p:cNvPr id="145416" name="Text Box 8">
            <a:extLst>
              <a:ext uri="{FF2B5EF4-FFF2-40B4-BE49-F238E27FC236}">
                <a16:creationId xmlns:a16="http://schemas.microsoft.com/office/drawing/2014/main" id="{E69545CE-FDC4-DD4A-74DF-B91983EE66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3000" y="3841750"/>
            <a:ext cx="4953000" cy="1552575"/>
          </a:xfrm>
          <a:prstGeom prst="rect">
            <a:avLst/>
          </a:prstGeom>
          <a:solidFill>
            <a:srgbClr val="66FF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l">
              <a:spcBef>
                <a:spcPct val="50000"/>
              </a:spcBef>
            </a:pPr>
            <a:r>
              <a:rPr lang="ja-JP" altLang="en-US">
                <a:solidFill>
                  <a:srgbClr val="FF0000"/>
                </a:solidFill>
              </a:rPr>
              <a:t>実績</a:t>
            </a:r>
          </a:p>
          <a:p>
            <a:pPr algn="l">
              <a:spcBef>
                <a:spcPct val="50000"/>
              </a:spcBef>
            </a:pPr>
            <a:r>
              <a:rPr lang="ja-JP" altLang="en-US">
                <a:solidFill>
                  <a:schemeClr val="accent2"/>
                </a:solidFill>
              </a:rPr>
              <a:t>安全運転の訓練と徹底による</a:t>
            </a:r>
          </a:p>
          <a:p>
            <a:pPr algn="l">
              <a:spcBef>
                <a:spcPct val="50000"/>
              </a:spcBef>
            </a:pPr>
            <a:r>
              <a:rPr lang="ja-JP" altLang="en-US">
                <a:solidFill>
                  <a:schemeClr val="accent2"/>
                </a:solidFill>
              </a:rPr>
              <a:t>事故の削減・保険料の低減化</a:t>
            </a:r>
            <a:endParaRPr lang="ja-JP" altLang="en-US"/>
          </a:p>
        </p:txBody>
      </p:sp>
      <p:sp>
        <p:nvSpPr>
          <p:cNvPr id="145417" name="AutoShape 9">
            <a:extLst>
              <a:ext uri="{FF2B5EF4-FFF2-40B4-BE49-F238E27FC236}">
                <a16:creationId xmlns:a16="http://schemas.microsoft.com/office/drawing/2014/main" id="{97726254-5680-2B9A-3776-5658BA3F98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4724400"/>
            <a:ext cx="3429000" cy="1371600"/>
          </a:xfrm>
          <a:prstGeom prst="wedgeRoundRectCallout">
            <a:avLst>
              <a:gd name="adj1" fmla="val 69954"/>
              <a:gd name="adj2" fmla="val 35880"/>
              <a:gd name="adj3" fmla="val 16667"/>
            </a:avLst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ja-JP" altLang="en-US"/>
              <a:t>走行距離の削減</a:t>
            </a:r>
          </a:p>
          <a:p>
            <a:r>
              <a:rPr lang="ja-JP" altLang="en-US"/>
              <a:t>アイドリングストップ？</a:t>
            </a:r>
          </a:p>
        </p:txBody>
      </p:sp>
      <p:sp>
        <p:nvSpPr>
          <p:cNvPr id="145418" name="Text Box 10">
            <a:extLst>
              <a:ext uri="{FF2B5EF4-FFF2-40B4-BE49-F238E27FC236}">
                <a16:creationId xmlns:a16="http://schemas.microsoft.com/office/drawing/2014/main" id="{DE886B79-7F7C-5E63-1BD0-D14CF3FDEF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3000" y="5608638"/>
            <a:ext cx="4953000" cy="1004887"/>
          </a:xfrm>
          <a:prstGeom prst="rect">
            <a:avLst/>
          </a:prstGeom>
          <a:solidFill>
            <a:srgbClr val="CC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l">
              <a:spcBef>
                <a:spcPct val="50000"/>
              </a:spcBef>
            </a:pPr>
            <a:r>
              <a:rPr lang="ja-JP" altLang="en-US">
                <a:solidFill>
                  <a:srgbClr val="FF0000"/>
                </a:solidFill>
              </a:rPr>
              <a:t>実績</a:t>
            </a:r>
            <a:endParaRPr lang="ja-JP" altLang="en-US">
              <a:solidFill>
                <a:srgbClr val="CC6600"/>
              </a:solidFill>
            </a:endParaRPr>
          </a:p>
          <a:p>
            <a:pPr algn="l">
              <a:spcBef>
                <a:spcPct val="50000"/>
              </a:spcBef>
            </a:pPr>
            <a:r>
              <a:rPr lang="ja-JP" altLang="en-US">
                <a:solidFill>
                  <a:srgbClr val="000099"/>
                </a:solidFill>
              </a:rPr>
              <a:t>燃料の節約・配達の効率アップ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145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6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300"/>
                                        <p:tgtEl>
                                          <p:spTgt spid="145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8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45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3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45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8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454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3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45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28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454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3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45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2">
            <a:extLst>
              <a:ext uri="{FF2B5EF4-FFF2-40B4-BE49-F238E27FC236}">
                <a16:creationId xmlns:a16="http://schemas.microsoft.com/office/drawing/2014/main" id="{F806203A-400E-6B2C-059D-F338B335A10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791200" y="533400"/>
            <a:ext cx="3581400" cy="1981200"/>
          </a:xfrm>
          <a:solidFill>
            <a:srgbClr val="CCFFCC"/>
          </a:solidFill>
        </p:spPr>
        <p:txBody>
          <a:bodyPr/>
          <a:lstStyle/>
          <a:p>
            <a:r>
              <a:rPr lang="ja-JP" altLang="en-US" sz="3200">
                <a:solidFill>
                  <a:srgbClr val="FF3300"/>
                </a:solidFill>
                <a:ea typeface="ＤＦ特太ゴシック体" panose="020B0509000000000000" pitchFamily="49" charset="-128"/>
              </a:rPr>
              <a:t>なぜ？</a:t>
            </a:r>
            <a:r>
              <a:rPr lang="ja-JP" altLang="en-US" sz="3200">
                <a:solidFill>
                  <a:srgbClr val="3366FF"/>
                </a:solidFill>
                <a:ea typeface="ＤＦ特太ゴシック体" panose="020B0509000000000000" pitchFamily="49" charset="-128"/>
              </a:rPr>
              <a:t>ディーゼル自動車が増加しているのか？</a:t>
            </a:r>
            <a:endParaRPr lang="ja-JP" altLang="en-US" sz="5400">
              <a:solidFill>
                <a:srgbClr val="3366FF"/>
              </a:solidFill>
              <a:ea typeface="ＤＦ特太ゴシック体" panose="020B0509000000000000" pitchFamily="49" charset="-128"/>
            </a:endParaRPr>
          </a:p>
        </p:txBody>
      </p:sp>
      <p:graphicFrame>
        <p:nvGraphicFramePr>
          <p:cNvPr id="204803" name="Object 3">
            <a:extLst>
              <a:ext uri="{FF2B5EF4-FFF2-40B4-BE49-F238E27FC236}">
                <a16:creationId xmlns:a16="http://schemas.microsoft.com/office/drawing/2014/main" id="{2A6E7C25-332D-F2D9-E4CE-641C657563F8}"/>
              </a:ext>
            </a:extLst>
          </p:cNvPr>
          <p:cNvGraphicFramePr>
            <a:graphicFrameLocks noChangeAspect="1"/>
          </p:cNvGraphicFramePr>
          <p:nvPr>
            <p:ph type="chart" idx="1"/>
          </p:nvPr>
        </p:nvGraphicFramePr>
        <p:xfrm>
          <a:off x="381000" y="304800"/>
          <a:ext cx="5978525" cy="6216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ｸﾞﾗﾌ" r:id="rId4" imgW="5982242" imgH="6220307" progId="MSGraph.Chart.8">
                  <p:embed followColorScheme="full"/>
                </p:oleObj>
              </mc:Choice>
              <mc:Fallback>
                <p:oleObj name="ｸﾞﾗﾌ" r:id="rId4" imgW="5982242" imgH="6220307" progId="MSGraph.Chart.8">
                  <p:embed followColorScheme="full"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304800"/>
                        <a:ext cx="5978525" cy="62166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4804" name="Text Box 4">
            <a:extLst>
              <a:ext uri="{FF2B5EF4-FFF2-40B4-BE49-F238E27FC236}">
                <a16:creationId xmlns:a16="http://schemas.microsoft.com/office/drawing/2014/main" id="{CB35134D-8528-691B-752B-229C99EEE9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7400" y="2590800"/>
            <a:ext cx="3621088" cy="2100263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r">
              <a:spcBef>
                <a:spcPct val="50000"/>
              </a:spcBef>
            </a:pPr>
            <a:r>
              <a:rPr lang="ja-JP" altLang="en-US">
                <a:solidFill>
                  <a:srgbClr val="FF0000"/>
                </a:solidFill>
              </a:rPr>
              <a:t>１</a:t>
            </a:r>
            <a:r>
              <a:rPr lang="en-US" altLang="ja-JP">
                <a:solidFill>
                  <a:srgbClr val="FF0000"/>
                </a:solidFill>
              </a:rPr>
              <a:t>km</a:t>
            </a:r>
            <a:r>
              <a:rPr lang="ja-JP" altLang="en-US">
                <a:solidFill>
                  <a:srgbClr val="FF0000"/>
                </a:solidFill>
              </a:rPr>
              <a:t>当りの燃料コストは</a:t>
            </a:r>
          </a:p>
          <a:p>
            <a:pPr algn="r">
              <a:spcBef>
                <a:spcPct val="50000"/>
              </a:spcBef>
            </a:pPr>
            <a:r>
              <a:rPr lang="ja-JP" altLang="en-US">
                <a:solidFill>
                  <a:srgbClr val="009900"/>
                </a:solidFill>
              </a:rPr>
              <a:t>軽　　油　１０円２７銭</a:t>
            </a:r>
          </a:p>
          <a:p>
            <a:pPr algn="r">
              <a:spcBef>
                <a:spcPct val="50000"/>
              </a:spcBef>
            </a:pPr>
            <a:r>
              <a:rPr lang="ja-JP" altLang="en-US">
                <a:solidFill>
                  <a:srgbClr val="009900"/>
                </a:solidFill>
              </a:rPr>
              <a:t>ガソリン　１７円１８銭</a:t>
            </a:r>
          </a:p>
          <a:p>
            <a:pPr algn="r">
              <a:spcBef>
                <a:spcPct val="50000"/>
              </a:spcBef>
            </a:pPr>
            <a:r>
              <a:rPr lang="ja-JP" altLang="en-US">
                <a:solidFill>
                  <a:srgbClr val="009900"/>
                </a:solidFill>
              </a:rPr>
              <a:t>Ｌ  Ｐ  Ｇ　１１円５５銭</a:t>
            </a:r>
          </a:p>
        </p:txBody>
      </p:sp>
      <p:sp>
        <p:nvSpPr>
          <p:cNvPr id="204805" name="Line 5">
            <a:extLst>
              <a:ext uri="{FF2B5EF4-FFF2-40B4-BE49-F238E27FC236}">
                <a16:creationId xmlns:a16="http://schemas.microsoft.com/office/drawing/2014/main" id="{5D1670A8-AFFE-3055-ABA3-776669F7F4A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410200" y="3733800"/>
            <a:ext cx="457200" cy="3048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04806" name="Text Box 6">
            <a:extLst>
              <a:ext uri="{FF2B5EF4-FFF2-40B4-BE49-F238E27FC236}">
                <a16:creationId xmlns:a16="http://schemas.microsoft.com/office/drawing/2014/main" id="{86DA9720-A63C-F1BB-957A-F905D63BDA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7400" y="4802188"/>
            <a:ext cx="3460750" cy="1604962"/>
          </a:xfrm>
          <a:prstGeom prst="rect">
            <a:avLst/>
          </a:prstGeom>
          <a:solidFill>
            <a:srgbClr val="CC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l">
              <a:spcBef>
                <a:spcPct val="50000"/>
              </a:spcBef>
            </a:pPr>
            <a:r>
              <a:rPr lang="ja-JP" altLang="en-US" sz="1800">
                <a:solidFill>
                  <a:srgbClr val="000066"/>
                </a:solidFill>
              </a:rPr>
              <a:t>ディーゼルは税金面で優遇され</a:t>
            </a:r>
          </a:p>
          <a:p>
            <a:pPr algn="l">
              <a:spcBef>
                <a:spcPct val="50000"/>
              </a:spcBef>
            </a:pPr>
            <a:r>
              <a:rPr lang="ja-JP" altLang="en-US" sz="1800">
                <a:solidFill>
                  <a:srgbClr val="000066"/>
                </a:solidFill>
              </a:rPr>
              <a:t>ている軽油で走行するため、</a:t>
            </a:r>
          </a:p>
          <a:p>
            <a:pPr algn="l">
              <a:spcBef>
                <a:spcPct val="50000"/>
              </a:spcBef>
            </a:pPr>
            <a:r>
              <a:rPr lang="ja-JP" altLang="en-US" sz="1800">
                <a:solidFill>
                  <a:srgbClr val="000066"/>
                </a:solidFill>
              </a:rPr>
              <a:t>ガソリンから軽油への</a:t>
            </a:r>
          </a:p>
          <a:p>
            <a:pPr algn="l">
              <a:spcBef>
                <a:spcPct val="50000"/>
              </a:spcBef>
            </a:pPr>
            <a:r>
              <a:rPr lang="ja-JP" altLang="en-US" sz="1800">
                <a:solidFill>
                  <a:srgbClr val="000066"/>
                </a:solidFill>
              </a:rPr>
              <a:t>移行が促進されている</a:t>
            </a:r>
          </a:p>
        </p:txBody>
      </p:sp>
      <p:sp>
        <p:nvSpPr>
          <p:cNvPr id="204807" name="Line 7">
            <a:extLst>
              <a:ext uri="{FF2B5EF4-FFF2-40B4-BE49-F238E27FC236}">
                <a16:creationId xmlns:a16="http://schemas.microsoft.com/office/drawing/2014/main" id="{0FF0E6C4-3A87-EB1F-141D-DE31CA74601E}"/>
              </a:ext>
            </a:extLst>
          </p:cNvPr>
          <p:cNvSpPr>
            <a:spLocks noChangeShapeType="1"/>
          </p:cNvSpPr>
          <p:nvPr/>
        </p:nvSpPr>
        <p:spPr bwMode="auto">
          <a:xfrm>
            <a:off x="6019800" y="5181600"/>
            <a:ext cx="3200400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04808" name="Line 8">
            <a:extLst>
              <a:ext uri="{FF2B5EF4-FFF2-40B4-BE49-F238E27FC236}">
                <a16:creationId xmlns:a16="http://schemas.microsoft.com/office/drawing/2014/main" id="{1840E600-2B1D-E13E-F197-DE694CAE93BF}"/>
              </a:ext>
            </a:extLst>
          </p:cNvPr>
          <p:cNvSpPr>
            <a:spLocks noChangeShapeType="1"/>
          </p:cNvSpPr>
          <p:nvPr/>
        </p:nvSpPr>
        <p:spPr bwMode="auto">
          <a:xfrm>
            <a:off x="6019800" y="5638800"/>
            <a:ext cx="3200400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04809" name="Line 9">
            <a:extLst>
              <a:ext uri="{FF2B5EF4-FFF2-40B4-BE49-F238E27FC236}">
                <a16:creationId xmlns:a16="http://schemas.microsoft.com/office/drawing/2014/main" id="{27306590-0CC2-D858-50F7-5AA0DB05BBF1}"/>
              </a:ext>
            </a:extLst>
          </p:cNvPr>
          <p:cNvSpPr>
            <a:spLocks noChangeShapeType="1"/>
          </p:cNvSpPr>
          <p:nvPr/>
        </p:nvSpPr>
        <p:spPr bwMode="auto">
          <a:xfrm>
            <a:off x="6019800" y="6019800"/>
            <a:ext cx="2362200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04810" name="Line 10">
            <a:extLst>
              <a:ext uri="{FF2B5EF4-FFF2-40B4-BE49-F238E27FC236}">
                <a16:creationId xmlns:a16="http://schemas.microsoft.com/office/drawing/2014/main" id="{7F6A9BF3-8A11-1DD0-5253-EF706EC79948}"/>
              </a:ext>
            </a:extLst>
          </p:cNvPr>
          <p:cNvSpPr>
            <a:spLocks noChangeShapeType="1"/>
          </p:cNvSpPr>
          <p:nvPr/>
        </p:nvSpPr>
        <p:spPr bwMode="auto">
          <a:xfrm>
            <a:off x="5943600" y="6400800"/>
            <a:ext cx="2438400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300"/>
                                        <p:tgtEl>
                                          <p:spTgt spid="2048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3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048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800"/>
                            </p:stCondLst>
                            <p:childTnLst>
                              <p:par>
                                <p:cTn id="13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20480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300"/>
                            </p:stCondLst>
                            <p:childTnLst>
                              <p:par>
                                <p:cTn id="17" presetID="18" presetClass="entr" presetSubtype="6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" dur="300"/>
                                        <p:tgtEl>
                                          <p:spTgt spid="204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600"/>
                            </p:stCondLst>
                            <p:childTnLst>
                              <p:par>
                                <p:cTn id="21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3" dur="500"/>
                                        <p:tgtEl>
                                          <p:spTgt spid="2048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1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0480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26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048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1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048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36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048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52" name="Text Box 20">
            <a:extLst>
              <a:ext uri="{FF2B5EF4-FFF2-40B4-BE49-F238E27FC236}">
                <a16:creationId xmlns:a16="http://schemas.microsoft.com/office/drawing/2014/main" id="{7F6CF8E3-101D-0324-89A1-EDB4F2D296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5410200"/>
            <a:ext cx="8839200" cy="1066800"/>
          </a:xfrm>
          <a:prstGeom prst="rect">
            <a:avLst/>
          </a:prstGeom>
          <a:solidFill>
            <a:srgbClr val="CC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ja-JP" sz="3200">
                <a:solidFill>
                  <a:srgbClr val="0000CC"/>
                </a:solidFill>
              </a:rPr>
              <a:t>②</a:t>
            </a:r>
            <a:r>
              <a:rPr lang="ja-JP" altLang="en-US" sz="3200">
                <a:solidFill>
                  <a:srgbClr val="0000CC"/>
                </a:solidFill>
              </a:rPr>
              <a:t>　ＤＰＦ（ディーゼル排気粒子状物質フィル　　ター）の装着</a:t>
            </a:r>
          </a:p>
        </p:txBody>
      </p:sp>
      <p:sp>
        <p:nvSpPr>
          <p:cNvPr id="146453" name="Text Box 21">
            <a:extLst>
              <a:ext uri="{FF2B5EF4-FFF2-40B4-BE49-F238E27FC236}">
                <a16:creationId xmlns:a16="http://schemas.microsoft.com/office/drawing/2014/main" id="{8AC216F4-27F7-AB6E-1A34-EB84F1E9BE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2378075"/>
            <a:ext cx="9023350" cy="2770188"/>
          </a:xfrm>
          <a:prstGeom prst="rect">
            <a:avLst/>
          </a:prstGeom>
          <a:solidFill>
            <a:srgbClr val="CC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ja-JP" sz="3200">
                <a:solidFill>
                  <a:srgbClr val="0000CC"/>
                </a:solidFill>
              </a:rPr>
              <a:t>①</a:t>
            </a:r>
            <a:r>
              <a:rPr lang="ja-JP" altLang="en-US" sz="3200">
                <a:solidFill>
                  <a:srgbClr val="0000CC"/>
                </a:solidFill>
              </a:rPr>
              <a:t>　超高圧化燃料噴射の実現</a:t>
            </a:r>
          </a:p>
          <a:p>
            <a:pPr algn="l">
              <a:spcBef>
                <a:spcPct val="50000"/>
              </a:spcBef>
            </a:pPr>
            <a:r>
              <a:rPr lang="ja-JP" altLang="en-US">
                <a:solidFill>
                  <a:srgbClr val="FF3300"/>
                </a:solidFill>
              </a:rPr>
              <a:t>　　　　コモンレール方式（１４００気圧前後）</a:t>
            </a:r>
          </a:p>
          <a:p>
            <a:pPr algn="l">
              <a:spcBef>
                <a:spcPct val="50000"/>
              </a:spcBef>
            </a:pPr>
            <a:r>
              <a:rPr lang="ja-JP" altLang="en-US">
                <a:solidFill>
                  <a:srgbClr val="FF3300"/>
                </a:solidFill>
              </a:rPr>
              <a:t>　　　　ユニット方式（２０００気圧前後）</a:t>
            </a:r>
          </a:p>
          <a:p>
            <a:pPr algn="l">
              <a:spcBef>
                <a:spcPct val="50000"/>
              </a:spcBef>
            </a:pPr>
            <a:r>
              <a:rPr lang="ja-JP" altLang="en-US">
                <a:solidFill>
                  <a:srgbClr val="FF3300"/>
                </a:solidFill>
              </a:rPr>
              <a:t>　　●　燃料を微粒化し、黒煙・排気ガスの非視認性を高める　</a:t>
            </a:r>
          </a:p>
          <a:p>
            <a:pPr algn="l">
              <a:spcBef>
                <a:spcPct val="50000"/>
              </a:spcBef>
            </a:pPr>
            <a:r>
              <a:rPr lang="ja-JP" altLang="en-US">
                <a:solidFill>
                  <a:srgbClr val="FF3300"/>
                </a:solidFill>
              </a:rPr>
              <a:t>　　　　（排気粒子の超微粒子化が実現する）</a:t>
            </a:r>
          </a:p>
        </p:txBody>
      </p:sp>
      <p:sp>
        <p:nvSpPr>
          <p:cNvPr id="146455" name="AutoShape 23">
            <a:extLst>
              <a:ext uri="{FF2B5EF4-FFF2-40B4-BE49-F238E27FC236}">
                <a16:creationId xmlns:a16="http://schemas.microsoft.com/office/drawing/2014/main" id="{BC12606F-5897-DD4B-C97E-0F4C48DF5E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685800"/>
            <a:ext cx="9144000" cy="1524000"/>
          </a:xfrm>
          <a:prstGeom prst="octagon">
            <a:avLst>
              <a:gd name="adj" fmla="val 29287"/>
            </a:avLst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spcBef>
                <a:spcPct val="50000"/>
              </a:spcBef>
            </a:pPr>
            <a:r>
              <a:rPr lang="ja-JP" altLang="en-US" sz="3200">
                <a:solidFill>
                  <a:srgbClr val="FF3300"/>
                </a:solidFill>
              </a:rPr>
              <a:t>ディーゼルのメーカーの低害化研究開発の方向</a:t>
            </a:r>
            <a:endParaRPr lang="ja-JP" altLang="en-US" sz="3200"/>
          </a:p>
          <a:p>
            <a:endParaRPr lang="en-US" altLang="ja-JP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146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3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300"/>
                                        <p:tgtEl>
                                          <p:spTgt spid="1464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300"/>
                                        <p:tgtEl>
                                          <p:spTgt spid="1464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1919" name="Group 2063">
            <a:extLst>
              <a:ext uri="{FF2B5EF4-FFF2-40B4-BE49-F238E27FC236}">
                <a16:creationId xmlns:a16="http://schemas.microsoft.com/office/drawing/2014/main" id="{73622E42-C916-FD59-E7CB-618FB787EC55}"/>
              </a:ext>
            </a:extLst>
          </p:cNvPr>
          <p:cNvGrpSpPr>
            <a:grpSpLocks/>
          </p:cNvGrpSpPr>
          <p:nvPr/>
        </p:nvGrpSpPr>
        <p:grpSpPr bwMode="auto">
          <a:xfrm>
            <a:off x="7121525" y="3409950"/>
            <a:ext cx="1198563" cy="2640013"/>
            <a:chOff x="4486" y="2148"/>
            <a:chExt cx="755" cy="1663"/>
          </a:xfrm>
        </p:grpSpPr>
        <p:graphicFrame>
          <p:nvGraphicFramePr>
            <p:cNvPr id="251913" name="Object 2057">
              <a:extLst>
                <a:ext uri="{FF2B5EF4-FFF2-40B4-BE49-F238E27FC236}">
                  <a16:creationId xmlns:a16="http://schemas.microsoft.com/office/drawing/2014/main" id="{64D13DD4-AEAA-92C3-76A1-BE322105605B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4486" y="2160"/>
            <a:ext cx="755" cy="16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Picture" r:id="rId6" imgW="432707" imgH="944642" progId="PhotoDraw.Document">
                    <p:embed/>
                  </p:oleObj>
                </mc:Choice>
                <mc:Fallback>
                  <p:oleObj name="Picture" r:id="rId6" imgW="432707" imgH="944642" progId="PhotoDraw.Document">
                    <p:embed/>
                    <p:pic>
                      <p:nvPicPr>
                        <p:cNvPr id="0" name="Object 205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486" y="2160"/>
                          <a:ext cx="755" cy="16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51915" name="Text Box 2059">
              <a:extLst>
                <a:ext uri="{FF2B5EF4-FFF2-40B4-BE49-F238E27FC236}">
                  <a16:creationId xmlns:a16="http://schemas.microsoft.com/office/drawing/2014/main" id="{FE8D6C5F-4B39-FB61-23CA-727D5839340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12" y="2148"/>
              <a:ext cx="336" cy="2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ja-JP" altLang="en-US"/>
                <a:t>？</a:t>
              </a:r>
            </a:p>
          </p:txBody>
        </p:sp>
      </p:grpSp>
      <p:sp>
        <p:nvSpPr>
          <p:cNvPr id="251906" name="Text Box 2050">
            <a:extLst>
              <a:ext uri="{FF2B5EF4-FFF2-40B4-BE49-F238E27FC236}">
                <a16:creationId xmlns:a16="http://schemas.microsoft.com/office/drawing/2014/main" id="{10044DF4-7DC6-863D-A81E-9A9C925CE5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929063"/>
            <a:ext cx="5029200" cy="579437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9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l">
              <a:spcBef>
                <a:spcPct val="50000"/>
              </a:spcBef>
            </a:pPr>
            <a:r>
              <a:rPr lang="ja-JP" altLang="en-US" sz="3200">
                <a:solidFill>
                  <a:srgbClr val="0033CC"/>
                </a:solidFill>
              </a:rPr>
              <a:t>健康被害は</a:t>
            </a:r>
          </a:p>
        </p:txBody>
      </p:sp>
      <p:sp>
        <p:nvSpPr>
          <p:cNvPr id="251907" name="Rectangle 2051">
            <a:extLst>
              <a:ext uri="{FF2B5EF4-FFF2-40B4-BE49-F238E27FC236}">
                <a16:creationId xmlns:a16="http://schemas.microsoft.com/office/drawing/2014/main" id="{575088C2-30C1-EA9D-9237-20B10EFE33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866775"/>
            <a:ext cx="9906000" cy="2289175"/>
          </a:xfrm>
          <a:prstGeom prst="rect">
            <a:avLst/>
          </a:prstGeom>
          <a:solidFill>
            <a:srgbClr val="CCE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762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l"/>
            <a:r>
              <a:rPr lang="ja-JP" altLang="en-US" sz="3600">
                <a:solidFill>
                  <a:schemeClr val="accent2"/>
                </a:solidFill>
              </a:rPr>
              <a:t>６９年以降、道路端から５０㍍以内に居住する患者原告らの</a:t>
            </a:r>
            <a:r>
              <a:rPr lang="ja-JP" altLang="en-US" sz="3600">
                <a:solidFill>
                  <a:srgbClr val="0000CC"/>
                </a:solidFill>
              </a:rPr>
              <a:t>健康被害と、</a:t>
            </a:r>
          </a:p>
          <a:p>
            <a:pPr algn="l"/>
            <a:r>
              <a:rPr lang="ja-JP" altLang="en-US" sz="3600">
                <a:solidFill>
                  <a:srgbClr val="0000CC"/>
                </a:solidFill>
              </a:rPr>
              <a:t>本件道路からの沿道地域への大気汚染の間に  因果関係が認められる。</a:t>
            </a:r>
          </a:p>
        </p:txBody>
      </p:sp>
      <p:graphicFrame>
        <p:nvGraphicFramePr>
          <p:cNvPr id="251909" name="Object 2053">
            <a:extLst>
              <a:ext uri="{FF2B5EF4-FFF2-40B4-BE49-F238E27FC236}">
                <a16:creationId xmlns:a16="http://schemas.microsoft.com/office/drawing/2014/main" id="{C0E2DB6C-A8D8-7962-F956-EACBF55BBDC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077200" y="5334000"/>
          <a:ext cx="1549400" cy="974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8" imgW="6119280" imgH="3847680" progId="MS_ClipArt_Gallery.5">
                  <p:embed/>
                </p:oleObj>
              </mc:Choice>
              <mc:Fallback>
                <p:oleObj name="Clip" r:id="rId8" imgW="6119280" imgH="3847680" progId="MS_ClipArt_Gallery.5">
                  <p:embed/>
                  <p:pic>
                    <p:nvPicPr>
                      <p:cNvPr id="0" name="Object 205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77200" y="5334000"/>
                        <a:ext cx="1549400" cy="974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1910" name="AutoShape 2054">
            <a:extLst>
              <a:ext uri="{FF2B5EF4-FFF2-40B4-BE49-F238E27FC236}">
                <a16:creationId xmlns:a16="http://schemas.microsoft.com/office/drawing/2014/main" id="{19D9A2CD-28D8-88F0-A221-40D29E5DD4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39000" y="5638800"/>
            <a:ext cx="685800" cy="457200"/>
          </a:xfrm>
          <a:prstGeom prst="cloudCallout">
            <a:avLst>
              <a:gd name="adj1" fmla="val 68287"/>
              <a:gd name="adj2" fmla="val 65972"/>
            </a:avLst>
          </a:prstGeom>
          <a:solidFill>
            <a:srgbClr val="C0C0C0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ja-JP"/>
          </a:p>
        </p:txBody>
      </p:sp>
      <p:sp>
        <p:nvSpPr>
          <p:cNvPr id="251911" name="AutoShape 2055">
            <a:extLst>
              <a:ext uri="{FF2B5EF4-FFF2-40B4-BE49-F238E27FC236}">
                <a16:creationId xmlns:a16="http://schemas.microsoft.com/office/drawing/2014/main" id="{58E0ED61-9E08-64A9-6A78-9942B42C8F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0800" y="5257800"/>
            <a:ext cx="990600" cy="609600"/>
          </a:xfrm>
          <a:prstGeom prst="cloudCallout">
            <a:avLst>
              <a:gd name="adj1" fmla="val 69069"/>
              <a:gd name="adj2" fmla="val 39583"/>
            </a:avLst>
          </a:prstGeom>
          <a:solidFill>
            <a:srgbClr val="969696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ja-JP"/>
          </a:p>
        </p:txBody>
      </p:sp>
      <p:sp>
        <p:nvSpPr>
          <p:cNvPr id="251912" name="AutoShape 2056">
            <a:extLst>
              <a:ext uri="{FF2B5EF4-FFF2-40B4-BE49-F238E27FC236}">
                <a16:creationId xmlns:a16="http://schemas.microsoft.com/office/drawing/2014/main" id="{30270FB8-DA8E-861C-508C-3707CAC05C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43600" y="4419600"/>
            <a:ext cx="990600" cy="1066800"/>
          </a:xfrm>
          <a:prstGeom prst="cloudCallout">
            <a:avLst>
              <a:gd name="adj1" fmla="val 57051"/>
              <a:gd name="adj2" fmla="val 60565"/>
            </a:avLst>
          </a:prstGeom>
          <a:solidFill>
            <a:srgbClr val="969696">
              <a:alpha val="50000"/>
            </a:srgbClr>
          </a:solidFill>
          <a:ln w="9525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ja-JP"/>
          </a:p>
        </p:txBody>
      </p:sp>
      <p:sp>
        <p:nvSpPr>
          <p:cNvPr id="251914" name="AutoShape 2058">
            <a:extLst>
              <a:ext uri="{FF2B5EF4-FFF2-40B4-BE49-F238E27FC236}">
                <a16:creationId xmlns:a16="http://schemas.microsoft.com/office/drawing/2014/main" id="{44823B0A-2E04-84EF-9F7A-5007263680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48400" y="3962400"/>
            <a:ext cx="2667000" cy="1752600"/>
          </a:xfrm>
          <a:prstGeom prst="cloudCallout">
            <a:avLst>
              <a:gd name="adj1" fmla="val 15833"/>
              <a:gd name="adj2" fmla="val 64130"/>
            </a:avLst>
          </a:prstGeom>
          <a:solidFill>
            <a:srgbClr val="000000">
              <a:alpha val="50000"/>
            </a:srgbClr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ja-JP"/>
          </a:p>
        </p:txBody>
      </p:sp>
      <p:sp>
        <p:nvSpPr>
          <p:cNvPr id="251916" name="Line 2060">
            <a:extLst>
              <a:ext uri="{FF2B5EF4-FFF2-40B4-BE49-F238E27FC236}">
                <a16:creationId xmlns:a16="http://schemas.microsoft.com/office/drawing/2014/main" id="{CB73166B-4B7A-FBC7-086C-9C9B50BF58AB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4572000"/>
            <a:ext cx="2209800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51917" name="Line 2061">
            <a:extLst>
              <a:ext uri="{FF2B5EF4-FFF2-40B4-BE49-F238E27FC236}">
                <a16:creationId xmlns:a16="http://schemas.microsoft.com/office/drawing/2014/main" id="{EC4016A9-617A-0428-371F-B8CB86426575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5334000"/>
            <a:ext cx="4953000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51918" name="Line 2062">
            <a:extLst>
              <a:ext uri="{FF2B5EF4-FFF2-40B4-BE49-F238E27FC236}">
                <a16:creationId xmlns:a16="http://schemas.microsoft.com/office/drawing/2014/main" id="{98D999A6-2EAA-D61B-18C2-FDD23A615AF7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6096000"/>
            <a:ext cx="2133600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51921" name="Line 2065">
            <a:extLst>
              <a:ext uri="{FF2B5EF4-FFF2-40B4-BE49-F238E27FC236}">
                <a16:creationId xmlns:a16="http://schemas.microsoft.com/office/drawing/2014/main" id="{C4233C43-219A-7DF6-948F-09709F3B863B}"/>
              </a:ext>
            </a:extLst>
          </p:cNvPr>
          <p:cNvSpPr>
            <a:spLocks noChangeShapeType="1"/>
          </p:cNvSpPr>
          <p:nvPr/>
        </p:nvSpPr>
        <p:spPr bwMode="auto">
          <a:xfrm>
            <a:off x="2895600" y="1981200"/>
            <a:ext cx="2362200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51922" name="Line 2066">
            <a:extLst>
              <a:ext uri="{FF2B5EF4-FFF2-40B4-BE49-F238E27FC236}">
                <a16:creationId xmlns:a16="http://schemas.microsoft.com/office/drawing/2014/main" id="{96BAC943-0032-EF57-8D6E-1E77A0B57C80}"/>
              </a:ext>
            </a:extLst>
          </p:cNvPr>
          <p:cNvSpPr>
            <a:spLocks noChangeShapeType="1"/>
          </p:cNvSpPr>
          <p:nvPr/>
        </p:nvSpPr>
        <p:spPr bwMode="auto">
          <a:xfrm>
            <a:off x="1066800" y="2590800"/>
            <a:ext cx="8153400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51923" name="Line 2067">
            <a:extLst>
              <a:ext uri="{FF2B5EF4-FFF2-40B4-BE49-F238E27FC236}">
                <a16:creationId xmlns:a16="http://schemas.microsoft.com/office/drawing/2014/main" id="{4810801F-01F7-C62B-4780-D07B6A63755F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3124200"/>
            <a:ext cx="4648200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51924" name="Text Box 2068">
            <a:extLst>
              <a:ext uri="{FF2B5EF4-FFF2-40B4-BE49-F238E27FC236}">
                <a16:creationId xmlns:a16="http://schemas.microsoft.com/office/drawing/2014/main" id="{D2DEB57B-7CB5-5983-2DBD-72B1B3326F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648200"/>
            <a:ext cx="5060950" cy="579438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sz="3200">
                <a:solidFill>
                  <a:srgbClr val="0033CC"/>
                </a:solidFill>
              </a:rPr>
              <a:t>道路を走る自動車排ガスが</a:t>
            </a:r>
            <a:endParaRPr lang="ja-JP" altLang="en-US"/>
          </a:p>
        </p:txBody>
      </p:sp>
      <p:sp>
        <p:nvSpPr>
          <p:cNvPr id="251925" name="Text Box 2069">
            <a:extLst>
              <a:ext uri="{FF2B5EF4-FFF2-40B4-BE49-F238E27FC236}">
                <a16:creationId xmlns:a16="http://schemas.microsoft.com/office/drawing/2014/main" id="{5BCC51AC-6627-C206-B638-DF5321C7D3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424488"/>
            <a:ext cx="5029200" cy="579437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l">
              <a:spcBef>
                <a:spcPct val="50000"/>
              </a:spcBef>
            </a:pPr>
            <a:r>
              <a:rPr lang="ja-JP" altLang="en-US" sz="3200">
                <a:solidFill>
                  <a:srgbClr val="0033CC"/>
                </a:solidFill>
              </a:rPr>
              <a:t>原因である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300"/>
                                        <p:tgtEl>
                                          <p:spTgt spid="2519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3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519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8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519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3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5190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8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519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3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519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28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519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300"/>
                            </p:stCondLst>
                            <p:childTnLst>
                              <p:par>
                                <p:cTn id="3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519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519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IVEB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3800"/>
                            </p:stCondLst>
                            <p:childTnLst>
                              <p:par>
                                <p:cTn id="3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519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4300"/>
                            </p:stCondLst>
                            <p:childTnLst>
                              <p:par>
                                <p:cTn id="4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519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519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4800"/>
                            </p:stCondLst>
                            <p:childTnLst>
                              <p:par>
                                <p:cTn id="4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519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519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5300"/>
                            </p:stCondLst>
                            <p:childTnLst>
                              <p:par>
                                <p:cTn id="5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9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519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519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5800"/>
                            </p:stCondLst>
                            <p:childTnLst>
                              <p:par>
                                <p:cTn id="5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519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6300"/>
                            </p:stCondLst>
                            <p:childTnLst>
                              <p:par>
                                <p:cTn id="6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2519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6800"/>
                            </p:stCondLst>
                            <p:childTnLst>
                              <p:par>
                                <p:cTn id="6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519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7300"/>
                            </p:stCondLst>
                            <p:childTnLst>
                              <p:par>
                                <p:cTn id="6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519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519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274" name="Text Box 2">
            <a:extLst>
              <a:ext uri="{FF2B5EF4-FFF2-40B4-BE49-F238E27FC236}">
                <a16:creationId xmlns:a16="http://schemas.microsoft.com/office/drawing/2014/main" id="{32AABA25-F4C6-5A89-B95C-1D5BE959C5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895600"/>
            <a:ext cx="9906000" cy="3743325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>
                <a:solidFill>
                  <a:schemeClr val="accent2"/>
                </a:solidFill>
              </a:rPr>
              <a:t>浮遊粒子状物質の超微粒子化によって、肺深部への吸入が常態化し、</a:t>
            </a:r>
          </a:p>
          <a:p>
            <a:pPr>
              <a:spcBef>
                <a:spcPct val="50000"/>
              </a:spcBef>
            </a:pPr>
            <a:r>
              <a:rPr lang="ja-JP" altLang="en-US">
                <a:solidFill>
                  <a:schemeClr val="accent2"/>
                </a:solidFill>
              </a:rPr>
              <a:t>ぜん息・肺がんの急増が危惧される</a:t>
            </a:r>
          </a:p>
          <a:p>
            <a:pPr>
              <a:spcBef>
                <a:spcPct val="50000"/>
              </a:spcBef>
            </a:pPr>
            <a:r>
              <a:rPr lang="ja-JP" altLang="en-US">
                <a:solidFill>
                  <a:schemeClr val="accent2"/>
                </a:solidFill>
              </a:rPr>
              <a:t>特に、</a:t>
            </a:r>
          </a:p>
          <a:p>
            <a:pPr>
              <a:spcBef>
                <a:spcPct val="50000"/>
              </a:spcBef>
            </a:pPr>
            <a:r>
              <a:rPr lang="ja-JP" altLang="en-US">
                <a:solidFill>
                  <a:srgbClr val="FF0000"/>
                </a:solidFill>
              </a:rPr>
              <a:t>０．３</a:t>
            </a:r>
            <a:r>
              <a:rPr lang="en-US" altLang="ja-JP">
                <a:solidFill>
                  <a:srgbClr val="FF0000"/>
                </a:solidFill>
              </a:rPr>
              <a:t>μ</a:t>
            </a:r>
            <a:r>
              <a:rPr lang="ja-JP" altLang="en-US">
                <a:solidFill>
                  <a:srgbClr val="FF0000"/>
                </a:solidFill>
              </a:rPr>
              <a:t>以下になった超微粒子物質（スーパーファインＳＰＭ）</a:t>
            </a:r>
          </a:p>
          <a:p>
            <a:pPr>
              <a:spcBef>
                <a:spcPct val="50000"/>
              </a:spcBef>
            </a:pPr>
            <a:r>
              <a:rPr lang="ja-JP" altLang="en-US">
                <a:solidFill>
                  <a:schemeClr val="accent2"/>
                </a:solidFill>
              </a:rPr>
              <a:t>は検出限界以下となり、</a:t>
            </a:r>
          </a:p>
          <a:p>
            <a:pPr>
              <a:spcBef>
                <a:spcPct val="50000"/>
              </a:spcBef>
            </a:pPr>
            <a:r>
              <a:rPr lang="ja-JP" altLang="en-US">
                <a:solidFill>
                  <a:schemeClr val="accent2"/>
                </a:solidFill>
              </a:rPr>
              <a:t>排出されていないことになる。</a:t>
            </a:r>
          </a:p>
          <a:p>
            <a:pPr>
              <a:spcBef>
                <a:spcPct val="50000"/>
              </a:spcBef>
            </a:pPr>
            <a:r>
              <a:rPr lang="ja-JP" altLang="en-US">
                <a:solidFill>
                  <a:schemeClr val="accent2"/>
                </a:solidFill>
              </a:rPr>
              <a:t>これらがこれからの最大の問題である。</a:t>
            </a:r>
          </a:p>
        </p:txBody>
      </p:sp>
      <p:sp>
        <p:nvSpPr>
          <p:cNvPr id="310275" name="AutoShape 3">
            <a:extLst>
              <a:ext uri="{FF2B5EF4-FFF2-40B4-BE49-F238E27FC236}">
                <a16:creationId xmlns:a16="http://schemas.microsoft.com/office/drawing/2014/main" id="{FCD8C0FB-CE0D-0145-177A-0392564095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685800"/>
            <a:ext cx="2590800" cy="2133600"/>
          </a:xfrm>
          <a:prstGeom prst="plus">
            <a:avLst>
              <a:gd name="adj" fmla="val 25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ja-JP" altLang="en-US" sz="4800">
                <a:solidFill>
                  <a:schemeClr val="bg1"/>
                </a:solidFill>
              </a:rPr>
              <a:t>問題点</a:t>
            </a:r>
          </a:p>
        </p:txBody>
      </p:sp>
      <p:sp>
        <p:nvSpPr>
          <p:cNvPr id="310276" name="Oval 4">
            <a:extLst>
              <a:ext uri="{FF2B5EF4-FFF2-40B4-BE49-F238E27FC236}">
                <a16:creationId xmlns:a16="http://schemas.microsoft.com/office/drawing/2014/main" id="{BF5F2058-4F97-1CE0-0927-4EE429D180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7600" y="685800"/>
            <a:ext cx="5715000" cy="1905000"/>
          </a:xfrm>
          <a:prstGeom prst="ellipse">
            <a:avLst/>
          </a:prstGeom>
          <a:solidFill>
            <a:srgbClr val="FFCC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ja-JP" altLang="en-US">
                <a:solidFill>
                  <a:schemeClr val="accent2"/>
                </a:solidFill>
              </a:rPr>
              <a:t>しかし、心配は逆に増えている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" fill="hold"/>
                                        <p:tgtEl>
                                          <p:spTgt spid="3102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" fill="hold"/>
                                        <p:tgtEl>
                                          <p:spTgt spid="3102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75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300"/>
                                        <p:tgtEl>
                                          <p:spTgt spid="310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375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300"/>
                                        <p:tgtEl>
                                          <p:spTgt spid="3102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311" name="AutoShape 15">
            <a:extLst>
              <a:ext uri="{FF2B5EF4-FFF2-40B4-BE49-F238E27FC236}">
                <a16:creationId xmlns:a16="http://schemas.microsoft.com/office/drawing/2014/main" id="{4EFA185F-80E8-967E-12AD-E20751F390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9600" y="3200400"/>
            <a:ext cx="1371600" cy="3429000"/>
          </a:xfrm>
          <a:prstGeom prst="triangle">
            <a:avLst>
              <a:gd name="adj" fmla="val 50000"/>
            </a:avLst>
          </a:prstGeom>
          <a:gradFill rotWithShape="0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311298" name="Text Box 2">
            <a:extLst>
              <a:ext uri="{FF2B5EF4-FFF2-40B4-BE49-F238E27FC236}">
                <a16:creationId xmlns:a16="http://schemas.microsoft.com/office/drawing/2014/main" id="{53E329DB-26F7-B829-526F-9F8E04594F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762000"/>
            <a:ext cx="8566150" cy="762000"/>
          </a:xfrm>
          <a:prstGeom prst="rect">
            <a:avLst/>
          </a:prstGeom>
          <a:solidFill>
            <a:srgbClr val="99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sz="4400">
                <a:solidFill>
                  <a:srgbClr val="FF3300"/>
                </a:solidFill>
              </a:rPr>
              <a:t>実用可能な車両の低害化の実現へ</a:t>
            </a:r>
            <a:endParaRPr lang="ja-JP" altLang="en-US" sz="3600">
              <a:solidFill>
                <a:srgbClr val="FF3300"/>
              </a:solidFill>
            </a:endParaRPr>
          </a:p>
        </p:txBody>
      </p:sp>
      <p:grpSp>
        <p:nvGrpSpPr>
          <p:cNvPr id="311313" name="Group 17">
            <a:extLst>
              <a:ext uri="{FF2B5EF4-FFF2-40B4-BE49-F238E27FC236}">
                <a16:creationId xmlns:a16="http://schemas.microsoft.com/office/drawing/2014/main" id="{808A13EE-E7D8-556A-E31E-3113203724BB}"/>
              </a:ext>
            </a:extLst>
          </p:cNvPr>
          <p:cNvGrpSpPr>
            <a:grpSpLocks/>
          </p:cNvGrpSpPr>
          <p:nvPr/>
        </p:nvGrpSpPr>
        <p:grpSpPr bwMode="auto">
          <a:xfrm>
            <a:off x="1219200" y="2209800"/>
            <a:ext cx="7010400" cy="4267200"/>
            <a:chOff x="816" y="1344"/>
            <a:chExt cx="4416" cy="2688"/>
          </a:xfrm>
        </p:grpSpPr>
        <p:sp>
          <p:nvSpPr>
            <p:cNvPr id="311301" name="Line 5">
              <a:extLst>
                <a:ext uri="{FF2B5EF4-FFF2-40B4-BE49-F238E27FC236}">
                  <a16:creationId xmlns:a16="http://schemas.microsoft.com/office/drawing/2014/main" id="{7FC071BD-A25B-A46D-9B5B-847930E541D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200" y="1344"/>
              <a:ext cx="3648" cy="1632"/>
            </a:xfrm>
            <a:prstGeom prst="line">
              <a:avLst/>
            </a:prstGeom>
            <a:noFill/>
            <a:ln w="152400">
              <a:solidFill>
                <a:srgbClr val="99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311307" name="AutoShape 11">
              <a:extLst>
                <a:ext uri="{FF2B5EF4-FFF2-40B4-BE49-F238E27FC236}">
                  <a16:creationId xmlns:a16="http://schemas.microsoft.com/office/drawing/2014/main" id="{02C39146-EA0B-089E-76BA-D875B3A91F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6" y="3024"/>
              <a:ext cx="816" cy="1008"/>
            </a:xfrm>
            <a:prstGeom prst="triangle">
              <a:avLst>
                <a:gd name="adj" fmla="val 50000"/>
              </a:avLst>
            </a:prstGeom>
            <a:solidFill>
              <a:srgbClr val="CC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r>
                <a:rPr lang="ja-JP" altLang="en-US" sz="4000">
                  <a:solidFill>
                    <a:srgbClr val="FF0000"/>
                  </a:solidFill>
                </a:rPr>
                <a:t>健康配慮</a:t>
              </a:r>
            </a:p>
          </p:txBody>
        </p:sp>
        <p:sp>
          <p:nvSpPr>
            <p:cNvPr id="311309" name="AutoShape 13">
              <a:extLst>
                <a:ext uri="{FF2B5EF4-FFF2-40B4-BE49-F238E27FC236}">
                  <a16:creationId xmlns:a16="http://schemas.microsoft.com/office/drawing/2014/main" id="{2F327B59-6436-EFF7-7032-39B0600DD9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16" y="1392"/>
              <a:ext cx="816" cy="1008"/>
            </a:xfrm>
            <a:prstGeom prst="triangle">
              <a:avLst>
                <a:gd name="adj" fmla="val 50000"/>
              </a:avLst>
            </a:prstGeom>
            <a:solidFill>
              <a:srgbClr val="CCFF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r>
                <a:rPr lang="ja-JP" altLang="en-US" sz="4000">
                  <a:solidFill>
                    <a:srgbClr val="FF0000"/>
                  </a:solidFill>
                </a:rPr>
                <a:t>コスト配慮</a:t>
              </a:r>
            </a:p>
          </p:txBody>
        </p:sp>
      </p:grpSp>
      <p:grpSp>
        <p:nvGrpSpPr>
          <p:cNvPr id="311312" name="Group 16">
            <a:extLst>
              <a:ext uri="{FF2B5EF4-FFF2-40B4-BE49-F238E27FC236}">
                <a16:creationId xmlns:a16="http://schemas.microsoft.com/office/drawing/2014/main" id="{9F2A7D39-ED40-262A-DBBF-366703E00BA1}"/>
              </a:ext>
            </a:extLst>
          </p:cNvPr>
          <p:cNvGrpSpPr>
            <a:grpSpLocks/>
          </p:cNvGrpSpPr>
          <p:nvPr/>
        </p:nvGrpSpPr>
        <p:grpSpPr bwMode="auto">
          <a:xfrm>
            <a:off x="1752600" y="1828800"/>
            <a:ext cx="6629400" cy="4495800"/>
            <a:chOff x="1152" y="1152"/>
            <a:chExt cx="4176" cy="2832"/>
          </a:xfrm>
        </p:grpSpPr>
        <p:sp>
          <p:nvSpPr>
            <p:cNvPr id="311299" name="Line 3">
              <a:extLst>
                <a:ext uri="{FF2B5EF4-FFF2-40B4-BE49-F238E27FC236}">
                  <a16:creationId xmlns:a16="http://schemas.microsoft.com/office/drawing/2014/main" id="{9F5002B0-949E-A65E-DAFE-F8AAA6BD4FD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36" y="1152"/>
              <a:ext cx="3408" cy="1824"/>
            </a:xfrm>
            <a:prstGeom prst="line">
              <a:avLst/>
            </a:prstGeom>
            <a:noFill/>
            <a:ln w="152400">
              <a:solidFill>
                <a:srgbClr val="99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311308" name="AutoShape 12">
              <a:extLst>
                <a:ext uri="{FF2B5EF4-FFF2-40B4-BE49-F238E27FC236}">
                  <a16:creationId xmlns:a16="http://schemas.microsoft.com/office/drawing/2014/main" id="{D05389F8-943C-2FC8-8999-FFA97480ED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52" y="1152"/>
              <a:ext cx="816" cy="1008"/>
            </a:xfrm>
            <a:prstGeom prst="triangle">
              <a:avLst>
                <a:gd name="adj" fmla="val 50000"/>
              </a:avLst>
            </a:prstGeom>
            <a:solidFill>
              <a:srgbClr val="99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r>
                <a:rPr lang="ja-JP" altLang="en-US" sz="4000">
                  <a:solidFill>
                    <a:srgbClr val="FF0000"/>
                  </a:solidFill>
                </a:rPr>
                <a:t>環境配慮</a:t>
              </a:r>
            </a:p>
          </p:txBody>
        </p:sp>
        <p:sp>
          <p:nvSpPr>
            <p:cNvPr id="311310" name="AutoShape 14">
              <a:extLst>
                <a:ext uri="{FF2B5EF4-FFF2-40B4-BE49-F238E27FC236}">
                  <a16:creationId xmlns:a16="http://schemas.microsoft.com/office/drawing/2014/main" id="{FC3A073B-ECFD-3084-66AE-2E6D149AA2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12" y="2976"/>
              <a:ext cx="816" cy="1008"/>
            </a:xfrm>
            <a:prstGeom prst="triangle">
              <a:avLst>
                <a:gd name="adj" fmla="val 50000"/>
              </a:avLst>
            </a:prstGeom>
            <a:solidFill>
              <a:srgbClr val="CC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r>
                <a:rPr lang="ja-JP" altLang="en-US" sz="4000">
                  <a:solidFill>
                    <a:srgbClr val="FF0000"/>
                  </a:solidFill>
                </a:rPr>
                <a:t>実現性配慮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1129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11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9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3113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0" fill="hold"/>
                                        <p:tgtEl>
                                          <p:spTgt spid="3113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8" presetID="19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0" fill="hold"/>
                                        <p:tgtEl>
                                          <p:spTgt spid="3113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0" fill="hold"/>
                                        <p:tgtEl>
                                          <p:spTgt spid="3113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938" name="Text Box 2050">
            <a:extLst>
              <a:ext uri="{FF2B5EF4-FFF2-40B4-BE49-F238E27FC236}">
                <a16:creationId xmlns:a16="http://schemas.microsoft.com/office/drawing/2014/main" id="{C512E801-26F9-0269-5D96-A7B449D7A9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792163"/>
            <a:ext cx="9906000" cy="2014537"/>
          </a:xfrm>
          <a:prstGeom prst="rect">
            <a:avLst/>
          </a:prstGeom>
          <a:solidFill>
            <a:srgbClr val="FF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5789" tIns="47894" rIns="95789" bIns="47894">
            <a:spAutoFit/>
          </a:bodyPr>
          <a:lstStyle>
            <a:lvl1pPr algn="l" defTabSz="957263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479425" algn="l" defTabSz="957263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957263" algn="l" defTabSz="957263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436688" algn="l" defTabSz="957263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1916113" algn="l" defTabSz="957263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373313" defTabSz="957263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830513" defTabSz="957263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287713" defTabSz="957263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744913" defTabSz="957263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ja-JP" altLang="en-US" sz="4200">
                <a:solidFill>
                  <a:srgbClr val="008000"/>
                </a:solidFill>
                <a:ea typeface="ＤＦ特太ゴシック体" panose="020B0509000000000000" pitchFamily="49" charset="-128"/>
              </a:rPr>
              <a:t>全国９２生協と５関連組織で　　　　　</a:t>
            </a:r>
            <a:r>
              <a:rPr lang="ja-JP" altLang="en-US" sz="4200">
                <a:solidFill>
                  <a:srgbClr val="FF0000"/>
                </a:solidFill>
                <a:ea typeface="ＤＦ特太ゴシック体" panose="020B0509000000000000" pitchFamily="49" charset="-128"/>
              </a:rPr>
              <a:t>２０８８台</a:t>
            </a:r>
            <a:r>
              <a:rPr lang="ja-JP" altLang="en-US" sz="4200">
                <a:solidFill>
                  <a:srgbClr val="008000"/>
                </a:solidFill>
                <a:ea typeface="ＤＦ特太ゴシック体" panose="020B0509000000000000" pitchFamily="49" charset="-128"/>
              </a:rPr>
              <a:t>の</a:t>
            </a:r>
            <a:r>
              <a:rPr lang="ja-JP" altLang="en-US" sz="4200">
                <a:solidFill>
                  <a:srgbClr val="CC0000"/>
                </a:solidFill>
                <a:ea typeface="ＤＦ特太ゴシック体" panose="020B0509000000000000" pitchFamily="49" charset="-128"/>
              </a:rPr>
              <a:t>ＬＰＧトラック</a:t>
            </a:r>
            <a:r>
              <a:rPr lang="ja-JP" altLang="en-US" sz="4200">
                <a:solidFill>
                  <a:srgbClr val="008000"/>
                </a:solidFill>
                <a:ea typeface="ＤＦ特太ゴシック体" panose="020B0509000000000000" pitchFamily="49" charset="-128"/>
              </a:rPr>
              <a:t>を導入 　</a:t>
            </a:r>
            <a:r>
              <a:rPr lang="en-US" altLang="ja-JP" sz="3600" b="1">
                <a:solidFill>
                  <a:schemeClr val="accent2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(</a:t>
            </a:r>
            <a:r>
              <a:rPr lang="ja-JP" altLang="en-US" sz="3600" b="1">
                <a:solidFill>
                  <a:schemeClr val="accent2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転換率１４．９％</a:t>
            </a:r>
            <a:r>
              <a:rPr lang="en-US" altLang="ja-JP" sz="3600" b="1">
                <a:solidFill>
                  <a:schemeClr val="accent2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)</a:t>
            </a:r>
            <a:r>
              <a:rPr lang="ja-JP" altLang="en-US" sz="4200">
                <a:solidFill>
                  <a:srgbClr val="008000"/>
                </a:solidFill>
                <a:ea typeface="ＤＦ特太ゴシック体" panose="020B0509000000000000" pitchFamily="49" charset="-128"/>
              </a:rPr>
              <a:t>しています</a:t>
            </a:r>
          </a:p>
        </p:txBody>
      </p:sp>
      <p:pic>
        <p:nvPicPr>
          <p:cNvPr id="295939" name="Picture 2051">
            <a:extLst>
              <a:ext uri="{FF2B5EF4-FFF2-40B4-BE49-F238E27FC236}">
                <a16:creationId xmlns:a16="http://schemas.microsoft.com/office/drawing/2014/main" id="{FB0F2D4A-EB07-7AA4-50AA-291C989061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03525"/>
            <a:ext cx="3657600" cy="256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95940" name="Object 2052">
            <a:extLst>
              <a:ext uri="{FF2B5EF4-FFF2-40B4-BE49-F238E27FC236}">
                <a16:creationId xmlns:a16="http://schemas.microsoft.com/office/drawing/2014/main" id="{1BC397EA-2543-ED1E-BEE0-14BE414BBE3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771900" y="2803525"/>
          <a:ext cx="6076950" cy="4054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グラフ" r:id="rId6" imgW="8125110" imgH="5420095" progId="MSGraph.Chart.8">
                  <p:embed followColorScheme="full"/>
                </p:oleObj>
              </mc:Choice>
              <mc:Fallback>
                <p:oleObj name="グラフ" r:id="rId6" imgW="8125110" imgH="5420095" progId="MSGraph.Chart.8">
                  <p:embed followColorScheme="full"/>
                  <p:pic>
                    <p:nvPicPr>
                      <p:cNvPr id="0" name="Object 205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71900" y="2803525"/>
                        <a:ext cx="6076950" cy="4054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5941" name="Text Box 2053">
            <a:extLst>
              <a:ext uri="{FF2B5EF4-FFF2-40B4-BE49-F238E27FC236}">
                <a16:creationId xmlns:a16="http://schemas.microsoft.com/office/drawing/2014/main" id="{5F13D44C-D210-495D-081C-9353D25F3A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364163"/>
            <a:ext cx="3652838" cy="1125537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73820" tIns="36910" rIns="73820" bIns="36910">
            <a:spAutoFit/>
          </a:bodyPr>
          <a:lstStyle>
            <a:lvl1pPr algn="l" defTabSz="738188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369888" algn="l" defTabSz="738188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738188" algn="l" defTabSz="738188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108075" algn="l" defTabSz="738188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1476375" algn="l" defTabSz="738188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1933575" defTabSz="738188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390775" defTabSz="738188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2847975" defTabSz="738188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305175" defTabSz="738188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ja-JP" altLang="en-US" sz="2300">
                <a:solidFill>
                  <a:srgbClr val="008000"/>
                </a:solidFill>
                <a:ea typeface="ＤＦ特太ゴシック体" panose="020B0509000000000000" pitchFamily="49" charset="-128"/>
              </a:rPr>
              <a:t>１９９４年７月７日　　えひめコープ</a:t>
            </a:r>
            <a:r>
              <a:rPr lang="en-US" altLang="ja-JP" sz="2300">
                <a:solidFill>
                  <a:srgbClr val="008000"/>
                </a:solidFill>
                <a:ea typeface="ＤＦ特太ゴシック体" panose="020B0509000000000000" pitchFamily="49" charset="-128"/>
              </a:rPr>
              <a:t>〈</a:t>
            </a:r>
            <a:r>
              <a:rPr lang="ja-JP" altLang="en-US" sz="2300">
                <a:solidFill>
                  <a:srgbClr val="008000"/>
                </a:solidFill>
                <a:ea typeface="ＤＦ特太ゴシック体" panose="020B0509000000000000" pitchFamily="49" charset="-128"/>
              </a:rPr>
              <a:t>愛媛県）に第１号車が納車！！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300"/>
                                        <p:tgtEl>
                                          <p:spTgt spid="2959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3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959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959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800"/>
                            </p:stCondLst>
                            <p:childTnLst>
                              <p:par>
                                <p:cTn id="14" presetID="18" presetClass="entr" presetSubtype="6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6" dur="300"/>
                                        <p:tgtEl>
                                          <p:spTgt spid="2959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100"/>
                            </p:stCondLst>
                            <p:childTnLst>
                              <p:par>
                                <p:cTn id="18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0" dur="500"/>
                                        <p:tgtEl>
                                          <p:spTgt spid="2959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Rectangle 2">
            <a:extLst>
              <a:ext uri="{FF2B5EF4-FFF2-40B4-BE49-F238E27FC236}">
                <a16:creationId xmlns:a16="http://schemas.microsoft.com/office/drawing/2014/main" id="{4EF4FAB9-D315-2A33-1B06-02FDA57CC6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676400"/>
            <a:ext cx="9906000" cy="51816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pic>
        <p:nvPicPr>
          <p:cNvPr id="211972" name="Picture 4">
            <a:extLst>
              <a:ext uri="{FF2B5EF4-FFF2-40B4-BE49-F238E27FC236}">
                <a16:creationId xmlns:a16="http://schemas.microsoft.com/office/drawing/2014/main" id="{2DA97908-CD74-68C0-11A7-FB3DC1C160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828800"/>
            <a:ext cx="2763838" cy="1690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1973" name="Picture 5">
            <a:extLst>
              <a:ext uri="{FF2B5EF4-FFF2-40B4-BE49-F238E27FC236}">
                <a16:creationId xmlns:a16="http://schemas.microsoft.com/office/drawing/2014/main" id="{5155770B-8B72-0548-ABB1-DFE0069089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4114800"/>
            <a:ext cx="2752725" cy="1874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11974" name="Object 6">
            <a:extLst>
              <a:ext uri="{FF2B5EF4-FFF2-40B4-BE49-F238E27FC236}">
                <a16:creationId xmlns:a16="http://schemas.microsoft.com/office/drawing/2014/main" id="{CDBA7C6E-0BF0-13FE-EF63-25952D016BE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09600" y="4038600"/>
          <a:ext cx="2667000" cy="1916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5" imgW="5304762" imgH="3809524" progId="PhotoDeluxeBusiness.Image.1">
                  <p:embed/>
                </p:oleObj>
              </mc:Choice>
              <mc:Fallback>
                <p:oleObj name="Image" r:id="rId5" imgW="5304762" imgH="3809524" progId="PhotoDeluxeBusiness.Image.1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4038600"/>
                        <a:ext cx="2667000" cy="1916113"/>
                      </a:xfrm>
                      <a:prstGeom prst="rect">
                        <a:avLst/>
                      </a:prstGeom>
                      <a:solidFill>
                        <a:srgbClr val="CCFF99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1975" name="Text Box 7">
            <a:extLst>
              <a:ext uri="{FF2B5EF4-FFF2-40B4-BE49-F238E27FC236}">
                <a16:creationId xmlns:a16="http://schemas.microsoft.com/office/drawing/2014/main" id="{FF5B43FC-9730-B500-43CA-0BD06420F9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57200"/>
            <a:ext cx="9906000" cy="1190625"/>
          </a:xfrm>
          <a:prstGeom prst="rect">
            <a:avLst/>
          </a:prstGeom>
          <a:solidFill>
            <a:srgbClr val="CCFFFF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ja-JP" altLang="en-US" sz="3600" b="1">
                <a:solidFill>
                  <a:srgbClr val="FF3300"/>
                </a:solidFill>
              </a:rPr>
              <a:t>ＬＰＧトラック</a:t>
            </a:r>
            <a:r>
              <a:rPr lang="ja-JP" altLang="en-US" sz="2800" b="1">
                <a:solidFill>
                  <a:srgbClr val="003399"/>
                </a:solidFill>
              </a:rPr>
              <a:t>（１．５㌧クラス）　　　　　　　　　</a:t>
            </a:r>
            <a:r>
              <a:rPr lang="ja-JP" altLang="en-US" sz="3600" b="1">
                <a:solidFill>
                  <a:srgbClr val="FF3300"/>
                </a:solidFill>
              </a:rPr>
              <a:t>２０００年３月に２５００台を目指し拡大中</a:t>
            </a:r>
          </a:p>
        </p:txBody>
      </p:sp>
      <p:sp>
        <p:nvSpPr>
          <p:cNvPr id="211976" name="Text Box 8">
            <a:extLst>
              <a:ext uri="{FF2B5EF4-FFF2-40B4-BE49-F238E27FC236}">
                <a16:creationId xmlns:a16="http://schemas.microsoft.com/office/drawing/2014/main" id="{55DA2079-709F-C6D2-CD7C-8DDD01EDC6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3581400"/>
            <a:ext cx="2438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b="1">
                <a:solidFill>
                  <a:srgbClr val="3366CC"/>
                </a:solidFill>
                <a:ea typeface="ＤＦ中太丸ゴシック体" panose="02010609010101010101" pitchFamily="1" charset="-128"/>
              </a:rPr>
              <a:t>トヨタ自動車</a:t>
            </a:r>
            <a:endParaRPr lang="ja-JP" altLang="en-US">
              <a:ea typeface="ＭＳ Ｐゴシック" panose="020B0600070205080204" pitchFamily="50" charset="-128"/>
            </a:endParaRPr>
          </a:p>
        </p:txBody>
      </p:sp>
      <p:sp>
        <p:nvSpPr>
          <p:cNvPr id="211977" name="Text Box 9">
            <a:extLst>
              <a:ext uri="{FF2B5EF4-FFF2-40B4-BE49-F238E27FC236}">
                <a16:creationId xmlns:a16="http://schemas.microsoft.com/office/drawing/2014/main" id="{C1FB35EA-35BC-0732-CCBB-907181A88C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6019800"/>
            <a:ext cx="2438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b="1">
                <a:solidFill>
                  <a:srgbClr val="3366CC"/>
                </a:solidFill>
                <a:ea typeface="ＤＦ中太丸ゴシック体" panose="02010609010101010101" pitchFamily="1" charset="-128"/>
              </a:rPr>
              <a:t>三菱自動車工業</a:t>
            </a:r>
            <a:endParaRPr lang="ja-JP" altLang="en-US">
              <a:ea typeface="ＭＳ Ｐゴシック" panose="020B0600070205080204" pitchFamily="50" charset="-128"/>
            </a:endParaRPr>
          </a:p>
        </p:txBody>
      </p:sp>
      <p:sp>
        <p:nvSpPr>
          <p:cNvPr id="211978" name="Text Box 10">
            <a:extLst>
              <a:ext uri="{FF2B5EF4-FFF2-40B4-BE49-F238E27FC236}">
                <a16:creationId xmlns:a16="http://schemas.microsoft.com/office/drawing/2014/main" id="{7B9329A4-396E-C7E9-6009-06D093E16E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0600" y="3581400"/>
            <a:ext cx="2438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b="1">
                <a:solidFill>
                  <a:srgbClr val="3366CC"/>
                </a:solidFill>
                <a:ea typeface="ＤＦ中太丸ゴシック体" panose="02010609010101010101" pitchFamily="1" charset="-128"/>
              </a:rPr>
              <a:t>マツダ</a:t>
            </a:r>
            <a:endParaRPr lang="ja-JP" altLang="en-US">
              <a:ea typeface="ＭＳ Ｐゴシック" panose="020B0600070205080204" pitchFamily="50" charset="-128"/>
            </a:endParaRPr>
          </a:p>
        </p:txBody>
      </p:sp>
      <p:sp>
        <p:nvSpPr>
          <p:cNvPr id="211979" name="Text Box 11">
            <a:extLst>
              <a:ext uri="{FF2B5EF4-FFF2-40B4-BE49-F238E27FC236}">
                <a16:creationId xmlns:a16="http://schemas.microsoft.com/office/drawing/2014/main" id="{06124595-F03B-76B7-7259-F283C7075B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3000" y="6096000"/>
            <a:ext cx="2438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b="1">
                <a:solidFill>
                  <a:srgbClr val="3366CC"/>
                </a:solidFill>
                <a:ea typeface="ＤＦ中太丸ゴシック体" panose="02010609010101010101" pitchFamily="1" charset="-128"/>
              </a:rPr>
              <a:t>いすゞ自動車</a:t>
            </a:r>
            <a:endParaRPr lang="ja-JP" altLang="en-US">
              <a:ea typeface="ＭＳ Ｐゴシック" panose="020B0600070205080204" pitchFamily="50" charset="-128"/>
            </a:endParaRPr>
          </a:p>
        </p:txBody>
      </p:sp>
      <p:sp>
        <p:nvSpPr>
          <p:cNvPr id="211980" name="Text Box 12">
            <a:extLst>
              <a:ext uri="{FF2B5EF4-FFF2-40B4-BE49-F238E27FC236}">
                <a16:creationId xmlns:a16="http://schemas.microsoft.com/office/drawing/2014/main" id="{2E20D14D-56B4-D99F-DDE4-BD71351C4B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2800" y="1981200"/>
            <a:ext cx="1447800" cy="1370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b="1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開発参加</a:t>
            </a:r>
            <a:r>
              <a:rPr lang="en-US" altLang="ja-JP" b="1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1993.11</a:t>
            </a:r>
          </a:p>
          <a:p>
            <a:pPr>
              <a:spcBef>
                <a:spcPct val="50000"/>
              </a:spcBef>
            </a:pPr>
            <a:r>
              <a:rPr lang="ja-JP" altLang="en-US" b="1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１３４３台</a:t>
            </a:r>
          </a:p>
        </p:txBody>
      </p:sp>
      <p:sp>
        <p:nvSpPr>
          <p:cNvPr id="211981" name="Text Box 13">
            <a:extLst>
              <a:ext uri="{FF2B5EF4-FFF2-40B4-BE49-F238E27FC236}">
                <a16:creationId xmlns:a16="http://schemas.microsoft.com/office/drawing/2014/main" id="{D1217250-DDAA-E1EE-9630-80FB88A159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9000" y="4267200"/>
            <a:ext cx="1447800" cy="1370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b="1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開発参加</a:t>
            </a:r>
            <a:r>
              <a:rPr lang="en-US" altLang="ja-JP" b="1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1996.1</a:t>
            </a:r>
          </a:p>
          <a:p>
            <a:pPr>
              <a:spcBef>
                <a:spcPct val="50000"/>
              </a:spcBef>
            </a:pPr>
            <a:r>
              <a:rPr lang="ja-JP" altLang="en-US" b="1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３６８台</a:t>
            </a:r>
          </a:p>
        </p:txBody>
      </p:sp>
      <p:sp>
        <p:nvSpPr>
          <p:cNvPr id="211982" name="Text Box 14">
            <a:extLst>
              <a:ext uri="{FF2B5EF4-FFF2-40B4-BE49-F238E27FC236}">
                <a16:creationId xmlns:a16="http://schemas.microsoft.com/office/drawing/2014/main" id="{F34DB779-D231-3879-DB28-6120149302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24800" y="4267200"/>
            <a:ext cx="1447800" cy="1370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b="1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開発参加</a:t>
            </a:r>
            <a:r>
              <a:rPr lang="en-US" altLang="ja-JP" b="1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1997.11</a:t>
            </a:r>
          </a:p>
          <a:p>
            <a:pPr>
              <a:spcBef>
                <a:spcPct val="50000"/>
              </a:spcBef>
            </a:pPr>
            <a:r>
              <a:rPr lang="ja-JP" altLang="en-US" b="1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１２０台</a:t>
            </a:r>
          </a:p>
        </p:txBody>
      </p:sp>
      <p:sp>
        <p:nvSpPr>
          <p:cNvPr id="211983" name="Text Box 15">
            <a:extLst>
              <a:ext uri="{FF2B5EF4-FFF2-40B4-BE49-F238E27FC236}">
                <a16:creationId xmlns:a16="http://schemas.microsoft.com/office/drawing/2014/main" id="{25974867-4598-E054-D3BC-4B74F4ED22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96200" y="1905000"/>
            <a:ext cx="1600200" cy="1370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b="1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開発参加</a:t>
            </a:r>
            <a:r>
              <a:rPr lang="en-US" altLang="ja-JP" b="1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1996.5</a:t>
            </a:r>
          </a:p>
          <a:p>
            <a:pPr>
              <a:spcBef>
                <a:spcPct val="50000"/>
              </a:spcBef>
            </a:pPr>
            <a:r>
              <a:rPr lang="ja-JP" altLang="en-US" b="1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１９４台</a:t>
            </a:r>
          </a:p>
        </p:txBody>
      </p:sp>
      <p:sp>
        <p:nvSpPr>
          <p:cNvPr id="211984" name="Text Box 16">
            <a:extLst>
              <a:ext uri="{FF2B5EF4-FFF2-40B4-BE49-F238E27FC236}">
                <a16:creationId xmlns:a16="http://schemas.microsoft.com/office/drawing/2014/main" id="{D68F6EB9-42EB-4438-CC6C-DCA175ACCB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83450" y="6400800"/>
            <a:ext cx="2622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dirty="0">
                <a:solidFill>
                  <a:srgbClr val="FF0000"/>
                </a:solidFill>
                <a:latin typeface="ＤＦ特太ゴシック体" panose="020B0509000000000000" pitchFamily="49" charset="-128"/>
              </a:rPr>
              <a:t>1999</a:t>
            </a:r>
            <a:r>
              <a:rPr lang="ja-JP" altLang="en-US" dirty="0">
                <a:solidFill>
                  <a:srgbClr val="FF0000"/>
                </a:solidFill>
                <a:latin typeface="ＤＦ特太ゴシック体" panose="020B0509000000000000" pitchFamily="49" charset="-128"/>
              </a:rPr>
              <a:t>年７月末現在</a:t>
            </a:r>
            <a:endParaRPr lang="ja-JP" altLang="en-US" dirty="0"/>
          </a:p>
        </p:txBody>
      </p:sp>
      <p:pic>
        <p:nvPicPr>
          <p:cNvPr id="211985" name="Picture 17">
            <a:extLst>
              <a:ext uri="{FF2B5EF4-FFF2-40B4-BE49-F238E27FC236}">
                <a16:creationId xmlns:a16="http://schemas.microsoft.com/office/drawing/2014/main" id="{0B51ABEB-AF67-78B7-7EDC-88B6AD0358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828800"/>
            <a:ext cx="2590800" cy="1817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2119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3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119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19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8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119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300"/>
                            </p:stCondLst>
                            <p:childTnLst>
                              <p:par>
                                <p:cTn id="1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2119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8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119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23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119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800"/>
                            </p:stCondLst>
                            <p:childTnLst>
                              <p:par>
                                <p:cTn id="3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2119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330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119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3800"/>
                            </p:stCondLst>
                            <p:childTnLst>
                              <p:par>
                                <p:cTn id="3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119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4300"/>
                            </p:stCondLst>
                            <p:childTnLst>
                              <p:par>
                                <p:cTn id="4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2119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4800"/>
                            </p:stCondLst>
                            <p:childTnLst>
                              <p:par>
                                <p:cTn id="4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119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5300"/>
                            </p:stCondLst>
                            <p:childTnLst>
                              <p:par>
                                <p:cTn id="5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119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5800"/>
                            </p:stCondLst>
                            <p:childTnLst>
                              <p:par>
                                <p:cTn id="5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2119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6300"/>
                            </p:stCondLst>
                            <p:childTnLst>
                              <p:par>
                                <p:cTn id="5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2119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6800"/>
                            </p:stCondLst>
                            <p:childTnLst>
                              <p:par>
                                <p:cTn id="6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2119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8" name="AutoShape 2">
            <a:extLst>
              <a:ext uri="{FF2B5EF4-FFF2-40B4-BE49-F238E27FC236}">
                <a16:creationId xmlns:a16="http://schemas.microsoft.com/office/drawing/2014/main" id="{83704269-2712-17C2-A154-BDE21AC121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23988" y="914400"/>
            <a:ext cx="3529012" cy="2620963"/>
          </a:xfrm>
          <a:prstGeom prst="cloudCallout">
            <a:avLst>
              <a:gd name="adj1" fmla="val 83810"/>
              <a:gd name="adj2" fmla="val 22093"/>
            </a:avLst>
          </a:prstGeom>
          <a:solidFill>
            <a:srgbClr val="4D4D4D">
              <a:alpha val="50000"/>
            </a:srgb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3" tIns="45717" rIns="91433" bIns="45717" anchor="ctr"/>
          <a:lstStyle/>
          <a:p>
            <a:endParaRPr lang="ja-JP" altLang="ja-JP"/>
          </a:p>
        </p:txBody>
      </p:sp>
      <p:sp>
        <p:nvSpPr>
          <p:cNvPr id="301059" name="Text Box 3">
            <a:extLst>
              <a:ext uri="{FF2B5EF4-FFF2-40B4-BE49-F238E27FC236}">
                <a16:creationId xmlns:a16="http://schemas.microsoft.com/office/drawing/2014/main" id="{079C9AA1-4BC9-05B7-1277-808E37BEF9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906000" cy="749300"/>
          </a:xfrm>
          <a:prstGeom prst="rect">
            <a:avLst/>
          </a:prstGeom>
          <a:solidFill>
            <a:srgbClr val="CC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3" tIns="45717" rIns="91433" bIns="45717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sz="4400">
                <a:solidFill>
                  <a:srgbClr val="FF0000"/>
                </a:solidFill>
              </a:rPr>
              <a:t>生協がＬＰＧ自動車を選択した理由</a:t>
            </a:r>
            <a:endParaRPr lang="ja-JP" altLang="en-US"/>
          </a:p>
        </p:txBody>
      </p:sp>
      <p:sp>
        <p:nvSpPr>
          <p:cNvPr id="301060" name="Text Box 4">
            <a:extLst>
              <a:ext uri="{FF2B5EF4-FFF2-40B4-BE49-F238E27FC236}">
                <a16:creationId xmlns:a16="http://schemas.microsoft.com/office/drawing/2014/main" id="{1804A173-A54F-CC8E-8448-CC627EB1A8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413125"/>
            <a:ext cx="4457700" cy="1379538"/>
          </a:xfrm>
          <a:prstGeom prst="rect">
            <a:avLst/>
          </a:prstGeom>
          <a:solidFill>
            <a:srgbClr val="FFFFCC">
              <a:alpha val="50000"/>
            </a:srgbClr>
          </a:solidFill>
          <a:ln w="9525">
            <a:solidFill>
              <a:srgbClr val="FFCC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3" tIns="45717" rIns="91433" bIns="45717" anchor="ctr">
            <a:spAutoFit/>
          </a:bodyPr>
          <a:lstStyle/>
          <a:p>
            <a:pPr algn="l"/>
            <a:r>
              <a:rPr lang="ja-JP" altLang="en-US" sz="2800">
                <a:solidFill>
                  <a:srgbClr val="FF5050"/>
                </a:solidFill>
              </a:rPr>
              <a:t>完全燃焼で黒煙・</a:t>
            </a:r>
            <a:r>
              <a:rPr lang="ja-JP" altLang="en-US" sz="2800">
                <a:solidFill>
                  <a:srgbClr val="CC0000"/>
                </a:solidFill>
              </a:rPr>
              <a:t>ＳＰＭ</a:t>
            </a:r>
          </a:p>
          <a:p>
            <a:pPr algn="l"/>
            <a:r>
              <a:rPr lang="en-US" altLang="ja-JP" sz="1600">
                <a:solidFill>
                  <a:srgbClr val="CC0000"/>
                </a:solidFill>
              </a:rPr>
              <a:t>〔</a:t>
            </a:r>
            <a:r>
              <a:rPr lang="ja-JP" altLang="en-US" sz="1600">
                <a:solidFill>
                  <a:srgbClr val="CC0000"/>
                </a:solidFill>
              </a:rPr>
              <a:t>浮遊粒子状物質</a:t>
            </a:r>
            <a:r>
              <a:rPr lang="en-US" altLang="ja-JP" sz="1600">
                <a:solidFill>
                  <a:srgbClr val="CC0000"/>
                </a:solidFill>
              </a:rPr>
              <a:t>〕</a:t>
            </a:r>
            <a:r>
              <a:rPr lang="ja-JP" altLang="en-US" sz="2800">
                <a:solidFill>
                  <a:srgbClr val="FF5050"/>
                </a:solidFill>
              </a:rPr>
              <a:t>が出ません！</a:t>
            </a:r>
          </a:p>
          <a:p>
            <a:pPr algn="l"/>
            <a:r>
              <a:rPr lang="ja-JP" altLang="en-US" sz="2800">
                <a:solidFill>
                  <a:srgbClr val="FF5050"/>
                </a:solidFill>
              </a:rPr>
              <a:t>悪臭がありません</a:t>
            </a:r>
            <a:endParaRPr lang="ja-JP" altLang="en-US" sz="2800">
              <a:solidFill>
                <a:srgbClr val="FF0000"/>
              </a:solidFill>
            </a:endParaRPr>
          </a:p>
        </p:txBody>
      </p:sp>
      <p:sp>
        <p:nvSpPr>
          <p:cNvPr id="301061" name="Line 5">
            <a:extLst>
              <a:ext uri="{FF2B5EF4-FFF2-40B4-BE49-F238E27FC236}">
                <a16:creationId xmlns:a16="http://schemas.microsoft.com/office/drawing/2014/main" id="{293EAA9B-FF72-D83E-B447-39A2E9F4CE4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724150" y="974725"/>
            <a:ext cx="1857375" cy="2560638"/>
          </a:xfrm>
          <a:prstGeom prst="line">
            <a:avLst/>
          </a:prstGeom>
          <a:noFill/>
          <a:ln w="1270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301062" name="Line 6">
            <a:extLst>
              <a:ext uri="{FF2B5EF4-FFF2-40B4-BE49-F238E27FC236}">
                <a16:creationId xmlns:a16="http://schemas.microsoft.com/office/drawing/2014/main" id="{B475CCFD-FCF6-1336-121C-C6927BA0DA13}"/>
              </a:ext>
            </a:extLst>
          </p:cNvPr>
          <p:cNvSpPr>
            <a:spLocks noChangeShapeType="1"/>
          </p:cNvSpPr>
          <p:nvPr/>
        </p:nvSpPr>
        <p:spPr bwMode="auto">
          <a:xfrm>
            <a:off x="1919288" y="731838"/>
            <a:ext cx="2786062" cy="2560637"/>
          </a:xfrm>
          <a:prstGeom prst="line">
            <a:avLst/>
          </a:prstGeom>
          <a:noFill/>
          <a:ln w="1270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301063" name="Text Box 7">
            <a:extLst>
              <a:ext uri="{FF2B5EF4-FFF2-40B4-BE49-F238E27FC236}">
                <a16:creationId xmlns:a16="http://schemas.microsoft.com/office/drawing/2014/main" id="{97CD3ED4-E52B-35CD-8DD4-BB67AE44F1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918075"/>
            <a:ext cx="3467100" cy="181133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3" tIns="45717" rIns="91433" bIns="45717" anchor="ctr">
            <a:spAutoFit/>
          </a:bodyPr>
          <a:lstStyle/>
          <a:p>
            <a:pPr algn="l">
              <a:spcBef>
                <a:spcPct val="50000"/>
              </a:spcBef>
            </a:pPr>
            <a:r>
              <a:rPr lang="ja-JP" altLang="en-US" sz="2900">
                <a:solidFill>
                  <a:schemeClr val="accent2"/>
                </a:solidFill>
              </a:rPr>
              <a:t>不充分ですが、</a:t>
            </a:r>
            <a:endParaRPr lang="ja-JP" altLang="en-US"/>
          </a:p>
          <a:p>
            <a:pPr algn="l">
              <a:spcBef>
                <a:spcPct val="50000"/>
              </a:spcBef>
            </a:pPr>
            <a:r>
              <a:rPr lang="ja-JP" altLang="en-US" sz="2800">
                <a:solidFill>
                  <a:srgbClr val="FF0000"/>
                </a:solidFill>
              </a:rPr>
              <a:t>全国１９００ヶ所</a:t>
            </a:r>
          </a:p>
          <a:p>
            <a:pPr algn="l">
              <a:spcBef>
                <a:spcPct val="50000"/>
              </a:spcBef>
            </a:pPr>
            <a:r>
              <a:rPr lang="ja-JP" altLang="en-US" sz="2800">
                <a:solidFill>
                  <a:srgbClr val="FF0000"/>
                </a:solidFill>
              </a:rPr>
              <a:t>のスタンドがある</a:t>
            </a:r>
          </a:p>
        </p:txBody>
      </p:sp>
      <p:sp>
        <p:nvSpPr>
          <p:cNvPr id="301064" name="Text Box 8">
            <a:extLst>
              <a:ext uri="{FF2B5EF4-FFF2-40B4-BE49-F238E27FC236}">
                <a16:creationId xmlns:a16="http://schemas.microsoft.com/office/drawing/2014/main" id="{8D4FD9DD-BF08-6578-57E1-679B34002E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67100" y="4846638"/>
            <a:ext cx="6438900" cy="2011362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3" tIns="45717" rIns="91433" bIns="45717" anchor="ctr">
            <a:spAutoFit/>
          </a:bodyPr>
          <a:lstStyle/>
          <a:p>
            <a:pPr algn="l">
              <a:spcBef>
                <a:spcPct val="50000"/>
              </a:spcBef>
            </a:pPr>
            <a:r>
              <a:rPr lang="ja-JP" altLang="en-US" sz="2800">
                <a:solidFill>
                  <a:srgbClr val="008000"/>
                </a:solidFill>
              </a:rPr>
              <a:t>生協のＬＰＧトラックはディーゼル　トラックの代替に導入されています</a:t>
            </a:r>
          </a:p>
          <a:p>
            <a:pPr algn="l">
              <a:spcBef>
                <a:spcPct val="50000"/>
              </a:spcBef>
            </a:pPr>
            <a:r>
              <a:rPr lang="ja-JP" altLang="en-US" sz="2800">
                <a:solidFill>
                  <a:srgbClr val="008000"/>
                </a:solidFill>
              </a:rPr>
              <a:t>コストはディーゼル車に近く、ディーゼル排ガスを排除する効果が高い。</a:t>
            </a:r>
          </a:p>
        </p:txBody>
      </p:sp>
      <p:pic>
        <p:nvPicPr>
          <p:cNvPr id="301065" name="Picture 9">
            <a:extLst>
              <a:ext uri="{FF2B5EF4-FFF2-40B4-BE49-F238E27FC236}">
                <a16:creationId xmlns:a16="http://schemas.microsoft.com/office/drawing/2014/main" id="{E1D962F9-E483-8D18-CE83-7E52ADC221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7425" y="731838"/>
            <a:ext cx="3838575" cy="269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1066" name="Text Box 10">
            <a:extLst>
              <a:ext uri="{FF2B5EF4-FFF2-40B4-BE49-F238E27FC236}">
                <a16:creationId xmlns:a16="http://schemas.microsoft.com/office/drawing/2014/main" id="{5563230C-580F-735E-F666-FDFAEFE171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19613" y="3409950"/>
            <a:ext cx="5386387" cy="1379538"/>
          </a:xfrm>
          <a:prstGeom prst="rect">
            <a:avLst/>
          </a:prstGeom>
          <a:solidFill>
            <a:srgbClr val="CC6600">
              <a:alpha val="50000"/>
            </a:srgbClr>
          </a:solidFill>
          <a:ln w="9525">
            <a:solidFill>
              <a:srgbClr val="CC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3" tIns="45717" rIns="91433" bIns="45717" anchor="ctr">
            <a:spAutoFit/>
          </a:bodyPr>
          <a:lstStyle/>
          <a:p>
            <a:pPr algn="l">
              <a:spcBef>
                <a:spcPct val="50000"/>
              </a:spcBef>
            </a:pPr>
            <a:r>
              <a:rPr lang="ja-JP" altLang="en-US" sz="2800">
                <a:solidFill>
                  <a:srgbClr val="009900"/>
                </a:solidFill>
              </a:rPr>
              <a:t>ガソリン燃料と</a:t>
            </a:r>
            <a:r>
              <a:rPr lang="ja-JP" altLang="en-US" sz="2800">
                <a:solidFill>
                  <a:srgbClr val="FF3300"/>
                </a:solidFill>
              </a:rPr>
              <a:t>ＨＣ</a:t>
            </a:r>
            <a:r>
              <a:rPr lang="ja-JP" altLang="en-US" sz="1900">
                <a:solidFill>
                  <a:srgbClr val="CC0000"/>
                </a:solidFill>
              </a:rPr>
              <a:t>（燃料の燃え残り）</a:t>
            </a:r>
            <a:r>
              <a:rPr lang="ja-JP" altLang="en-US" sz="2800">
                <a:solidFill>
                  <a:srgbClr val="009900"/>
                </a:solidFill>
              </a:rPr>
              <a:t>に含まれる</a:t>
            </a:r>
            <a:r>
              <a:rPr lang="ja-JP" altLang="en-US" sz="2800">
                <a:solidFill>
                  <a:srgbClr val="FF0000"/>
                </a:solidFill>
              </a:rPr>
              <a:t>ベンゼン</a:t>
            </a:r>
            <a:r>
              <a:rPr lang="ja-JP" altLang="en-US" sz="2300">
                <a:solidFill>
                  <a:srgbClr val="CC0000"/>
                </a:solidFill>
              </a:rPr>
              <a:t>（白血病などの発がん誘因物質）</a:t>
            </a:r>
            <a:r>
              <a:rPr lang="ja-JP" altLang="en-US" sz="2800">
                <a:solidFill>
                  <a:srgbClr val="009900"/>
                </a:solidFill>
              </a:rPr>
              <a:t>を含みません</a:t>
            </a:r>
            <a:endParaRPr lang="ja-JP" altLang="en-US" sz="2800">
              <a:solidFill>
                <a:srgbClr val="FF0000"/>
              </a:solidFill>
            </a:endParaRPr>
          </a:p>
        </p:txBody>
      </p:sp>
      <p:pic>
        <p:nvPicPr>
          <p:cNvPr id="301067" name="Picture 11">
            <a:extLst>
              <a:ext uri="{FF2B5EF4-FFF2-40B4-BE49-F238E27FC236}">
                <a16:creationId xmlns:a16="http://schemas.microsoft.com/office/drawing/2014/main" id="{C3EFF28B-06A3-06F0-9C2C-4F2BC6884A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46238"/>
            <a:ext cx="2744788" cy="1595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3010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3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010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8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010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300"/>
                            </p:stCondLst>
                            <p:childTnLst>
                              <p:par>
                                <p:cTn id="1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010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010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800"/>
                            </p:stCondLst>
                            <p:childTnLst>
                              <p:par>
                                <p:cTn id="22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" dur="500"/>
                                        <p:tgtEl>
                                          <p:spTgt spid="3010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2300"/>
                            </p:stCondLst>
                            <p:childTnLst>
                              <p:par>
                                <p:cTn id="26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8" dur="500"/>
                                        <p:tgtEl>
                                          <p:spTgt spid="3010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800"/>
                            </p:stCondLst>
                            <p:childTnLst>
                              <p:par>
                                <p:cTn id="30" presetID="18" presetClass="entr" presetSubtype="6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2" dur="300"/>
                                        <p:tgtEl>
                                          <p:spTgt spid="3010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3100"/>
                            </p:stCondLst>
                            <p:childTnLst>
                              <p:par>
                                <p:cTn id="34" presetID="18" presetClass="entr" presetSubtype="6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6" dur="300"/>
                                        <p:tgtEl>
                                          <p:spTgt spid="3010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3400"/>
                            </p:stCondLst>
                            <p:childTnLst>
                              <p:par>
                                <p:cTn id="38" presetID="18" presetClass="entr" presetSubtype="6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0" dur="300"/>
                                        <p:tgtEl>
                                          <p:spTgt spid="3010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3700"/>
                            </p:stCondLst>
                            <p:childTnLst>
                              <p:par>
                                <p:cTn id="42" presetID="18" presetClass="entr" presetSubtype="6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4" dur="300"/>
                                        <p:tgtEl>
                                          <p:spTgt spid="3010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106" name="Text Box 2">
            <a:extLst>
              <a:ext uri="{FF2B5EF4-FFF2-40B4-BE49-F238E27FC236}">
                <a16:creationId xmlns:a16="http://schemas.microsoft.com/office/drawing/2014/main" id="{BBC585C2-7E92-950B-72A7-60F85A88B4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401763"/>
            <a:ext cx="3900488" cy="3017837"/>
          </a:xfrm>
          <a:prstGeom prst="rect">
            <a:avLst/>
          </a:prstGeom>
          <a:solidFill>
            <a:srgbClr val="CC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3" tIns="45717" rIns="91433" bIns="45717" anchor="ctr">
            <a:spAutoFit/>
          </a:bodyPr>
          <a:lstStyle/>
          <a:p>
            <a:pPr algn="l">
              <a:spcBef>
                <a:spcPct val="50000"/>
              </a:spcBef>
            </a:pPr>
            <a:r>
              <a:rPr lang="ja-JP" altLang="en-US">
                <a:solidFill>
                  <a:srgbClr val="FF0000"/>
                </a:solidFill>
              </a:rPr>
              <a:t>神奈川県環境科学センター</a:t>
            </a:r>
            <a:r>
              <a:rPr lang="ja-JP" altLang="en-US">
                <a:solidFill>
                  <a:srgbClr val="000066"/>
                </a:solidFill>
              </a:rPr>
              <a:t>と</a:t>
            </a:r>
            <a:r>
              <a:rPr lang="ja-JP" altLang="en-US">
                <a:solidFill>
                  <a:srgbClr val="FF0000"/>
                </a:solidFill>
              </a:rPr>
              <a:t>コープ低公害車開発</a:t>
            </a:r>
            <a:r>
              <a:rPr lang="ja-JP" altLang="en-US">
                <a:solidFill>
                  <a:srgbClr val="000066"/>
                </a:solidFill>
              </a:rPr>
              <a:t>が共同で排気ガスの比較測定を行った結果、</a:t>
            </a:r>
            <a:r>
              <a:rPr lang="ja-JP" altLang="en-US">
                <a:solidFill>
                  <a:srgbClr val="FF0000"/>
                </a:solidFill>
              </a:rPr>
              <a:t>ディーゼル車の燃料である軽油</a:t>
            </a:r>
            <a:r>
              <a:rPr lang="ja-JP" altLang="en-US">
                <a:solidFill>
                  <a:srgbClr val="000066"/>
                </a:solidFill>
              </a:rPr>
              <a:t>は炭素の含有量が多い燃料のため、走行距離は長いがＣＯ</a:t>
            </a:r>
            <a:r>
              <a:rPr lang="ja-JP" altLang="en-US" sz="1900">
                <a:solidFill>
                  <a:srgbClr val="000066"/>
                </a:solidFill>
              </a:rPr>
              <a:t>２</a:t>
            </a:r>
            <a:r>
              <a:rPr lang="ja-JP" altLang="en-US">
                <a:solidFill>
                  <a:srgbClr val="000066"/>
                </a:solidFill>
              </a:rPr>
              <a:t>の発生が多いことが判明。</a:t>
            </a:r>
            <a:endParaRPr lang="ja-JP" altLang="en-US" sz="2000">
              <a:solidFill>
                <a:srgbClr val="FF0000"/>
              </a:solidFill>
            </a:endParaRPr>
          </a:p>
        </p:txBody>
      </p:sp>
      <p:graphicFrame>
        <p:nvGraphicFramePr>
          <p:cNvPr id="303107" name="Object 3">
            <a:extLst>
              <a:ext uri="{FF2B5EF4-FFF2-40B4-BE49-F238E27FC236}">
                <a16:creationId xmlns:a16="http://schemas.microsoft.com/office/drawing/2014/main" id="{5FA122A5-E8BC-9D2B-1F5C-83A69614FC67}"/>
              </a:ext>
            </a:extLst>
          </p:cNvPr>
          <p:cNvGraphicFramePr>
            <a:graphicFrameLocks noChangeAspect="1"/>
          </p:cNvGraphicFramePr>
          <p:nvPr>
            <p:ph type="chart" sz="half" idx="2"/>
          </p:nvPr>
        </p:nvGraphicFramePr>
        <p:xfrm>
          <a:off x="3835400" y="1152525"/>
          <a:ext cx="6070600" cy="5248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ｸﾞﾗﾌ" r:id="rId4" imgW="4200751" imgH="4381741" progId="MSGraph.Chart.8">
                  <p:embed followColorScheme="full"/>
                </p:oleObj>
              </mc:Choice>
              <mc:Fallback>
                <p:oleObj name="ｸﾞﾗﾌ" r:id="rId4" imgW="4200751" imgH="4381741" progId="MSGraph.Chart.8">
                  <p:embed followColorScheme="full"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35400" y="1152525"/>
                        <a:ext cx="6070600" cy="52482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3108" name="Text Box 4">
            <a:extLst>
              <a:ext uri="{FF2B5EF4-FFF2-40B4-BE49-F238E27FC236}">
                <a16:creationId xmlns:a16="http://schemas.microsoft.com/office/drawing/2014/main" id="{B3C34F9B-9271-3F2F-C4BD-BE26CB5766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906000" cy="749300"/>
          </a:xfrm>
          <a:prstGeom prst="rect">
            <a:avLst/>
          </a:prstGeom>
          <a:solidFill>
            <a:srgbClr val="CC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3" tIns="45717" rIns="91433" bIns="45717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sz="4400">
                <a:solidFill>
                  <a:srgbClr val="FF0000"/>
                </a:solidFill>
              </a:rPr>
              <a:t>ＬＰＧ車は燃焼効率の良い自動車です</a:t>
            </a:r>
            <a:endParaRPr lang="ja-JP" altLang="en-US" sz="2800"/>
          </a:p>
        </p:txBody>
      </p:sp>
      <p:sp>
        <p:nvSpPr>
          <p:cNvPr id="303109" name="Text Box 5">
            <a:extLst>
              <a:ext uri="{FF2B5EF4-FFF2-40B4-BE49-F238E27FC236}">
                <a16:creationId xmlns:a16="http://schemas.microsoft.com/office/drawing/2014/main" id="{31234DFC-9856-9C69-CD17-C51B63D8C6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60625" y="5675313"/>
            <a:ext cx="2417763" cy="38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3" tIns="45717" rIns="91433" bIns="45717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sz="1900">
                <a:solidFill>
                  <a:srgbClr val="009900"/>
                </a:solidFill>
              </a:rPr>
              <a:t>１</a:t>
            </a:r>
            <a:r>
              <a:rPr lang="en-US" altLang="ja-JP" sz="1900" b="1">
                <a:solidFill>
                  <a:srgbClr val="0099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km</a:t>
            </a:r>
            <a:r>
              <a:rPr lang="ja-JP" altLang="en-US" sz="1900">
                <a:solidFill>
                  <a:srgbClr val="009900"/>
                </a:solidFill>
              </a:rPr>
              <a:t>当り排出量：ｇ</a:t>
            </a:r>
            <a:endParaRPr lang="ja-JP" altLang="en-US"/>
          </a:p>
        </p:txBody>
      </p:sp>
      <p:sp>
        <p:nvSpPr>
          <p:cNvPr id="303110" name="Line 6">
            <a:extLst>
              <a:ext uri="{FF2B5EF4-FFF2-40B4-BE49-F238E27FC236}">
                <a16:creationId xmlns:a16="http://schemas.microsoft.com/office/drawing/2014/main" id="{D3EC0D5E-7D76-5971-0C01-E8A726954368}"/>
              </a:ext>
            </a:extLst>
          </p:cNvPr>
          <p:cNvSpPr>
            <a:spLocks noChangeShapeType="1"/>
          </p:cNvSpPr>
          <p:nvPr/>
        </p:nvSpPr>
        <p:spPr bwMode="auto">
          <a:xfrm>
            <a:off x="5076825" y="5913438"/>
            <a:ext cx="1524000" cy="0"/>
          </a:xfrm>
          <a:prstGeom prst="line">
            <a:avLst/>
          </a:prstGeom>
          <a:noFill/>
          <a:ln w="57150">
            <a:solidFill>
              <a:srgbClr val="00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303111" name="Text Box 7">
            <a:extLst>
              <a:ext uri="{FF2B5EF4-FFF2-40B4-BE49-F238E27FC236}">
                <a16:creationId xmlns:a16="http://schemas.microsoft.com/office/drawing/2014/main" id="{D96A57FC-2E41-EFDC-231B-5C28F3D12C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5950" y="6010275"/>
            <a:ext cx="2913063" cy="38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3" tIns="45717" rIns="91433" bIns="45717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1900">
                <a:solidFill>
                  <a:srgbClr val="000066"/>
                </a:solidFill>
                <a:latin typeface="ＤＦ特太ゴシック体" panose="020B0509000000000000" pitchFamily="49" charset="-128"/>
              </a:rPr>
              <a:t>30</a:t>
            </a:r>
            <a:r>
              <a:rPr lang="en-US" altLang="ja-JP" sz="1900">
                <a:solidFill>
                  <a:srgbClr val="000066"/>
                </a:solidFill>
              </a:rPr>
              <a:t>㍑</a:t>
            </a:r>
            <a:r>
              <a:rPr lang="ja-JP" altLang="en-US" sz="1900">
                <a:solidFill>
                  <a:srgbClr val="000066"/>
                </a:solidFill>
              </a:rPr>
              <a:t>当りの走行距離：</a:t>
            </a:r>
            <a:r>
              <a:rPr lang="en-US" altLang="ja-JP" sz="1900" b="1">
                <a:solidFill>
                  <a:srgbClr val="000066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km</a:t>
            </a:r>
            <a:endParaRPr lang="en-US" altLang="ja-JP"/>
          </a:p>
        </p:txBody>
      </p:sp>
      <p:sp>
        <p:nvSpPr>
          <p:cNvPr id="303112" name="Line 8">
            <a:extLst>
              <a:ext uri="{FF2B5EF4-FFF2-40B4-BE49-F238E27FC236}">
                <a16:creationId xmlns:a16="http://schemas.microsoft.com/office/drawing/2014/main" id="{73F9C576-D1BD-2109-7B57-3A7CF9A2CFB3}"/>
              </a:ext>
            </a:extLst>
          </p:cNvPr>
          <p:cNvSpPr>
            <a:spLocks noChangeShapeType="1"/>
          </p:cNvSpPr>
          <p:nvPr/>
        </p:nvSpPr>
        <p:spPr bwMode="auto">
          <a:xfrm>
            <a:off x="5076825" y="6218238"/>
            <a:ext cx="2286000" cy="0"/>
          </a:xfrm>
          <a:prstGeom prst="line">
            <a:avLst/>
          </a:prstGeom>
          <a:noFill/>
          <a:ln w="57150">
            <a:solidFill>
              <a:srgbClr val="000066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303113" name="Rectangle 9">
            <a:extLst>
              <a:ext uri="{FF2B5EF4-FFF2-40B4-BE49-F238E27FC236}">
                <a16:creationId xmlns:a16="http://schemas.microsoft.com/office/drawing/2014/main" id="{3DCA7FC4-A9E0-4A03-2CAE-4536FF140A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31838"/>
            <a:ext cx="9906000" cy="43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73820" tIns="36910" rIns="73820" bIns="36910">
            <a:spAutoFit/>
          </a:bodyPr>
          <a:lstStyle>
            <a:lvl1pPr algn="l" defTabSz="738188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369888" algn="l" defTabSz="738188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738188" algn="l" defTabSz="738188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108075" algn="l" defTabSz="738188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1476375" algn="l" defTabSz="738188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1933575" defTabSz="738188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390775" defTabSz="738188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2847975" defTabSz="738188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305175" defTabSz="738188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ctr"/>
            <a:r>
              <a:rPr lang="ja-JP" altLang="en-US">
                <a:solidFill>
                  <a:srgbClr val="008000"/>
                </a:solidFill>
                <a:ea typeface="ＤＦ特太ゴシック体" panose="020B0509000000000000" pitchFamily="49" charset="-128"/>
              </a:rPr>
              <a:t>ＬＰガスはガス燃料で燃焼効率がよく、炭酸ガスの発生が少ない燃料</a:t>
            </a:r>
          </a:p>
        </p:txBody>
      </p:sp>
      <p:sp>
        <p:nvSpPr>
          <p:cNvPr id="303114" name="Text Box 10">
            <a:extLst>
              <a:ext uri="{FF2B5EF4-FFF2-40B4-BE49-F238E27FC236}">
                <a16:creationId xmlns:a16="http://schemas.microsoft.com/office/drawing/2014/main" id="{FA02109D-91D8-BE90-F355-313EF78DD0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572000"/>
            <a:ext cx="4891088" cy="1095375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73820" tIns="36910" rIns="73820" bIns="36910">
            <a:spAutoFit/>
          </a:bodyPr>
          <a:lstStyle>
            <a:lvl1pPr algn="l" defTabSz="738188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369888" algn="l" defTabSz="738188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738188" algn="l" defTabSz="738188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108075" algn="l" defTabSz="738188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1476375" algn="l" defTabSz="738188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1933575" defTabSz="738188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390775" defTabSz="738188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2847975" defTabSz="738188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305175" defTabSz="738188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ja-JP" altLang="en-US" sz="1900">
                <a:solidFill>
                  <a:srgbClr val="FF0000"/>
                </a:solidFill>
                <a:ea typeface="ＤＦ特太ゴシック体" panose="020B0509000000000000" pitchFamily="49" charset="-128"/>
              </a:rPr>
              <a:t>オートＬＰガス（自動車用液化石油ガス）はプロパンとブタンの混合燃料です。</a:t>
            </a:r>
          </a:p>
          <a:p>
            <a:pPr>
              <a:spcBef>
                <a:spcPct val="50000"/>
              </a:spcBef>
            </a:pPr>
            <a:r>
              <a:rPr lang="ja-JP" altLang="en-US" sz="1900">
                <a:solidFill>
                  <a:srgbClr val="FF0000"/>
                </a:solidFill>
                <a:ea typeface="ＤＦ特太ゴシック体" panose="020B0509000000000000" pitchFamily="49" charset="-128"/>
              </a:rPr>
              <a:t>タクシーで４０年の実績があります。</a:t>
            </a:r>
          </a:p>
        </p:txBody>
      </p:sp>
      <p:sp>
        <p:nvSpPr>
          <p:cNvPr id="303115" name="Text Box 11">
            <a:extLst>
              <a:ext uri="{FF2B5EF4-FFF2-40B4-BE49-F238E27FC236}">
                <a16:creationId xmlns:a16="http://schemas.microsoft.com/office/drawing/2014/main" id="{7652A242-C7CF-03ED-A243-E1F1657B55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57863" y="6400800"/>
            <a:ext cx="414813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73820" tIns="36910" rIns="73820" bIns="36910">
            <a:spAutoFit/>
          </a:bodyPr>
          <a:lstStyle>
            <a:lvl1pPr algn="l" defTabSz="738188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369888" algn="l" defTabSz="738188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738188" algn="l" defTabSz="738188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108075" algn="l" defTabSz="738188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1476375" algn="l" defTabSz="738188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1933575" defTabSz="738188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390775" defTabSz="738188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2847975" defTabSz="738188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305175" defTabSz="738188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ja-JP" altLang="en-US" sz="1900" b="1">
                <a:solidFill>
                  <a:srgbClr val="CC6600"/>
                </a:solidFill>
                <a:ea typeface="ＭＳ ゴシック" panose="020B0609070205080204" pitchFamily="49" charset="-128"/>
              </a:rPr>
              <a:t>調査：神奈川県環境科学センター</a:t>
            </a:r>
            <a:endParaRPr lang="ja-JP" altLang="en-US" sz="19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300"/>
                                        <p:tgtEl>
                                          <p:spTgt spid="30310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3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300"/>
                                        <p:tgtEl>
                                          <p:spTgt spid="303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0310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1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300"/>
                                        <p:tgtEl>
                                          <p:spTgt spid="303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4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031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9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300"/>
                                        <p:tgtEl>
                                          <p:spTgt spid="303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22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031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2700"/>
                            </p:stCondLst>
                            <p:childTnLst>
                              <p:par>
                                <p:cTn id="33" presetID="18" presetClass="entr" presetSubtype="6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5" dur="300"/>
                                        <p:tgtEl>
                                          <p:spTgt spid="30310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7" presetID="18" presetClass="entr" presetSubtype="6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9" dur="300"/>
                                        <p:tgtEl>
                                          <p:spTgt spid="3031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034" name="Rectangle 2">
            <a:extLst>
              <a:ext uri="{FF2B5EF4-FFF2-40B4-BE49-F238E27FC236}">
                <a16:creationId xmlns:a16="http://schemas.microsoft.com/office/drawing/2014/main" id="{6AC15587-82A8-C394-EA30-A04B5E898C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463675"/>
            <a:ext cx="9906000" cy="5394325"/>
          </a:xfrm>
          <a:prstGeom prst="rect">
            <a:avLst/>
          </a:prstGeom>
          <a:solidFill>
            <a:srgbClr val="CC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pic>
        <p:nvPicPr>
          <p:cNvPr id="300035" name="Picture 3">
            <a:extLst>
              <a:ext uri="{FF2B5EF4-FFF2-40B4-BE49-F238E27FC236}">
                <a16:creationId xmlns:a16="http://schemas.microsoft.com/office/drawing/2014/main" id="{F39AAD50-8DDD-4A6A-484A-1971E5ECB7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28800"/>
            <a:ext cx="5324475" cy="3157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0037" name="Text Box 5">
            <a:extLst>
              <a:ext uri="{FF2B5EF4-FFF2-40B4-BE49-F238E27FC236}">
                <a16:creationId xmlns:a16="http://schemas.microsoft.com/office/drawing/2014/main" id="{0ED96EFC-ADAA-47DB-1118-E8CBC61AC1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426075"/>
            <a:ext cx="9906000" cy="1004888"/>
          </a:xfrm>
          <a:prstGeom prst="rect">
            <a:avLst/>
          </a:prstGeom>
          <a:solidFill>
            <a:schemeClr val="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3" tIns="45717" rIns="91433" bIns="45717"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>
                <a:solidFill>
                  <a:srgbClr val="CC3300"/>
                </a:solidFill>
                <a:latin typeface="ＤＦ特太ゴシック体" panose="020B0509000000000000" pitchFamily="49" charset="-128"/>
              </a:rPr>
              <a:t>コープかがわ</a:t>
            </a:r>
            <a:r>
              <a:rPr lang="ja-JP" altLang="en-US" b="1">
                <a:solidFill>
                  <a:srgbClr val="CC3300"/>
                </a:solidFill>
                <a:latin typeface="ＤＦ中太丸ゴシック体" panose="02010609010101010101" pitchFamily="1" charset="-128"/>
                <a:ea typeface="ＤＦ中太丸ゴシック体" panose="02010609010101010101" pitchFamily="1" charset="-128"/>
              </a:rPr>
              <a:t>（香川県）</a:t>
            </a:r>
            <a:r>
              <a:rPr lang="en-US" altLang="ja-JP" b="1">
                <a:solidFill>
                  <a:srgbClr val="CC3300"/>
                </a:solidFill>
                <a:latin typeface="ＤＦ中太丸ゴシック体" panose="02010609010101010101" pitchFamily="1" charset="-128"/>
                <a:ea typeface="ＤＦ中太丸ゴシック体" panose="02010609010101010101" pitchFamily="1" charset="-128"/>
              </a:rPr>
              <a:t>【</a:t>
            </a:r>
            <a:r>
              <a:rPr lang="ja-JP" altLang="en-US" b="1">
                <a:solidFill>
                  <a:srgbClr val="CC3300"/>
                </a:solidFill>
                <a:latin typeface="ＤＦ中太丸ゴシック体" panose="02010609010101010101" pitchFamily="1" charset="-128"/>
                <a:ea typeface="ＤＦ中太丸ゴシック体" panose="02010609010101010101" pitchFamily="1" charset="-128"/>
              </a:rPr>
              <a:t>１９９６年１２月</a:t>
            </a:r>
            <a:r>
              <a:rPr lang="en-US" altLang="ja-JP" b="1">
                <a:solidFill>
                  <a:srgbClr val="CC3300"/>
                </a:solidFill>
                <a:latin typeface="ＤＦ中太丸ゴシック体" panose="02010609010101010101" pitchFamily="1" charset="-128"/>
                <a:ea typeface="ＤＦ中太丸ゴシック体" panose="02010609010101010101" pitchFamily="1" charset="-128"/>
              </a:rPr>
              <a:t>】71</a:t>
            </a:r>
            <a:r>
              <a:rPr lang="ja-JP" altLang="en-US" b="1">
                <a:solidFill>
                  <a:srgbClr val="CC3300"/>
                </a:solidFill>
                <a:latin typeface="ＤＦ中太丸ゴシック体" panose="02010609010101010101" pitchFamily="1" charset="-128"/>
                <a:ea typeface="ＤＦ中太丸ゴシック体" panose="02010609010101010101" pitchFamily="1" charset="-128"/>
              </a:rPr>
              <a:t>台</a:t>
            </a:r>
            <a:r>
              <a:rPr lang="en-US" altLang="ja-JP" b="1">
                <a:solidFill>
                  <a:srgbClr val="CC3300"/>
                </a:solidFill>
                <a:latin typeface="ＤＦ中太丸ゴシック体" panose="02010609010101010101" pitchFamily="1" charset="-128"/>
                <a:ea typeface="ＤＦ中太丸ゴシック体" panose="02010609010101010101" pitchFamily="1" charset="-128"/>
              </a:rPr>
              <a:t>【</a:t>
            </a:r>
            <a:r>
              <a:rPr lang="ja-JP" altLang="en-US" b="1">
                <a:solidFill>
                  <a:srgbClr val="CC3300"/>
                </a:solidFill>
                <a:latin typeface="ＤＦ中太丸ゴシック体" panose="02010609010101010101" pitchFamily="1" charset="-128"/>
                <a:ea typeface="ＤＦ中太丸ゴシック体" panose="02010609010101010101" pitchFamily="1" charset="-128"/>
              </a:rPr>
              <a:t>転換率</a:t>
            </a:r>
            <a:r>
              <a:rPr lang="en-US" altLang="ja-JP" b="1">
                <a:solidFill>
                  <a:srgbClr val="CC3300"/>
                </a:solidFill>
                <a:latin typeface="ＤＦ中太丸ゴシック体" panose="02010609010101010101" pitchFamily="1" charset="-128"/>
                <a:ea typeface="ＤＦ中太丸ゴシック体" panose="02010609010101010101" pitchFamily="1" charset="-128"/>
              </a:rPr>
              <a:t>68.9</a:t>
            </a:r>
            <a:r>
              <a:rPr lang="ja-JP" altLang="en-US" b="1">
                <a:solidFill>
                  <a:srgbClr val="CC3300"/>
                </a:solidFill>
                <a:latin typeface="ＤＦ中太丸ゴシック体" panose="02010609010101010101" pitchFamily="1" charset="-128"/>
                <a:ea typeface="ＤＦ中太丸ゴシック体" panose="02010609010101010101" pitchFamily="1" charset="-128"/>
              </a:rPr>
              <a:t>％</a:t>
            </a:r>
            <a:r>
              <a:rPr lang="en-US" altLang="ja-JP" b="1">
                <a:solidFill>
                  <a:srgbClr val="CC3300"/>
                </a:solidFill>
                <a:latin typeface="ＤＦ中太丸ゴシック体" panose="02010609010101010101" pitchFamily="1" charset="-128"/>
                <a:ea typeface="ＤＦ中太丸ゴシック体" panose="02010609010101010101" pitchFamily="1" charset="-128"/>
              </a:rPr>
              <a:t>】</a:t>
            </a:r>
          </a:p>
          <a:p>
            <a:pPr>
              <a:spcBef>
                <a:spcPct val="50000"/>
              </a:spcBef>
            </a:pPr>
            <a:r>
              <a:rPr lang="ja-JP" altLang="en-US">
                <a:solidFill>
                  <a:srgbClr val="CC3300"/>
                </a:solidFill>
                <a:latin typeface="ＤＦ特太ゴシック体" panose="020B0509000000000000" pitchFamily="49" charset="-128"/>
              </a:rPr>
              <a:t>な　らコープ</a:t>
            </a:r>
            <a:r>
              <a:rPr lang="ja-JP" altLang="en-US" b="1">
                <a:solidFill>
                  <a:srgbClr val="CC3300"/>
                </a:solidFill>
                <a:latin typeface="ＤＦ中太丸ゴシック体" panose="02010609010101010101" pitchFamily="1" charset="-128"/>
                <a:ea typeface="ＤＦ中太丸ゴシック体" panose="02010609010101010101" pitchFamily="1" charset="-128"/>
              </a:rPr>
              <a:t>（奈良県）</a:t>
            </a:r>
            <a:r>
              <a:rPr lang="en-US" altLang="ja-JP" b="1">
                <a:solidFill>
                  <a:srgbClr val="CC3300"/>
                </a:solidFill>
                <a:latin typeface="ＤＦ中太丸ゴシック体" panose="02010609010101010101" pitchFamily="1" charset="-128"/>
                <a:ea typeface="ＤＦ中太丸ゴシック体" panose="02010609010101010101" pitchFamily="1" charset="-128"/>
              </a:rPr>
              <a:t>【</a:t>
            </a:r>
            <a:r>
              <a:rPr lang="ja-JP" altLang="en-US" b="1">
                <a:solidFill>
                  <a:srgbClr val="CC3300"/>
                </a:solidFill>
                <a:latin typeface="ＤＦ中太丸ゴシック体" panose="02010609010101010101" pitchFamily="1" charset="-128"/>
                <a:ea typeface="ＤＦ中太丸ゴシック体" panose="02010609010101010101" pitchFamily="1" charset="-128"/>
              </a:rPr>
              <a:t>１９９９年　３月</a:t>
            </a:r>
            <a:r>
              <a:rPr lang="en-US" altLang="ja-JP" b="1">
                <a:solidFill>
                  <a:srgbClr val="CC3300"/>
                </a:solidFill>
                <a:latin typeface="ＤＦ中太丸ゴシック体" panose="02010609010101010101" pitchFamily="1" charset="-128"/>
                <a:ea typeface="ＤＦ中太丸ゴシック体" panose="02010609010101010101" pitchFamily="1" charset="-128"/>
              </a:rPr>
              <a:t>】32</a:t>
            </a:r>
            <a:r>
              <a:rPr lang="ja-JP" altLang="en-US" b="1">
                <a:solidFill>
                  <a:srgbClr val="CC3300"/>
                </a:solidFill>
                <a:latin typeface="ＤＦ中太丸ゴシック体" panose="02010609010101010101" pitchFamily="1" charset="-128"/>
                <a:ea typeface="ＤＦ中太丸ゴシック体" panose="02010609010101010101" pitchFamily="1" charset="-128"/>
              </a:rPr>
              <a:t>台</a:t>
            </a:r>
            <a:r>
              <a:rPr lang="en-US" altLang="ja-JP" b="1">
                <a:solidFill>
                  <a:srgbClr val="CC3300"/>
                </a:solidFill>
                <a:latin typeface="ＤＦ中太丸ゴシック体" panose="02010609010101010101" pitchFamily="1" charset="-128"/>
                <a:ea typeface="ＤＦ中太丸ゴシック体" panose="02010609010101010101" pitchFamily="1" charset="-128"/>
              </a:rPr>
              <a:t>【</a:t>
            </a:r>
            <a:r>
              <a:rPr lang="ja-JP" altLang="en-US" b="1">
                <a:solidFill>
                  <a:srgbClr val="CC3300"/>
                </a:solidFill>
                <a:latin typeface="ＤＦ中太丸ゴシック体" panose="02010609010101010101" pitchFamily="1" charset="-128"/>
                <a:ea typeface="ＤＦ中太丸ゴシック体" panose="02010609010101010101" pitchFamily="1" charset="-128"/>
              </a:rPr>
              <a:t>転換率</a:t>
            </a:r>
            <a:r>
              <a:rPr lang="en-US" altLang="ja-JP" b="1">
                <a:solidFill>
                  <a:srgbClr val="CC3300"/>
                </a:solidFill>
                <a:latin typeface="ＤＦ中太丸ゴシック体" panose="02010609010101010101" pitchFamily="1" charset="-128"/>
                <a:ea typeface="ＤＦ中太丸ゴシック体" panose="02010609010101010101" pitchFamily="1" charset="-128"/>
              </a:rPr>
              <a:t>16.2</a:t>
            </a:r>
            <a:r>
              <a:rPr lang="ja-JP" altLang="en-US" b="1">
                <a:solidFill>
                  <a:srgbClr val="CC3300"/>
                </a:solidFill>
                <a:latin typeface="ＤＦ中太丸ゴシック体" panose="02010609010101010101" pitchFamily="1" charset="-128"/>
                <a:ea typeface="ＤＦ中太丸ゴシック体" panose="02010609010101010101" pitchFamily="1" charset="-128"/>
              </a:rPr>
              <a:t>％</a:t>
            </a:r>
            <a:r>
              <a:rPr lang="en-US" altLang="ja-JP" b="1">
                <a:solidFill>
                  <a:srgbClr val="CC3300"/>
                </a:solidFill>
                <a:latin typeface="ＤＦ中太丸ゴシック体" panose="02010609010101010101" pitchFamily="1" charset="-128"/>
                <a:ea typeface="ＤＦ中太丸ゴシック体" panose="02010609010101010101" pitchFamily="1" charset="-128"/>
              </a:rPr>
              <a:t>】</a:t>
            </a:r>
          </a:p>
        </p:txBody>
      </p:sp>
      <p:sp>
        <p:nvSpPr>
          <p:cNvPr id="300038" name="Text Box 6">
            <a:extLst>
              <a:ext uri="{FF2B5EF4-FFF2-40B4-BE49-F238E27FC236}">
                <a16:creationId xmlns:a16="http://schemas.microsoft.com/office/drawing/2014/main" id="{E12C6CB9-D308-29FF-8092-ECB89E7B55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5700" y="4953000"/>
            <a:ext cx="20129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3" tIns="45717" rIns="91433" bIns="45717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>
                <a:solidFill>
                  <a:srgbClr val="008000"/>
                </a:solidFill>
              </a:rPr>
              <a:t>コープかがわ</a:t>
            </a:r>
            <a:endParaRPr lang="ja-JP" altLang="en-US"/>
          </a:p>
        </p:txBody>
      </p:sp>
      <p:sp>
        <p:nvSpPr>
          <p:cNvPr id="300039" name="Text Box 7">
            <a:extLst>
              <a:ext uri="{FF2B5EF4-FFF2-40B4-BE49-F238E27FC236}">
                <a16:creationId xmlns:a16="http://schemas.microsoft.com/office/drawing/2014/main" id="{A22CC9EA-3117-D843-907C-02B59AB706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0400" y="4953000"/>
            <a:ext cx="17160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3" tIns="45717" rIns="91433" bIns="45717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>
                <a:solidFill>
                  <a:srgbClr val="008000"/>
                </a:solidFill>
              </a:rPr>
              <a:t>ならコープ</a:t>
            </a:r>
            <a:endParaRPr lang="ja-JP" altLang="en-US"/>
          </a:p>
        </p:txBody>
      </p:sp>
      <p:pic>
        <p:nvPicPr>
          <p:cNvPr id="300040" name="Picture 8">
            <a:extLst>
              <a:ext uri="{FF2B5EF4-FFF2-40B4-BE49-F238E27FC236}">
                <a16:creationId xmlns:a16="http://schemas.microsoft.com/office/drawing/2014/main" id="{73B403AF-40C1-841A-83F0-02D8813789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0650" y="1752600"/>
            <a:ext cx="4705350" cy="3248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0041" name="Text Box 9">
            <a:extLst>
              <a:ext uri="{FF2B5EF4-FFF2-40B4-BE49-F238E27FC236}">
                <a16:creationId xmlns:a16="http://schemas.microsoft.com/office/drawing/2014/main" id="{FC021F38-F855-06E7-C999-272F023B4D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86550" y="6461125"/>
            <a:ext cx="32194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73820" tIns="36910" rIns="73820" bIns="36910">
            <a:spAutoFit/>
          </a:bodyPr>
          <a:lstStyle>
            <a:lvl1pPr algn="l" defTabSz="738188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369888" algn="l" defTabSz="738188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738188" algn="l" defTabSz="738188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108075" algn="l" defTabSz="738188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1476375" algn="l" defTabSz="738188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1933575" defTabSz="738188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390775" defTabSz="738188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2847975" defTabSz="738188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305175" defTabSz="738188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ja-JP" altLang="en-US" sz="1900" b="1">
                <a:solidFill>
                  <a:srgbClr val="008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導入台数は</a:t>
            </a:r>
            <a:r>
              <a:rPr lang="en-US" altLang="ja-JP" sz="1900" b="1">
                <a:solidFill>
                  <a:srgbClr val="008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1999</a:t>
            </a:r>
            <a:r>
              <a:rPr lang="ja-JP" altLang="en-US" sz="1900" b="1">
                <a:solidFill>
                  <a:srgbClr val="008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年６月現在</a:t>
            </a:r>
          </a:p>
        </p:txBody>
      </p:sp>
      <p:sp>
        <p:nvSpPr>
          <p:cNvPr id="300036" name="Text Box 4">
            <a:extLst>
              <a:ext uri="{FF2B5EF4-FFF2-40B4-BE49-F238E27FC236}">
                <a16:creationId xmlns:a16="http://schemas.microsoft.com/office/drawing/2014/main" id="{3D2A3B8B-7654-1335-F82C-98060B33EE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33400"/>
            <a:ext cx="9906000" cy="1192213"/>
          </a:xfrm>
          <a:prstGeom prst="rect">
            <a:avLst/>
          </a:prstGeom>
          <a:solidFill>
            <a:srgbClr val="CCFFFF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3" tIns="45717" rIns="91433" bIns="45717">
            <a:spAutoFit/>
          </a:bodyPr>
          <a:lstStyle/>
          <a:p>
            <a:pPr algn="l">
              <a:lnSpc>
                <a:spcPct val="75000"/>
              </a:lnSpc>
              <a:spcBef>
                <a:spcPct val="50000"/>
              </a:spcBef>
            </a:pPr>
            <a:r>
              <a:rPr lang="ja-JP" altLang="en-US" sz="3600">
                <a:solidFill>
                  <a:srgbClr val="FF3300"/>
                </a:solidFill>
              </a:rPr>
              <a:t>現在、２生協がＬＰガスオートスタンドを</a:t>
            </a:r>
          </a:p>
          <a:p>
            <a:pPr algn="l">
              <a:lnSpc>
                <a:spcPct val="75000"/>
              </a:lnSpc>
              <a:spcBef>
                <a:spcPct val="50000"/>
              </a:spcBef>
            </a:pPr>
            <a:r>
              <a:rPr lang="ja-JP" altLang="en-US" sz="3600">
                <a:solidFill>
                  <a:srgbClr val="FF3300"/>
                </a:solidFill>
              </a:rPr>
              <a:t>自前で建設して導入を進めています</a:t>
            </a:r>
            <a:endParaRPr lang="ja-JP" altLang="en-US">
              <a:ea typeface="ＭＳ Ｐゴシック" panose="020B0600070205080204" pitchFamily="50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3000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300"/>
                            </p:stCondLst>
                            <p:childTnLst>
                              <p:par>
                                <p:cTn id="9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00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00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0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0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800"/>
                            </p:stCondLst>
                            <p:childTnLst>
                              <p:par>
                                <p:cTn id="1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000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000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3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75"/>
                                        <p:tgtEl>
                                          <p:spTgt spid="3000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375"/>
                            </p:stCondLst>
                            <p:childTnLst>
                              <p:par>
                                <p:cTn id="2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000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000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1875"/>
                            </p:stCondLst>
                            <p:childTnLst>
                              <p:par>
                                <p:cTn id="30" presetID="2" presetClass="entr" presetSubtype="8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75" fill="hold"/>
                                        <p:tgtEl>
                                          <p:spTgt spid="3000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75" fill="hold"/>
                                        <p:tgtEl>
                                          <p:spTgt spid="3000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950"/>
                            </p:stCondLst>
                            <p:childTnLst>
                              <p:par>
                                <p:cTn id="3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300"/>
                                        <p:tgtEl>
                                          <p:spTgt spid="3000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225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3000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578" name="Rectangle 2">
            <a:extLst>
              <a:ext uri="{FF2B5EF4-FFF2-40B4-BE49-F238E27FC236}">
                <a16:creationId xmlns:a16="http://schemas.microsoft.com/office/drawing/2014/main" id="{89936626-438B-6809-7ABA-B6E6876234E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685800"/>
            <a:ext cx="9906000" cy="1219200"/>
          </a:xfrm>
          <a:solidFill>
            <a:srgbClr val="CCFFFF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pPr algn="l"/>
            <a:r>
              <a:rPr lang="ja-JP" altLang="en-US" sz="4000">
                <a:solidFill>
                  <a:srgbClr val="009900"/>
                </a:solidFill>
                <a:ea typeface="ＤＦ特太ゴシック体" panose="020B0509000000000000" pitchFamily="49" charset="-128"/>
              </a:rPr>
              <a:t>日本では</a:t>
            </a:r>
            <a:r>
              <a:rPr lang="ja-JP" altLang="en-US" sz="4000">
                <a:solidFill>
                  <a:srgbClr val="FF0000"/>
                </a:solidFill>
                <a:ea typeface="ＤＦ特太ゴシック体" panose="020B0509000000000000" pitchFamily="49" charset="-128"/>
              </a:rPr>
              <a:t>ＬＰＧ</a:t>
            </a:r>
            <a:r>
              <a:rPr lang="ja-JP" altLang="en-US" sz="4000">
                <a:solidFill>
                  <a:srgbClr val="009900"/>
                </a:solidFill>
                <a:ea typeface="ＤＦ特太ゴシック体" panose="020B0509000000000000" pitchFamily="49" charset="-128"/>
              </a:rPr>
              <a:t>は地球温暖化効果への影響は一番小さい</a:t>
            </a:r>
          </a:p>
        </p:txBody>
      </p:sp>
      <p:graphicFrame>
        <p:nvGraphicFramePr>
          <p:cNvPr id="280579" name="Object 3">
            <a:extLst>
              <a:ext uri="{FF2B5EF4-FFF2-40B4-BE49-F238E27FC236}">
                <a16:creationId xmlns:a16="http://schemas.microsoft.com/office/drawing/2014/main" id="{28C96C94-3E66-8CE8-D9DF-8C852D7899E0}"/>
              </a:ext>
            </a:extLst>
          </p:cNvPr>
          <p:cNvGraphicFramePr>
            <a:graphicFrameLocks noChangeAspect="1"/>
          </p:cNvGraphicFramePr>
          <p:nvPr>
            <p:ph type="chart" sz="half" idx="2"/>
          </p:nvPr>
        </p:nvGraphicFramePr>
        <p:xfrm>
          <a:off x="3205163" y="1546225"/>
          <a:ext cx="5643562" cy="5311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ｸﾞﾗﾌ" r:id="rId4" imgW="4372291" imgH="4115162" progId="MSGraph.Chart.8">
                  <p:embed followColorScheme="full"/>
                </p:oleObj>
              </mc:Choice>
              <mc:Fallback>
                <p:oleObj name="ｸﾞﾗﾌ" r:id="rId4" imgW="4372291" imgH="4115162" progId="MSGraph.Chart.8">
                  <p:embed followColorScheme="full"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05163" y="1546225"/>
                        <a:ext cx="5643562" cy="53117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80580" name="Group 4">
            <a:extLst>
              <a:ext uri="{FF2B5EF4-FFF2-40B4-BE49-F238E27FC236}">
                <a16:creationId xmlns:a16="http://schemas.microsoft.com/office/drawing/2014/main" id="{458138E1-4C90-0BAB-4232-26F26E53E523}"/>
              </a:ext>
            </a:extLst>
          </p:cNvPr>
          <p:cNvGrpSpPr>
            <a:grpSpLocks/>
          </p:cNvGrpSpPr>
          <p:nvPr/>
        </p:nvGrpSpPr>
        <p:grpSpPr bwMode="auto">
          <a:xfrm>
            <a:off x="-4763" y="4414838"/>
            <a:ext cx="2900363" cy="2443162"/>
            <a:chOff x="-3" y="2781"/>
            <a:chExt cx="1687" cy="1539"/>
          </a:xfrm>
        </p:grpSpPr>
        <p:sp>
          <p:nvSpPr>
            <p:cNvPr id="280581" name="Text Box 5">
              <a:extLst>
                <a:ext uri="{FF2B5EF4-FFF2-40B4-BE49-F238E27FC236}">
                  <a16:creationId xmlns:a16="http://schemas.microsoft.com/office/drawing/2014/main" id="{FD051B01-D299-1508-A779-44ED8D06FD7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3" y="2781"/>
              <a:ext cx="698" cy="294"/>
            </a:xfrm>
            <a:prstGeom prst="rect">
              <a:avLst/>
            </a:prstGeom>
            <a:solidFill>
              <a:srgbClr val="CCFFFF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ja-JP" altLang="en-US">
                  <a:solidFill>
                    <a:srgbClr val="FF0000"/>
                  </a:solidFill>
                </a:rPr>
                <a:t>ＬＰＧ</a:t>
              </a:r>
              <a:endParaRPr lang="ja-JP" altLang="en-US"/>
            </a:p>
          </p:txBody>
        </p:sp>
        <p:pic>
          <p:nvPicPr>
            <p:cNvPr id="280582" name="Picture 6">
              <a:extLst>
                <a:ext uri="{FF2B5EF4-FFF2-40B4-BE49-F238E27FC236}">
                  <a16:creationId xmlns:a16="http://schemas.microsoft.com/office/drawing/2014/main" id="{CA678DC0-D233-603F-BC48-35200D5BABF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" y="2891"/>
              <a:ext cx="1300" cy="14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80583" name="Line 7">
            <a:extLst>
              <a:ext uri="{FF2B5EF4-FFF2-40B4-BE49-F238E27FC236}">
                <a16:creationId xmlns:a16="http://schemas.microsoft.com/office/drawing/2014/main" id="{354F4F8E-4010-FE98-09DE-FD4C7717FED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778500" y="3505200"/>
            <a:ext cx="1816100" cy="10668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80584" name="Text Box 8">
            <a:extLst>
              <a:ext uri="{FF2B5EF4-FFF2-40B4-BE49-F238E27FC236}">
                <a16:creationId xmlns:a16="http://schemas.microsoft.com/office/drawing/2014/main" id="{B86B5851-7D86-1F54-DD3A-D93D1E02F2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493963"/>
            <a:ext cx="3276600" cy="1382712"/>
          </a:xfrm>
          <a:prstGeom prst="rect">
            <a:avLst/>
          </a:prstGeom>
          <a:solidFill>
            <a:srgbClr val="FFFF99"/>
          </a:solidFill>
          <a:ln w="9525">
            <a:solidFill>
              <a:srgbClr val="00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l">
              <a:spcBef>
                <a:spcPct val="50000"/>
              </a:spcBef>
            </a:pPr>
            <a:r>
              <a:rPr lang="ja-JP" altLang="en-US" sz="2800">
                <a:solidFill>
                  <a:srgbClr val="FF0000"/>
                </a:solidFill>
              </a:rPr>
              <a:t>化石燃料の　　　</a:t>
            </a:r>
            <a:r>
              <a:rPr lang="ja-JP" altLang="en-US" sz="2800">
                <a:solidFill>
                  <a:srgbClr val="0000CC"/>
                </a:solidFill>
              </a:rPr>
              <a:t>採掘から燃焼</a:t>
            </a:r>
            <a:r>
              <a:rPr lang="ja-JP" altLang="en-US">
                <a:solidFill>
                  <a:srgbClr val="0000CC"/>
                </a:solidFill>
              </a:rPr>
              <a:t>までの</a:t>
            </a:r>
            <a:r>
              <a:rPr lang="ja-JP" altLang="en-US" sz="2800">
                <a:solidFill>
                  <a:srgbClr val="FF0000"/>
                </a:solidFill>
              </a:rPr>
              <a:t>温室効果比較</a:t>
            </a:r>
            <a:endParaRPr lang="ja-JP" altLang="en-US"/>
          </a:p>
        </p:txBody>
      </p:sp>
      <p:sp>
        <p:nvSpPr>
          <p:cNvPr id="280585" name="Text Box 9">
            <a:extLst>
              <a:ext uri="{FF2B5EF4-FFF2-40B4-BE49-F238E27FC236}">
                <a16:creationId xmlns:a16="http://schemas.microsoft.com/office/drawing/2014/main" id="{25A94F87-C473-8325-E56D-C5BDE0E74C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24775" y="3276600"/>
            <a:ext cx="2181225" cy="457200"/>
          </a:xfrm>
          <a:prstGeom prst="rect">
            <a:avLst/>
          </a:prstGeom>
          <a:solidFill>
            <a:srgbClr val="CCE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>
                <a:solidFill>
                  <a:srgbClr val="FF0000"/>
                </a:solidFill>
              </a:rPr>
              <a:t>ＬＰＧ：９８</a:t>
            </a:r>
          </a:p>
        </p:txBody>
      </p:sp>
      <p:sp>
        <p:nvSpPr>
          <p:cNvPr id="280586" name="Line 10">
            <a:extLst>
              <a:ext uri="{FF2B5EF4-FFF2-40B4-BE49-F238E27FC236}">
                <a16:creationId xmlns:a16="http://schemas.microsoft.com/office/drawing/2014/main" id="{BD8020A1-0610-4112-364C-C9C4B64AA40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604000" y="4038600"/>
            <a:ext cx="939800" cy="533400"/>
          </a:xfrm>
          <a:prstGeom prst="line">
            <a:avLst/>
          </a:prstGeom>
          <a:noFill/>
          <a:ln w="76200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80587" name="Text Box 11">
            <a:extLst>
              <a:ext uri="{FF2B5EF4-FFF2-40B4-BE49-F238E27FC236}">
                <a16:creationId xmlns:a16="http://schemas.microsoft.com/office/drawing/2014/main" id="{D81E6ED3-70DA-989C-BD23-881BA58212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46950" y="3916363"/>
            <a:ext cx="25590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sz="2000">
                <a:solidFill>
                  <a:srgbClr val="0033CC"/>
                </a:solidFill>
              </a:rPr>
              <a:t>天然ガス：１０３</a:t>
            </a:r>
            <a:endParaRPr lang="ja-JP" altLang="en-US">
              <a:solidFill>
                <a:srgbClr val="0033CC"/>
              </a:solidFill>
            </a:endParaRPr>
          </a:p>
        </p:txBody>
      </p:sp>
      <p:sp>
        <p:nvSpPr>
          <p:cNvPr id="280588" name="Line 12">
            <a:extLst>
              <a:ext uri="{FF2B5EF4-FFF2-40B4-BE49-F238E27FC236}">
                <a16:creationId xmlns:a16="http://schemas.microsoft.com/office/drawing/2014/main" id="{F26E01DF-A8D3-6EB3-E349-EFB6FFA9B8A9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264400" y="4800600"/>
            <a:ext cx="660400" cy="381000"/>
          </a:xfrm>
          <a:prstGeom prst="line">
            <a:avLst/>
          </a:prstGeom>
          <a:noFill/>
          <a:ln w="76200">
            <a:solidFill>
              <a:srgbClr val="003399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80589" name="Text Box 13">
            <a:extLst>
              <a:ext uri="{FF2B5EF4-FFF2-40B4-BE49-F238E27FC236}">
                <a16:creationId xmlns:a16="http://schemas.microsoft.com/office/drawing/2014/main" id="{633B84F6-D7C5-C10C-ABFC-1D06080C31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70800" y="5029200"/>
            <a:ext cx="1709738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sz="2000">
                <a:solidFill>
                  <a:srgbClr val="003399"/>
                </a:solidFill>
              </a:rPr>
              <a:t>ＬＮＧ</a:t>
            </a:r>
          </a:p>
          <a:p>
            <a:pPr>
              <a:spcBef>
                <a:spcPct val="50000"/>
              </a:spcBef>
            </a:pPr>
            <a:r>
              <a:rPr lang="ja-JP" altLang="en-US" sz="2000">
                <a:solidFill>
                  <a:srgbClr val="003399"/>
                </a:solidFill>
              </a:rPr>
              <a:t>液化天然ガス</a:t>
            </a:r>
          </a:p>
          <a:p>
            <a:pPr>
              <a:spcBef>
                <a:spcPct val="50000"/>
              </a:spcBef>
            </a:pPr>
            <a:r>
              <a:rPr lang="ja-JP" altLang="en-US" sz="2000">
                <a:solidFill>
                  <a:srgbClr val="003399"/>
                </a:solidFill>
              </a:rPr>
              <a:t>：１００</a:t>
            </a:r>
            <a:endParaRPr lang="ja-JP" altLang="en-US"/>
          </a:p>
        </p:txBody>
      </p:sp>
      <p:sp>
        <p:nvSpPr>
          <p:cNvPr id="280590" name="Line 14">
            <a:extLst>
              <a:ext uri="{FF2B5EF4-FFF2-40B4-BE49-F238E27FC236}">
                <a16:creationId xmlns:a16="http://schemas.microsoft.com/office/drawing/2014/main" id="{B52C0F4B-673A-F35E-4E1E-F24746F44E0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035550" y="3505200"/>
            <a:ext cx="82550" cy="990600"/>
          </a:xfrm>
          <a:prstGeom prst="line">
            <a:avLst/>
          </a:prstGeom>
          <a:noFill/>
          <a:ln w="76200">
            <a:solidFill>
              <a:srgbClr val="003399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80591" name="Text Box 15">
            <a:extLst>
              <a:ext uri="{FF2B5EF4-FFF2-40B4-BE49-F238E27FC236}">
                <a16:creationId xmlns:a16="http://schemas.microsoft.com/office/drawing/2014/main" id="{40945809-2B8A-DB25-CD42-F738B077B6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87850" y="3124200"/>
            <a:ext cx="1849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sz="2000">
                <a:solidFill>
                  <a:srgbClr val="003399"/>
                </a:solidFill>
              </a:rPr>
              <a:t>石油：１０４</a:t>
            </a:r>
            <a:endParaRPr lang="ja-JP" altLang="en-US"/>
          </a:p>
        </p:txBody>
      </p:sp>
      <p:sp>
        <p:nvSpPr>
          <p:cNvPr id="280592" name="Line 16">
            <a:extLst>
              <a:ext uri="{FF2B5EF4-FFF2-40B4-BE49-F238E27FC236}">
                <a16:creationId xmlns:a16="http://schemas.microsoft.com/office/drawing/2014/main" id="{7F86FF06-DBD0-9A98-DD9B-1B00D4E649D5}"/>
              </a:ext>
            </a:extLst>
          </p:cNvPr>
          <p:cNvSpPr>
            <a:spLocks noChangeShapeType="1"/>
          </p:cNvSpPr>
          <p:nvPr/>
        </p:nvSpPr>
        <p:spPr bwMode="auto">
          <a:xfrm>
            <a:off x="4375150" y="2667000"/>
            <a:ext cx="0" cy="1295400"/>
          </a:xfrm>
          <a:prstGeom prst="line">
            <a:avLst/>
          </a:prstGeom>
          <a:noFill/>
          <a:ln w="76200">
            <a:solidFill>
              <a:srgbClr val="00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80593" name="Text Box 17">
            <a:extLst>
              <a:ext uri="{FF2B5EF4-FFF2-40B4-BE49-F238E27FC236}">
                <a16:creationId xmlns:a16="http://schemas.microsoft.com/office/drawing/2014/main" id="{02917674-0155-6771-799D-77B18CD5FA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92600" y="2286000"/>
            <a:ext cx="18510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sz="2000">
                <a:solidFill>
                  <a:srgbClr val="009900"/>
                </a:solidFill>
              </a:rPr>
              <a:t>石炭：１４０</a:t>
            </a:r>
            <a:endParaRPr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2805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80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8059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805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805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8059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31" dur="500"/>
                                        <p:tgtEl>
                                          <p:spTgt spid="2805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805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2805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805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7" dur="500"/>
                                        <p:tgtEl>
                                          <p:spTgt spid="2805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4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805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5" dur="500"/>
                                        <p:tgtEl>
                                          <p:spTgt spid="280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57" presetID="19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0" fill="hold"/>
                                        <p:tgtEl>
                                          <p:spTgt spid="2805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0" fill="hold"/>
                                        <p:tgtEl>
                                          <p:spTgt spid="2805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3890" name="Picture 2">
            <a:extLst>
              <a:ext uri="{FF2B5EF4-FFF2-40B4-BE49-F238E27FC236}">
                <a16:creationId xmlns:a16="http://schemas.microsoft.com/office/drawing/2014/main" id="{7479984D-C9D7-7528-4EEE-DF1B8F5E5D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0"/>
            <a:ext cx="5181600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3892" name="Picture 4">
            <a:extLst>
              <a:ext uri="{FF2B5EF4-FFF2-40B4-BE49-F238E27FC236}">
                <a16:creationId xmlns:a16="http://schemas.microsoft.com/office/drawing/2014/main" id="{2B9CB702-91AE-B56D-AB3C-C202E303BD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3340100"/>
            <a:ext cx="4724400" cy="3517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3893" name="Picture 5">
            <a:extLst>
              <a:ext uri="{FF2B5EF4-FFF2-40B4-BE49-F238E27FC236}">
                <a16:creationId xmlns:a16="http://schemas.microsoft.com/office/drawing/2014/main" id="{CD1996A0-6E8C-DCCC-1F86-8470523B22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6825" y="533400"/>
            <a:ext cx="1019175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3894" name="Picture 6">
            <a:extLst>
              <a:ext uri="{FF2B5EF4-FFF2-40B4-BE49-F238E27FC236}">
                <a16:creationId xmlns:a16="http://schemas.microsoft.com/office/drawing/2014/main" id="{8399B8AD-48B4-36A3-5931-D832075692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533400"/>
            <a:ext cx="3671888" cy="2733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3895" name="Text Box 7">
            <a:extLst>
              <a:ext uri="{FF2B5EF4-FFF2-40B4-BE49-F238E27FC236}">
                <a16:creationId xmlns:a16="http://schemas.microsoft.com/office/drawing/2014/main" id="{749A77BE-E0A8-EDA1-B192-7FB4671CAF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4724400"/>
            <a:ext cx="4146550" cy="1858963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sz="2000" b="1">
                <a:solidFill>
                  <a:srgbClr val="0000CC"/>
                </a:solidFill>
                <a:ea typeface="ＭＳ ゴシック" panose="020B0609070205080204" pitchFamily="49" charset="-128"/>
              </a:rPr>
              <a:t>車両低害化推進のための情報誌</a:t>
            </a:r>
          </a:p>
          <a:p>
            <a:pPr>
              <a:spcBef>
                <a:spcPct val="50000"/>
              </a:spcBef>
            </a:pPr>
            <a:r>
              <a:rPr lang="ja-JP" altLang="en-US">
                <a:solidFill>
                  <a:srgbClr val="FF0000"/>
                </a:solidFill>
              </a:rPr>
              <a:t>ＣＯ－ＯＰ・ＥＶプログレス</a:t>
            </a:r>
            <a:endParaRPr lang="ja-JP" altLang="en-US" sz="2000" b="1">
              <a:solidFill>
                <a:srgbClr val="0000CC"/>
              </a:solidFill>
              <a:ea typeface="ＭＳ ゴシック" panose="020B0609070205080204" pitchFamily="49" charset="-128"/>
            </a:endParaRPr>
          </a:p>
          <a:p>
            <a:pPr>
              <a:spcBef>
                <a:spcPct val="50000"/>
              </a:spcBef>
            </a:pPr>
            <a:r>
              <a:rPr lang="ja-JP" altLang="en-US" sz="2000" b="1">
                <a:solidFill>
                  <a:srgbClr val="0000CC"/>
                </a:solidFill>
                <a:ea typeface="ＭＳ ゴシック" panose="020B0609070205080204" pitchFamily="49" charset="-128"/>
              </a:rPr>
              <a:t>創刊１９９０年６月</a:t>
            </a:r>
          </a:p>
          <a:p>
            <a:pPr>
              <a:spcBef>
                <a:spcPct val="50000"/>
              </a:spcBef>
            </a:pPr>
            <a:r>
              <a:rPr lang="ja-JP" altLang="en-US" sz="2000" b="1">
                <a:solidFill>
                  <a:srgbClr val="0000CC"/>
                </a:solidFill>
                <a:ea typeface="ＭＳ ゴシック" panose="020B0609070205080204" pitchFamily="49" charset="-128"/>
              </a:rPr>
              <a:t>現在、１０３号（１９９９．８）</a:t>
            </a:r>
            <a:endParaRPr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938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6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300"/>
                                        <p:tgtEl>
                                          <p:spTgt spid="2938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800"/>
                            </p:stCondLst>
                            <p:childTnLst>
                              <p:par>
                                <p:cTn id="13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938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938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938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938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300"/>
                            </p:stCondLst>
                            <p:childTnLst>
                              <p:par>
                                <p:cTn id="2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9389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1800"/>
                            </p:stCondLst>
                            <p:childTnLst>
                              <p:par>
                                <p:cTn id="2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29389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Text Box 2">
            <a:extLst>
              <a:ext uri="{FF2B5EF4-FFF2-40B4-BE49-F238E27FC236}">
                <a16:creationId xmlns:a16="http://schemas.microsoft.com/office/drawing/2014/main" id="{BA17398A-27FE-9E0C-999C-C6EB390D50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609600"/>
            <a:ext cx="8007350" cy="1801813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sz="2800">
                <a:solidFill>
                  <a:schemeClr val="accent2"/>
                </a:solidFill>
              </a:rPr>
              <a:t>このような全国の生協の地道な活動が評価され、</a:t>
            </a:r>
            <a:endParaRPr lang="ja-JP" altLang="en-US">
              <a:solidFill>
                <a:schemeClr val="accent2"/>
              </a:solidFill>
            </a:endParaRPr>
          </a:p>
          <a:p>
            <a:pPr>
              <a:spcBef>
                <a:spcPct val="50000"/>
              </a:spcBef>
            </a:pPr>
            <a:r>
              <a:rPr lang="ja-JP" altLang="en-US" sz="2800">
                <a:solidFill>
                  <a:srgbClr val="FF0000"/>
                </a:solidFill>
              </a:rPr>
              <a:t>コープ低公害車開発株式会社</a:t>
            </a:r>
            <a:r>
              <a:rPr lang="ja-JP" altLang="en-US" sz="2800">
                <a:solidFill>
                  <a:schemeClr val="accent2"/>
                </a:solidFill>
              </a:rPr>
              <a:t>は、</a:t>
            </a:r>
          </a:p>
          <a:p>
            <a:pPr>
              <a:spcBef>
                <a:spcPct val="50000"/>
              </a:spcBef>
            </a:pPr>
            <a:r>
              <a:rPr lang="ja-JP" altLang="en-US" sz="2800">
                <a:solidFill>
                  <a:srgbClr val="FF0000"/>
                </a:solidFill>
              </a:rPr>
              <a:t>神奈川県</a:t>
            </a:r>
            <a:r>
              <a:rPr lang="ja-JP" altLang="en-US" sz="2800">
                <a:solidFill>
                  <a:schemeClr val="accent2"/>
                </a:solidFill>
              </a:rPr>
              <a:t>と</a:t>
            </a:r>
            <a:r>
              <a:rPr lang="ja-JP" altLang="en-US" sz="2800">
                <a:solidFill>
                  <a:srgbClr val="FF0000"/>
                </a:solidFill>
              </a:rPr>
              <a:t>環境庁</a:t>
            </a:r>
            <a:r>
              <a:rPr lang="ja-JP" altLang="en-US" sz="2800">
                <a:solidFill>
                  <a:schemeClr val="accent2"/>
                </a:solidFill>
              </a:rPr>
              <a:t>から表彰されました。</a:t>
            </a:r>
          </a:p>
        </p:txBody>
      </p:sp>
      <p:sp>
        <p:nvSpPr>
          <p:cNvPr id="242691" name="Rectangle 3">
            <a:extLst>
              <a:ext uri="{FF2B5EF4-FFF2-40B4-BE49-F238E27FC236}">
                <a16:creationId xmlns:a16="http://schemas.microsoft.com/office/drawing/2014/main" id="{E4377310-B28C-42D8-1C1C-018207B00A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533400"/>
            <a:ext cx="8991600" cy="5867400"/>
          </a:xfrm>
          <a:prstGeom prst="rect">
            <a:avLst/>
          </a:prstGeom>
          <a:noFill/>
          <a:ln w="76200" cmpd="tri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pic>
        <p:nvPicPr>
          <p:cNvPr id="242692" name="Picture 4">
            <a:extLst>
              <a:ext uri="{FF2B5EF4-FFF2-40B4-BE49-F238E27FC236}">
                <a16:creationId xmlns:a16="http://schemas.microsoft.com/office/drawing/2014/main" id="{BFCE4DBD-4847-B79E-56CD-7522E5D230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438400"/>
            <a:ext cx="3967163" cy="282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2695" name="Text Box 7">
            <a:extLst>
              <a:ext uri="{FF2B5EF4-FFF2-40B4-BE49-F238E27FC236}">
                <a16:creationId xmlns:a16="http://schemas.microsoft.com/office/drawing/2014/main" id="{C5CF9467-FB32-4D3E-AB32-7EA2FA8A4D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7800" y="5289550"/>
            <a:ext cx="2927350" cy="944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sz="2000">
                <a:solidFill>
                  <a:srgbClr val="FF0000"/>
                </a:solidFill>
              </a:rPr>
              <a:t>平成８年度</a:t>
            </a:r>
          </a:p>
          <a:p>
            <a:pPr>
              <a:spcBef>
                <a:spcPct val="50000"/>
              </a:spcBef>
            </a:pPr>
            <a:r>
              <a:rPr lang="ja-JP" altLang="en-US">
                <a:solidFill>
                  <a:srgbClr val="FF0000"/>
                </a:solidFill>
              </a:rPr>
              <a:t>かながわ地球環境賞</a:t>
            </a:r>
            <a:endParaRPr lang="ja-JP" altLang="en-US" sz="2000">
              <a:solidFill>
                <a:srgbClr val="FF0000"/>
              </a:solidFill>
            </a:endParaRPr>
          </a:p>
        </p:txBody>
      </p:sp>
      <p:sp>
        <p:nvSpPr>
          <p:cNvPr id="242696" name="Text Box 8">
            <a:extLst>
              <a:ext uri="{FF2B5EF4-FFF2-40B4-BE49-F238E27FC236}">
                <a16:creationId xmlns:a16="http://schemas.microsoft.com/office/drawing/2014/main" id="{A13C63A8-23FF-F139-9783-A4CD3A3A13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07000" y="5289550"/>
            <a:ext cx="3536950" cy="944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sz="2000">
                <a:solidFill>
                  <a:srgbClr val="FF0000"/>
                </a:solidFill>
              </a:rPr>
              <a:t>平成１０年度</a:t>
            </a:r>
          </a:p>
          <a:p>
            <a:pPr>
              <a:spcBef>
                <a:spcPct val="50000"/>
              </a:spcBef>
            </a:pPr>
            <a:r>
              <a:rPr lang="ja-JP" altLang="en-US">
                <a:solidFill>
                  <a:srgbClr val="FF0000"/>
                </a:solidFill>
              </a:rPr>
              <a:t>環境庁・地域環境功労賞</a:t>
            </a:r>
            <a:endParaRPr lang="ja-JP" altLang="en-US"/>
          </a:p>
        </p:txBody>
      </p:sp>
      <p:pic>
        <p:nvPicPr>
          <p:cNvPr id="242697" name="Picture 9">
            <a:extLst>
              <a:ext uri="{FF2B5EF4-FFF2-40B4-BE49-F238E27FC236}">
                <a16:creationId xmlns:a16="http://schemas.microsoft.com/office/drawing/2014/main" id="{8AAF674C-A60C-29C3-EA0A-A3402D5A4A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2438400"/>
            <a:ext cx="3733800" cy="280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300"/>
                                        <p:tgtEl>
                                          <p:spTgt spid="2426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3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426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800"/>
                            </p:stCondLst>
                            <p:childTnLst>
                              <p:par>
                                <p:cTn id="1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426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426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300"/>
                            </p:stCondLst>
                            <p:childTnLst>
                              <p:par>
                                <p:cTn id="18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0" dur="500"/>
                                        <p:tgtEl>
                                          <p:spTgt spid="2426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800"/>
                            </p:stCondLst>
                            <p:childTnLst>
                              <p:par>
                                <p:cTn id="2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426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426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2300"/>
                            </p:stCondLst>
                            <p:childTnLst>
                              <p:par>
                                <p:cTn id="2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426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426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0" name="Rectangle 2058">
            <a:extLst>
              <a:ext uri="{FF2B5EF4-FFF2-40B4-BE49-F238E27FC236}">
                <a16:creationId xmlns:a16="http://schemas.microsoft.com/office/drawing/2014/main" id="{AED4C729-F8D5-89AA-7DD1-579624C339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85800"/>
            <a:ext cx="9906000" cy="6172200"/>
          </a:xfrm>
          <a:prstGeom prst="rect">
            <a:avLst/>
          </a:prstGeom>
          <a:solidFill>
            <a:srgbClr val="CCECFF"/>
          </a:solidFill>
          <a:ln w="76200" cmpd="tri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15042" name="Text Box 2050">
            <a:extLst>
              <a:ext uri="{FF2B5EF4-FFF2-40B4-BE49-F238E27FC236}">
                <a16:creationId xmlns:a16="http://schemas.microsoft.com/office/drawing/2014/main" id="{66B218EA-E643-A2DE-E1EB-4D801EE522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838200"/>
            <a:ext cx="8769350" cy="762000"/>
          </a:xfrm>
          <a:prstGeom prst="rect">
            <a:avLst/>
          </a:prstGeom>
          <a:solidFill>
            <a:srgbClr val="CCE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sz="3600">
                <a:solidFill>
                  <a:srgbClr val="FF0000"/>
                </a:solidFill>
              </a:rPr>
              <a:t>第１章</a:t>
            </a:r>
            <a:r>
              <a:rPr lang="ja-JP" altLang="en-US" sz="4000">
                <a:solidFill>
                  <a:srgbClr val="FF0000"/>
                </a:solidFill>
              </a:rPr>
              <a:t>　</a:t>
            </a:r>
            <a:r>
              <a:rPr lang="ja-JP" altLang="en-US" sz="4400">
                <a:solidFill>
                  <a:srgbClr val="FF0000"/>
                </a:solidFill>
              </a:rPr>
              <a:t>大気汚染の健康被害とは？</a:t>
            </a:r>
            <a:endParaRPr lang="ja-JP" altLang="en-US"/>
          </a:p>
        </p:txBody>
      </p:sp>
      <p:pic>
        <p:nvPicPr>
          <p:cNvPr id="215046" name="Picture 2054">
            <a:extLst>
              <a:ext uri="{FF2B5EF4-FFF2-40B4-BE49-F238E27FC236}">
                <a16:creationId xmlns:a16="http://schemas.microsoft.com/office/drawing/2014/main" id="{4797FEE0-D0B9-6F2A-066C-9F41843740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1600200"/>
            <a:ext cx="6019800" cy="4973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15049" name="Object 2057">
            <a:extLst>
              <a:ext uri="{FF2B5EF4-FFF2-40B4-BE49-F238E27FC236}">
                <a16:creationId xmlns:a16="http://schemas.microsoft.com/office/drawing/2014/main" id="{B9C46E52-774D-5651-0771-16553BE3C09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81000" y="2438400"/>
          <a:ext cx="2667000" cy="2066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5" imgW="938160" imgH="727560" progId="MS_ClipArt_Gallery.5">
                  <p:embed/>
                </p:oleObj>
              </mc:Choice>
              <mc:Fallback>
                <p:oleObj name="Clip" r:id="rId5" imgW="938160" imgH="727560" progId="MS_ClipArt_Gallery.5">
                  <p:embed/>
                  <p:pic>
                    <p:nvPicPr>
                      <p:cNvPr id="0" name="Object 205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2438400"/>
                        <a:ext cx="2667000" cy="2066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5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5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15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15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300"/>
                                        <p:tgtEl>
                                          <p:spTgt spid="215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800"/>
                            </p:stCondLst>
                            <p:childTnLst>
                              <p:par>
                                <p:cTn id="1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50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50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300"/>
                            </p:stCondLst>
                            <p:childTnLst>
                              <p:par>
                                <p:cTn id="21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50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150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150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50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6" name="Text Box 2">
            <a:extLst>
              <a:ext uri="{FF2B5EF4-FFF2-40B4-BE49-F238E27FC236}">
                <a16:creationId xmlns:a16="http://schemas.microsoft.com/office/drawing/2014/main" id="{F58A8D01-2C43-3EE3-5A54-F38549EEA5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579438"/>
            <a:ext cx="8229600" cy="1403350"/>
          </a:xfrm>
          <a:prstGeom prst="rect">
            <a:avLst/>
          </a:prstGeom>
          <a:solidFill>
            <a:srgbClr val="66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sz="3600">
                <a:solidFill>
                  <a:srgbClr val="FF0000"/>
                </a:solidFill>
              </a:rPr>
              <a:t>第４章</a:t>
            </a:r>
            <a:r>
              <a:rPr lang="ja-JP" altLang="en-US">
                <a:solidFill>
                  <a:srgbClr val="FF0000"/>
                </a:solidFill>
              </a:rPr>
              <a:t>　</a:t>
            </a:r>
            <a:r>
              <a:rPr lang="ja-JP" altLang="en-US" sz="4400">
                <a:solidFill>
                  <a:srgbClr val="FF0000"/>
                </a:solidFill>
              </a:rPr>
              <a:t>更なる発展を目指して</a:t>
            </a:r>
            <a:endParaRPr lang="ja-JP" altLang="en-US" sz="4000"/>
          </a:p>
          <a:p>
            <a:pPr>
              <a:spcBef>
                <a:spcPct val="50000"/>
              </a:spcBef>
            </a:pPr>
            <a:r>
              <a:rPr lang="en-US" altLang="ja-JP" sz="2800">
                <a:solidFill>
                  <a:srgbClr val="0033CC"/>
                </a:solidFill>
              </a:rPr>
              <a:t>〔</a:t>
            </a:r>
            <a:r>
              <a:rPr lang="ja-JP" altLang="en-US" sz="2800">
                <a:solidFill>
                  <a:srgbClr val="0033CC"/>
                </a:solidFill>
              </a:rPr>
              <a:t>ＬＰＧ自動車の性能向上と普及のために</a:t>
            </a:r>
            <a:r>
              <a:rPr lang="en-US" altLang="ja-JP" sz="2800">
                <a:solidFill>
                  <a:srgbClr val="0033CC"/>
                </a:solidFill>
              </a:rPr>
              <a:t>〕</a:t>
            </a:r>
            <a:endParaRPr lang="en-US" altLang="ja-JP"/>
          </a:p>
        </p:txBody>
      </p:sp>
      <p:sp>
        <p:nvSpPr>
          <p:cNvPr id="241667" name="Text Box 3">
            <a:extLst>
              <a:ext uri="{FF2B5EF4-FFF2-40B4-BE49-F238E27FC236}">
                <a16:creationId xmlns:a16="http://schemas.microsoft.com/office/drawing/2014/main" id="{02D1A804-4563-FD56-BC9E-B85F5BB55A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5838" y="2205038"/>
            <a:ext cx="7966075" cy="3946525"/>
          </a:xfrm>
          <a:prstGeom prst="rect">
            <a:avLst/>
          </a:prstGeom>
          <a:noFill/>
          <a:ln w="9525">
            <a:solidFill>
              <a:srgbClr val="008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sz="3600">
                <a:solidFill>
                  <a:srgbClr val="008000"/>
                </a:solidFill>
              </a:rPr>
              <a:t>ディーゼル排ガスによる健康被害の</a:t>
            </a:r>
          </a:p>
          <a:p>
            <a:pPr>
              <a:spcBef>
                <a:spcPct val="50000"/>
              </a:spcBef>
            </a:pPr>
            <a:r>
              <a:rPr lang="ja-JP" altLang="en-US" sz="3600">
                <a:solidFill>
                  <a:srgbClr val="008000"/>
                </a:solidFill>
              </a:rPr>
              <a:t>改善</a:t>
            </a:r>
            <a:r>
              <a:rPr lang="ja-JP" altLang="en-US" sz="3600">
                <a:solidFill>
                  <a:srgbClr val="FF0000"/>
                </a:solidFill>
              </a:rPr>
              <a:t>を目標の第１に掲げ、</a:t>
            </a:r>
          </a:p>
          <a:p>
            <a:pPr>
              <a:spcBef>
                <a:spcPct val="50000"/>
              </a:spcBef>
            </a:pPr>
            <a:r>
              <a:rPr lang="ja-JP" altLang="en-US" sz="3600">
                <a:solidFill>
                  <a:srgbClr val="008000"/>
                </a:solidFill>
              </a:rPr>
              <a:t>生協で使用する車両の低害化を</a:t>
            </a:r>
          </a:p>
          <a:p>
            <a:pPr>
              <a:spcBef>
                <a:spcPct val="50000"/>
              </a:spcBef>
            </a:pPr>
            <a:r>
              <a:rPr lang="ja-JP" altLang="en-US" sz="3600">
                <a:solidFill>
                  <a:srgbClr val="008000"/>
                </a:solidFill>
              </a:rPr>
              <a:t>一層促進するために、</a:t>
            </a:r>
          </a:p>
          <a:p>
            <a:pPr>
              <a:spcBef>
                <a:spcPct val="50000"/>
              </a:spcBef>
            </a:pPr>
            <a:r>
              <a:rPr lang="ja-JP" altLang="en-US" sz="3600">
                <a:solidFill>
                  <a:srgbClr val="FF0000"/>
                </a:solidFill>
              </a:rPr>
              <a:t>ＬＰＧ自動車の技術改良は必要です。</a:t>
            </a:r>
            <a:endParaRPr lang="ja-JP" altLang="en-US" sz="36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300"/>
                                        <p:tgtEl>
                                          <p:spTgt spid="2416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300"/>
                            </p:stCondLst>
                            <p:childTnLst>
                              <p:par>
                                <p:cTn id="9" presetID="18" presetClass="entr" presetSubtype="6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300"/>
                                        <p:tgtEl>
                                          <p:spTgt spid="2416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2">
            <a:extLst>
              <a:ext uri="{FF2B5EF4-FFF2-40B4-BE49-F238E27FC236}">
                <a16:creationId xmlns:a16="http://schemas.microsoft.com/office/drawing/2014/main" id="{CD658871-6C0D-DE83-176A-8EC8D9BB0E2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609600"/>
            <a:ext cx="9906000" cy="1143000"/>
          </a:xfrm>
          <a:solidFill>
            <a:srgbClr val="CCFFCC"/>
          </a:solidFill>
        </p:spPr>
        <p:txBody>
          <a:bodyPr/>
          <a:lstStyle/>
          <a:p>
            <a:r>
              <a:rPr lang="ja-JP" altLang="en-US">
                <a:solidFill>
                  <a:srgbClr val="009900"/>
                </a:solidFill>
                <a:latin typeface="ＤＦ特太ゴシック体" panose="020B0509000000000000" pitchFamily="49" charset="-128"/>
                <a:ea typeface="ＤＦ特太ゴシック体" panose="020B0509000000000000" pitchFamily="49" charset="-128"/>
              </a:rPr>
              <a:t>全国での</a:t>
            </a:r>
            <a:r>
              <a:rPr lang="ja-JP" altLang="en-US">
                <a:solidFill>
                  <a:srgbClr val="FF0000"/>
                </a:solidFill>
                <a:latin typeface="ＤＦ特太ゴシック体" panose="020B0509000000000000" pitchFamily="49" charset="-128"/>
                <a:ea typeface="ＤＦ特太ゴシック体" panose="020B0509000000000000" pitchFamily="49" charset="-128"/>
              </a:rPr>
              <a:t>ＬＰＧトラック</a:t>
            </a:r>
            <a:r>
              <a:rPr lang="ja-JP" altLang="en-US">
                <a:solidFill>
                  <a:srgbClr val="009900"/>
                </a:solidFill>
                <a:latin typeface="ＤＦ特太ゴシック体" panose="020B0509000000000000" pitchFamily="49" charset="-128"/>
                <a:ea typeface="ＤＦ特太ゴシック体" panose="020B0509000000000000" pitchFamily="49" charset="-128"/>
              </a:rPr>
              <a:t>の普及状況</a:t>
            </a:r>
            <a:br>
              <a:rPr lang="ja-JP" altLang="en-US">
                <a:solidFill>
                  <a:srgbClr val="009900"/>
                </a:solidFill>
                <a:latin typeface="ＤＦ特太ゴシック体" panose="020B0509000000000000" pitchFamily="49" charset="-128"/>
                <a:ea typeface="ＤＦ特太ゴシック体" panose="020B0509000000000000" pitchFamily="49" charset="-128"/>
              </a:rPr>
            </a:br>
            <a:r>
              <a:rPr lang="ja-JP" altLang="en-US" sz="3200">
                <a:solidFill>
                  <a:srgbClr val="FF0000"/>
                </a:solidFill>
                <a:latin typeface="ＤＦ特太ゴシック体" panose="020B0509000000000000" pitchFamily="49" charset="-128"/>
                <a:ea typeface="ＤＦ特太ゴシック体" panose="020B0509000000000000" pitchFamily="49" charset="-128"/>
              </a:rPr>
              <a:t>共同購入事業を行っているのは</a:t>
            </a:r>
            <a:r>
              <a:rPr lang="en-US" altLang="ja-JP" sz="3200">
                <a:solidFill>
                  <a:srgbClr val="FF0000"/>
                </a:solidFill>
                <a:latin typeface="ＤＦ特太ゴシック体" panose="020B0509000000000000" pitchFamily="49" charset="-128"/>
                <a:ea typeface="ＤＦ特太ゴシック体" panose="020B0509000000000000" pitchFamily="49" charset="-128"/>
              </a:rPr>
              <a:t>150</a:t>
            </a:r>
            <a:r>
              <a:rPr lang="ja-JP" altLang="en-US" sz="3200">
                <a:solidFill>
                  <a:srgbClr val="FF0000"/>
                </a:solidFill>
                <a:latin typeface="ＤＦ特太ゴシック体" panose="020B0509000000000000" pitchFamily="49" charset="-128"/>
                <a:ea typeface="ＤＦ特太ゴシック体" panose="020B0509000000000000" pitchFamily="49" charset="-128"/>
              </a:rPr>
              <a:t>生協</a:t>
            </a:r>
            <a:endParaRPr lang="ja-JP" altLang="en-US"/>
          </a:p>
        </p:txBody>
      </p:sp>
      <p:graphicFrame>
        <p:nvGraphicFramePr>
          <p:cNvPr id="176131" name="Object 3">
            <a:extLst>
              <a:ext uri="{FF2B5EF4-FFF2-40B4-BE49-F238E27FC236}">
                <a16:creationId xmlns:a16="http://schemas.microsoft.com/office/drawing/2014/main" id="{5E18E45A-1A83-F9FD-0770-093C83C426F9}"/>
              </a:ext>
            </a:extLst>
          </p:cNvPr>
          <p:cNvGraphicFramePr>
            <a:graphicFrameLocks noChangeAspect="1"/>
          </p:cNvGraphicFramePr>
          <p:nvPr>
            <p:ph type="chart" idx="1"/>
          </p:nvPr>
        </p:nvGraphicFramePr>
        <p:xfrm>
          <a:off x="1295400" y="1905000"/>
          <a:ext cx="4024313" cy="412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ｸﾞﾗﾌ" r:id="rId4" imgW="3343772" imgH="3429362" progId="MSGraph.Chart.8">
                  <p:embed followColorScheme="full"/>
                </p:oleObj>
              </mc:Choice>
              <mc:Fallback>
                <p:oleObj name="ｸﾞﾗﾌ" r:id="rId4" imgW="3343772" imgH="3429362" progId="MSGraph.Chart.8">
                  <p:embed followColorScheme="full"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95400" y="1905000"/>
                        <a:ext cx="4024313" cy="4127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6132" name="Object 4">
            <a:extLst>
              <a:ext uri="{FF2B5EF4-FFF2-40B4-BE49-F238E27FC236}">
                <a16:creationId xmlns:a16="http://schemas.microsoft.com/office/drawing/2014/main" id="{B163BB1F-4155-275C-9915-86EFE224B52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715000" y="1981200"/>
          <a:ext cx="3646488" cy="4122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ｸﾞﾗﾌ" r:id="rId6" imgW="3648572" imgH="4124566" progId="MSGraph.Chart.8">
                  <p:embed followColorScheme="full"/>
                </p:oleObj>
              </mc:Choice>
              <mc:Fallback>
                <p:oleObj name="ｸﾞﾗﾌ" r:id="rId6" imgW="3648572" imgH="4124566" progId="MSGraph.Chart.8">
                  <p:embed followColorScheme="full"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15000" y="1981200"/>
                        <a:ext cx="3646488" cy="41227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6133" name="Rectangle 5">
            <a:extLst>
              <a:ext uri="{FF2B5EF4-FFF2-40B4-BE49-F238E27FC236}">
                <a16:creationId xmlns:a16="http://schemas.microsoft.com/office/drawing/2014/main" id="{07AE9886-8C64-32B4-9B6F-7583AC9254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43600" y="2057400"/>
            <a:ext cx="3124200" cy="304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76134" name="Text Box 6">
            <a:extLst>
              <a:ext uri="{FF2B5EF4-FFF2-40B4-BE49-F238E27FC236}">
                <a16:creationId xmlns:a16="http://schemas.microsoft.com/office/drawing/2014/main" id="{01D3E87F-6477-E244-FA0F-A1DE04AB3E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4200" y="4191000"/>
            <a:ext cx="2622550" cy="579438"/>
          </a:xfrm>
          <a:prstGeom prst="rect">
            <a:avLst/>
          </a:prstGeom>
          <a:solidFill>
            <a:srgbClr val="CC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sz="3200">
                <a:solidFill>
                  <a:srgbClr val="FF0000"/>
                </a:solidFill>
              </a:rPr>
              <a:t>導入９２生協</a:t>
            </a:r>
            <a:endParaRPr lang="ja-JP" altLang="en-US">
              <a:solidFill>
                <a:srgbClr val="FF5050"/>
              </a:solidFill>
            </a:endParaRPr>
          </a:p>
        </p:txBody>
      </p:sp>
      <p:sp>
        <p:nvSpPr>
          <p:cNvPr id="176135" name="Text Box 7">
            <a:extLst>
              <a:ext uri="{FF2B5EF4-FFF2-40B4-BE49-F238E27FC236}">
                <a16:creationId xmlns:a16="http://schemas.microsoft.com/office/drawing/2014/main" id="{2A8C0563-3567-53EA-61DD-F90643AF26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2800" y="3276600"/>
            <a:ext cx="14033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/>
              <a:t>５８生協</a:t>
            </a:r>
          </a:p>
        </p:txBody>
      </p:sp>
      <p:sp>
        <p:nvSpPr>
          <p:cNvPr id="176136" name="Text Box 8">
            <a:extLst>
              <a:ext uri="{FF2B5EF4-FFF2-40B4-BE49-F238E27FC236}">
                <a16:creationId xmlns:a16="http://schemas.microsoft.com/office/drawing/2014/main" id="{FDF05B47-6397-CF93-9940-C6922F793F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5400" y="2133600"/>
            <a:ext cx="2216150" cy="579438"/>
          </a:xfrm>
          <a:prstGeom prst="rect">
            <a:avLst/>
          </a:prstGeom>
          <a:solidFill>
            <a:srgbClr val="CC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sz="3200">
                <a:solidFill>
                  <a:srgbClr val="FF0000"/>
                </a:solidFill>
              </a:rPr>
              <a:t>１４．７％</a:t>
            </a:r>
            <a:endParaRPr lang="ja-JP" altLang="en-US">
              <a:solidFill>
                <a:srgbClr val="0000CC"/>
              </a:solidFill>
            </a:endParaRPr>
          </a:p>
        </p:txBody>
      </p:sp>
      <p:sp>
        <p:nvSpPr>
          <p:cNvPr id="176137" name="Text Box 9">
            <a:extLst>
              <a:ext uri="{FF2B5EF4-FFF2-40B4-BE49-F238E27FC236}">
                <a16:creationId xmlns:a16="http://schemas.microsoft.com/office/drawing/2014/main" id="{7769BDEE-FC2A-0169-27EA-D185E7B158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1800" y="4038600"/>
            <a:ext cx="1708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/>
              <a:t>８５．３％</a:t>
            </a:r>
          </a:p>
        </p:txBody>
      </p:sp>
      <p:pic>
        <p:nvPicPr>
          <p:cNvPr id="176138" name="Picture 10">
            <a:extLst>
              <a:ext uri="{FF2B5EF4-FFF2-40B4-BE49-F238E27FC236}">
                <a16:creationId xmlns:a16="http://schemas.microsoft.com/office/drawing/2014/main" id="{93E482C3-6954-D850-922A-93D8927250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05000"/>
            <a:ext cx="2209800" cy="1663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6139" name="Text Box 11">
            <a:extLst>
              <a:ext uri="{FF2B5EF4-FFF2-40B4-BE49-F238E27FC236}">
                <a16:creationId xmlns:a16="http://schemas.microsoft.com/office/drawing/2014/main" id="{0C28FCB2-3655-FD66-7453-20D07D6B10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16250" y="6400800"/>
            <a:ext cx="6889750" cy="457200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>
                <a:solidFill>
                  <a:srgbClr val="FF0000"/>
                </a:solidFill>
              </a:rPr>
              <a:t>１９９９年８月現在　導入生協は増加しています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300"/>
                                        <p:tgtEl>
                                          <p:spTgt spid="176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3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761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8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761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3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76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8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76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300"/>
                            </p:stCondLst>
                            <p:childTnLst>
                              <p:par>
                                <p:cTn id="2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76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6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800"/>
                            </p:stCondLst>
                            <p:childTnLst>
                              <p:par>
                                <p:cTn id="3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761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330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761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3800"/>
                            </p:stCondLst>
                            <p:childTnLst>
                              <p:par>
                                <p:cTn id="3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76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4300"/>
                            </p:stCondLst>
                            <p:childTnLst>
                              <p:par>
                                <p:cTn id="4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300"/>
                                        <p:tgtEl>
                                          <p:spTgt spid="1761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2">
            <a:extLst>
              <a:ext uri="{FF2B5EF4-FFF2-40B4-BE49-F238E27FC236}">
                <a16:creationId xmlns:a16="http://schemas.microsoft.com/office/drawing/2014/main" id="{A33BEC99-E9BF-270D-128C-C334D62E2AE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1219200"/>
            <a:ext cx="9906000" cy="1981200"/>
          </a:xfrm>
          <a:solidFill>
            <a:srgbClr val="CCFFCC"/>
          </a:solidFill>
        </p:spPr>
        <p:txBody>
          <a:bodyPr/>
          <a:lstStyle/>
          <a:p>
            <a:pPr algn="l"/>
            <a:r>
              <a:rPr lang="ja-JP" altLang="en-US">
                <a:solidFill>
                  <a:srgbClr val="009900"/>
                </a:solidFill>
              </a:rPr>
              <a:t>　　　　　　　　　</a:t>
            </a:r>
            <a:r>
              <a:rPr lang="ja-JP" altLang="en-US" sz="3200" b="1">
                <a:solidFill>
                  <a:srgbClr val="FF0000"/>
                </a:solidFill>
              </a:rPr>
              <a:t>全国の生協が</a:t>
            </a:r>
            <a:br>
              <a:rPr lang="ja-JP" altLang="en-US">
                <a:solidFill>
                  <a:srgbClr val="009900"/>
                </a:solidFill>
              </a:rPr>
            </a:br>
            <a:r>
              <a:rPr lang="ja-JP" altLang="en-US">
                <a:solidFill>
                  <a:srgbClr val="009900"/>
                </a:solidFill>
              </a:rPr>
              <a:t>　　　　　　　　　</a:t>
            </a:r>
            <a:r>
              <a:rPr lang="ja-JP" altLang="en-US" sz="4000" b="1">
                <a:solidFill>
                  <a:srgbClr val="009900"/>
                </a:solidFill>
              </a:rPr>
              <a:t>２００２年度末までに実現する</a:t>
            </a:r>
            <a:br>
              <a:rPr lang="ja-JP" altLang="en-US">
                <a:solidFill>
                  <a:srgbClr val="009900"/>
                </a:solidFill>
              </a:rPr>
            </a:br>
            <a:r>
              <a:rPr lang="ja-JP" altLang="en-US">
                <a:solidFill>
                  <a:srgbClr val="009900"/>
                </a:solidFill>
              </a:rPr>
              <a:t>　　　　　　　　　</a:t>
            </a:r>
            <a:r>
              <a:rPr lang="ja-JP" altLang="en-US" sz="4000" b="1">
                <a:solidFill>
                  <a:srgbClr val="009900"/>
                </a:solidFill>
              </a:rPr>
              <a:t>小型トラックの</a:t>
            </a:r>
            <a:r>
              <a:rPr lang="ja-JP" altLang="en-US" sz="4000" b="1">
                <a:solidFill>
                  <a:srgbClr val="FF0000"/>
                </a:solidFill>
              </a:rPr>
              <a:t>ＬＰＧ転換目標</a:t>
            </a:r>
            <a:endParaRPr lang="ja-JP" altLang="en-US"/>
          </a:p>
        </p:txBody>
      </p:sp>
      <p:graphicFrame>
        <p:nvGraphicFramePr>
          <p:cNvPr id="178179" name="Object 3">
            <a:extLst>
              <a:ext uri="{FF2B5EF4-FFF2-40B4-BE49-F238E27FC236}">
                <a16:creationId xmlns:a16="http://schemas.microsoft.com/office/drawing/2014/main" id="{F374B4EC-3234-6A5E-D113-455953C766C6}"/>
              </a:ext>
            </a:extLst>
          </p:cNvPr>
          <p:cNvGraphicFramePr>
            <a:graphicFrameLocks noChangeAspect="1"/>
          </p:cNvGraphicFramePr>
          <p:nvPr>
            <p:ph type="chart" idx="1"/>
          </p:nvPr>
        </p:nvGraphicFramePr>
        <p:xfrm>
          <a:off x="3175" y="3081338"/>
          <a:ext cx="9853613" cy="3790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ｸﾞﾗﾌ" r:id="rId3" imgW="10696891" imgH="4115162" progId="MSGraph.Chart.8">
                  <p:embed followColorScheme="full"/>
                </p:oleObj>
              </mc:Choice>
              <mc:Fallback>
                <p:oleObj name="ｸﾞﾗﾌ" r:id="rId3" imgW="10696891" imgH="4115162" progId="MSGraph.Chart.8">
                  <p:embed followColorScheme="full"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75" y="3081338"/>
                        <a:ext cx="9853613" cy="37909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8183" name="AutoShape 7">
            <a:extLst>
              <a:ext uri="{FF2B5EF4-FFF2-40B4-BE49-F238E27FC236}">
                <a16:creationId xmlns:a16="http://schemas.microsoft.com/office/drawing/2014/main" id="{2A5A9A7B-030A-C56B-D0C6-4DE54748F6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43600" y="762000"/>
            <a:ext cx="3352800" cy="990600"/>
          </a:xfrm>
          <a:prstGeom prst="wedgeEllipseCallout">
            <a:avLst>
              <a:gd name="adj1" fmla="val -29074"/>
              <a:gd name="adj2" fmla="val 13782"/>
            </a:avLst>
          </a:prstGeom>
          <a:solidFill>
            <a:srgbClr val="CCE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ja-JP" altLang="en-US">
                <a:solidFill>
                  <a:srgbClr val="FF0000"/>
                </a:solidFill>
              </a:rPr>
              <a:t>３１００台・２２％</a:t>
            </a:r>
            <a:endParaRPr lang="ja-JP" altLang="en-US"/>
          </a:p>
        </p:txBody>
      </p:sp>
      <p:pic>
        <p:nvPicPr>
          <p:cNvPr id="178185" name="Picture 9">
            <a:extLst>
              <a:ext uri="{FF2B5EF4-FFF2-40B4-BE49-F238E27FC236}">
                <a16:creationId xmlns:a16="http://schemas.microsoft.com/office/drawing/2014/main" id="{ACF832A3-E828-7C19-06DB-A251FA1907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7200"/>
            <a:ext cx="3048000" cy="2138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178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78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8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8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781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8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7" name="Rectangle 3">
            <a:extLst>
              <a:ext uri="{FF2B5EF4-FFF2-40B4-BE49-F238E27FC236}">
                <a16:creationId xmlns:a16="http://schemas.microsoft.com/office/drawing/2014/main" id="{84D9A5CC-B8FC-057E-456C-4E3052F546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447800"/>
            <a:ext cx="9906000" cy="1066800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ja-JP" altLang="en-US" sz="3200" b="1">
                <a:solidFill>
                  <a:srgbClr val="669900"/>
                </a:solidFill>
                <a:latin typeface="Century" panose="02040604050505020304" pitchFamily="18" charset="0"/>
                <a:ea typeface="ＤＦ中太丸ゴシック体" panose="02010609010101010101" pitchFamily="1" charset="-128"/>
              </a:rPr>
              <a:t>ＬＰＧトラックを普及していくために、解決すべき課題がいくつか存在し、</a:t>
            </a:r>
            <a:endParaRPr lang="ja-JP" altLang="en-US" sz="3200">
              <a:solidFill>
                <a:srgbClr val="669900"/>
              </a:solidFill>
              <a:latin typeface="Century" panose="02040604050505020304" pitchFamily="18" charset="0"/>
              <a:ea typeface="ＤＦ中太丸ゴシック体" panose="02010609010101010101" pitchFamily="1" charset="-128"/>
            </a:endParaRPr>
          </a:p>
        </p:txBody>
      </p:sp>
      <p:sp>
        <p:nvSpPr>
          <p:cNvPr id="169988" name="Text Box 4">
            <a:extLst>
              <a:ext uri="{FF2B5EF4-FFF2-40B4-BE49-F238E27FC236}">
                <a16:creationId xmlns:a16="http://schemas.microsoft.com/office/drawing/2014/main" id="{D98A2CA4-CF41-0953-3E90-C042994D27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09600"/>
            <a:ext cx="9906000" cy="641350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sz="3600">
                <a:solidFill>
                  <a:srgbClr val="FF3300"/>
                </a:solidFill>
              </a:rPr>
              <a:t>ＬＰＧトラックの改善課題と見通し</a:t>
            </a:r>
          </a:p>
        </p:txBody>
      </p:sp>
      <p:sp>
        <p:nvSpPr>
          <p:cNvPr id="169989" name="Text Box 5">
            <a:extLst>
              <a:ext uri="{FF2B5EF4-FFF2-40B4-BE49-F238E27FC236}">
                <a16:creationId xmlns:a16="http://schemas.microsoft.com/office/drawing/2014/main" id="{36421FEA-DFBB-B04E-0191-67E7659132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819400"/>
            <a:ext cx="9906000" cy="3690938"/>
          </a:xfrm>
          <a:prstGeom prst="rect">
            <a:avLst/>
          </a:prstGeom>
          <a:solidFill>
            <a:srgbClr val="CC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ja-JP" sz="3200" b="1">
                <a:solidFill>
                  <a:srgbClr val="FF0000"/>
                </a:solidFill>
                <a:latin typeface="Century" panose="02040604050505020304" pitchFamily="18" charset="0"/>
                <a:ea typeface="ＤＦ中太丸ゴシック体" panose="02010609010101010101" pitchFamily="1" charset="-128"/>
              </a:rPr>
              <a:t>●</a:t>
            </a:r>
            <a:r>
              <a:rPr lang="ja-JP" altLang="en-US" sz="3200" b="1">
                <a:solidFill>
                  <a:srgbClr val="000099"/>
                </a:solidFill>
                <a:latin typeface="Century" panose="02040604050505020304" pitchFamily="18" charset="0"/>
                <a:ea typeface="ＤＦ中太丸ゴシック体" panose="02010609010101010101" pitchFamily="1" charset="-128"/>
              </a:rPr>
              <a:t>ＬＰＧスタンド・燃料供給インフラの整備</a:t>
            </a:r>
          </a:p>
          <a:p>
            <a:pPr algn="l">
              <a:spcBef>
                <a:spcPct val="50000"/>
              </a:spcBef>
            </a:pPr>
            <a:r>
              <a:rPr lang="ja-JP" altLang="en-US" sz="3200" b="1">
                <a:solidFill>
                  <a:srgbClr val="FF0000"/>
                </a:solidFill>
                <a:latin typeface="Century" panose="02040604050505020304" pitchFamily="18" charset="0"/>
                <a:ea typeface="ＤＦ中太丸ゴシック体" panose="02010609010101010101" pitchFamily="1" charset="-128"/>
              </a:rPr>
              <a:t>●</a:t>
            </a:r>
            <a:r>
              <a:rPr lang="ja-JP" altLang="en-US" sz="3200" b="1">
                <a:solidFill>
                  <a:srgbClr val="000099"/>
                </a:solidFill>
                <a:latin typeface="Century" panose="02040604050505020304" pitchFamily="18" charset="0"/>
                <a:ea typeface="ＤＦ中太丸ゴシック体" panose="02010609010101010101" pitchFamily="1" charset="-128"/>
              </a:rPr>
              <a:t>ＬＰＧトラックの性能向上</a:t>
            </a:r>
          </a:p>
          <a:p>
            <a:pPr algn="l">
              <a:spcBef>
                <a:spcPct val="50000"/>
              </a:spcBef>
            </a:pPr>
            <a:r>
              <a:rPr lang="ja-JP" altLang="en-US" sz="3200" b="1">
                <a:solidFill>
                  <a:srgbClr val="FF0000"/>
                </a:solidFill>
                <a:latin typeface="Century" panose="02040604050505020304" pitchFamily="18" charset="0"/>
                <a:ea typeface="ＤＦ中太丸ゴシック体" panose="02010609010101010101" pitchFamily="1" charset="-128"/>
              </a:rPr>
              <a:t>●</a:t>
            </a:r>
            <a:r>
              <a:rPr lang="ja-JP" altLang="en-US" sz="3200" b="1">
                <a:solidFill>
                  <a:srgbClr val="000099"/>
                </a:solidFill>
                <a:latin typeface="Century" panose="02040604050505020304" pitchFamily="18" charset="0"/>
                <a:ea typeface="ＤＦ中太丸ゴシック体" panose="02010609010101010101" pitchFamily="1" charset="-128"/>
              </a:rPr>
              <a:t>ＬＰＧ自動車の車種の拡大</a:t>
            </a:r>
          </a:p>
          <a:p>
            <a:pPr algn="l">
              <a:spcBef>
                <a:spcPct val="50000"/>
              </a:spcBef>
            </a:pPr>
            <a:r>
              <a:rPr lang="ja-JP" altLang="en-US" sz="3600" b="1">
                <a:solidFill>
                  <a:srgbClr val="FF0000"/>
                </a:solidFill>
                <a:latin typeface="Century" panose="02040604050505020304" pitchFamily="18" charset="0"/>
                <a:ea typeface="ＤＦ中太丸ゴシック体" panose="02010609010101010101" pitchFamily="1" charset="-128"/>
              </a:rPr>
              <a:t>解決するために</a:t>
            </a:r>
          </a:p>
          <a:p>
            <a:pPr algn="l">
              <a:spcBef>
                <a:spcPct val="50000"/>
              </a:spcBef>
            </a:pPr>
            <a:r>
              <a:rPr lang="ja-JP" altLang="en-US" sz="3600" b="1">
                <a:solidFill>
                  <a:srgbClr val="FF0000"/>
                </a:solidFill>
                <a:latin typeface="Century" panose="02040604050505020304" pitchFamily="18" charset="0"/>
                <a:ea typeface="ＤＦ中太丸ゴシック体" panose="02010609010101010101" pitchFamily="1" charset="-128"/>
              </a:rPr>
              <a:t>いくつかの問題をクリアする必要がある。</a:t>
            </a:r>
          </a:p>
        </p:txBody>
      </p:sp>
      <p:sp>
        <p:nvSpPr>
          <p:cNvPr id="169991" name="Line 7">
            <a:extLst>
              <a:ext uri="{FF2B5EF4-FFF2-40B4-BE49-F238E27FC236}">
                <a16:creationId xmlns:a16="http://schemas.microsoft.com/office/drawing/2014/main" id="{FEAF4C6B-A7DE-8797-0427-1C91848FD23E}"/>
              </a:ext>
            </a:extLst>
          </p:cNvPr>
          <p:cNvSpPr>
            <a:spLocks noChangeShapeType="1"/>
          </p:cNvSpPr>
          <p:nvPr/>
        </p:nvSpPr>
        <p:spPr bwMode="auto">
          <a:xfrm>
            <a:off x="609600" y="3352800"/>
            <a:ext cx="7772400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69993" name="Line 9">
            <a:extLst>
              <a:ext uri="{FF2B5EF4-FFF2-40B4-BE49-F238E27FC236}">
                <a16:creationId xmlns:a16="http://schemas.microsoft.com/office/drawing/2014/main" id="{5FB0E366-6370-ABAE-3A18-B88712B2D4A2}"/>
              </a:ext>
            </a:extLst>
          </p:cNvPr>
          <p:cNvSpPr>
            <a:spLocks noChangeShapeType="1"/>
          </p:cNvSpPr>
          <p:nvPr/>
        </p:nvSpPr>
        <p:spPr bwMode="auto">
          <a:xfrm>
            <a:off x="609600" y="4800600"/>
            <a:ext cx="4953000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69994" name="Line 10">
            <a:extLst>
              <a:ext uri="{FF2B5EF4-FFF2-40B4-BE49-F238E27FC236}">
                <a16:creationId xmlns:a16="http://schemas.microsoft.com/office/drawing/2014/main" id="{D9BD9635-01B5-4FDA-7D50-9220A55148FD}"/>
              </a:ext>
            </a:extLst>
          </p:cNvPr>
          <p:cNvSpPr>
            <a:spLocks noChangeShapeType="1"/>
          </p:cNvSpPr>
          <p:nvPr/>
        </p:nvSpPr>
        <p:spPr bwMode="auto">
          <a:xfrm>
            <a:off x="609600" y="4191000"/>
            <a:ext cx="4953000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300"/>
                                        <p:tgtEl>
                                          <p:spTgt spid="1699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300"/>
                            </p:stCondLst>
                            <p:childTnLst>
                              <p:par>
                                <p:cTn id="9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500"/>
                                        <p:tgtEl>
                                          <p:spTgt spid="1699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800"/>
                            </p:stCondLst>
                            <p:childTnLst>
                              <p:par>
                                <p:cTn id="13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5" dur="500"/>
                                        <p:tgtEl>
                                          <p:spTgt spid="1699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3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699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8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699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3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6999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1602" name="Picture 2">
            <a:extLst>
              <a:ext uri="{FF2B5EF4-FFF2-40B4-BE49-F238E27FC236}">
                <a16:creationId xmlns:a16="http://schemas.microsoft.com/office/drawing/2014/main" id="{1189D711-8835-DF30-0665-DFDD400D14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0663" y="609600"/>
            <a:ext cx="5875337" cy="419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1603" name="Text Box 3">
            <a:extLst>
              <a:ext uri="{FF2B5EF4-FFF2-40B4-BE49-F238E27FC236}">
                <a16:creationId xmlns:a16="http://schemas.microsoft.com/office/drawing/2014/main" id="{EE24C79D-2C37-C67E-4AA0-7414109297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849438"/>
            <a:ext cx="5118100" cy="5008562"/>
          </a:xfrm>
          <a:prstGeom prst="rect">
            <a:avLst/>
          </a:prstGeom>
          <a:solidFill>
            <a:srgbClr val="CC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sz="2800">
                <a:solidFill>
                  <a:srgbClr val="FF0000"/>
                </a:solidFill>
              </a:rPr>
              <a:t>欧州・米国・ｵｰｽﾄﾗﾘｱ</a:t>
            </a:r>
          </a:p>
          <a:p>
            <a:pPr>
              <a:spcBef>
                <a:spcPct val="50000"/>
              </a:spcBef>
            </a:pPr>
            <a:r>
              <a:rPr lang="ja-JP" altLang="en-US" sz="2800">
                <a:solidFill>
                  <a:srgbClr val="FF0000"/>
                </a:solidFill>
              </a:rPr>
              <a:t>等では、ＬＰＧ自動車は</a:t>
            </a:r>
          </a:p>
          <a:p>
            <a:pPr>
              <a:spcBef>
                <a:spcPct val="50000"/>
              </a:spcBef>
            </a:pPr>
            <a:r>
              <a:rPr lang="ja-JP" altLang="en-US" sz="2800">
                <a:solidFill>
                  <a:srgbClr val="FF0000"/>
                </a:solidFill>
              </a:rPr>
              <a:t>現実的な低公害車として、</a:t>
            </a:r>
          </a:p>
          <a:p>
            <a:pPr>
              <a:spcBef>
                <a:spcPct val="50000"/>
              </a:spcBef>
            </a:pPr>
            <a:r>
              <a:rPr lang="ja-JP" altLang="en-US" sz="2800">
                <a:solidFill>
                  <a:srgbClr val="FF0000"/>
                </a:solidFill>
              </a:rPr>
              <a:t>高い評価を受けています。</a:t>
            </a:r>
          </a:p>
          <a:p>
            <a:pPr>
              <a:spcBef>
                <a:spcPct val="50000"/>
              </a:spcBef>
            </a:pPr>
            <a:endParaRPr lang="ja-JP" altLang="en-US" sz="2800">
              <a:solidFill>
                <a:srgbClr val="FF0000"/>
              </a:solidFill>
            </a:endParaRPr>
          </a:p>
          <a:p>
            <a:pPr>
              <a:spcBef>
                <a:spcPct val="50000"/>
              </a:spcBef>
            </a:pPr>
            <a:r>
              <a:rPr lang="ja-JP" altLang="en-US" sz="2800">
                <a:solidFill>
                  <a:srgbClr val="009900"/>
                </a:solidFill>
              </a:rPr>
              <a:t>イギリスでは、</a:t>
            </a:r>
          </a:p>
          <a:p>
            <a:pPr>
              <a:spcBef>
                <a:spcPct val="50000"/>
              </a:spcBef>
            </a:pPr>
            <a:r>
              <a:rPr lang="ja-JP" altLang="en-US" sz="2800">
                <a:solidFill>
                  <a:srgbClr val="009900"/>
                </a:solidFill>
              </a:rPr>
              <a:t>王室の車が</a:t>
            </a:r>
          </a:p>
          <a:p>
            <a:pPr>
              <a:spcBef>
                <a:spcPct val="50000"/>
              </a:spcBef>
            </a:pPr>
            <a:r>
              <a:rPr lang="ja-JP" altLang="en-US" sz="2800">
                <a:solidFill>
                  <a:srgbClr val="009900"/>
                </a:solidFill>
              </a:rPr>
              <a:t>ＬＰＧ車になりました。</a:t>
            </a:r>
          </a:p>
        </p:txBody>
      </p:sp>
      <p:sp>
        <p:nvSpPr>
          <p:cNvPr id="281604" name="Text Box 4">
            <a:extLst>
              <a:ext uri="{FF2B5EF4-FFF2-40B4-BE49-F238E27FC236}">
                <a16:creationId xmlns:a16="http://schemas.microsoft.com/office/drawing/2014/main" id="{31E2DC57-3EFE-1953-6868-748B2489F1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782638"/>
            <a:ext cx="5181600" cy="698500"/>
          </a:xfrm>
          <a:prstGeom prst="rect">
            <a:avLst/>
          </a:prstGeom>
          <a:solidFill>
            <a:srgbClr val="FFFF99"/>
          </a:solidFill>
          <a:ln w="5715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sz="3600">
                <a:solidFill>
                  <a:srgbClr val="FF0000"/>
                </a:solidFill>
              </a:rPr>
              <a:t>国際的には</a:t>
            </a:r>
            <a:endParaRPr lang="ja-JP" altLang="en-US"/>
          </a:p>
        </p:txBody>
      </p:sp>
      <p:sp>
        <p:nvSpPr>
          <p:cNvPr id="281605" name="Text Box 5">
            <a:extLst>
              <a:ext uri="{FF2B5EF4-FFF2-40B4-BE49-F238E27FC236}">
                <a16:creationId xmlns:a16="http://schemas.microsoft.com/office/drawing/2014/main" id="{91D3CE5B-564B-83E2-2E5F-6606FA5B6A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3000" y="4814888"/>
            <a:ext cx="4953000" cy="2043112"/>
          </a:xfrm>
          <a:prstGeom prst="rect">
            <a:avLst/>
          </a:prstGeom>
          <a:solidFill>
            <a:srgbClr val="CC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sz="3200">
                <a:solidFill>
                  <a:srgbClr val="FF0000"/>
                </a:solidFill>
              </a:rPr>
              <a:t>バッキンガム宮殿に</a:t>
            </a:r>
          </a:p>
          <a:p>
            <a:pPr>
              <a:spcBef>
                <a:spcPct val="50000"/>
              </a:spcBef>
            </a:pPr>
            <a:r>
              <a:rPr lang="ja-JP" altLang="en-US" sz="3200">
                <a:solidFill>
                  <a:srgbClr val="FF0000"/>
                </a:solidFill>
              </a:rPr>
              <a:t>ＬＰＧスタンドが</a:t>
            </a:r>
          </a:p>
          <a:p>
            <a:pPr>
              <a:spcBef>
                <a:spcPct val="50000"/>
              </a:spcBef>
            </a:pPr>
            <a:r>
              <a:rPr lang="ja-JP" altLang="en-US" sz="3200">
                <a:solidFill>
                  <a:srgbClr val="FF0000"/>
                </a:solidFill>
              </a:rPr>
              <a:t>設置されました</a:t>
            </a:r>
            <a:endParaRPr lang="ja-JP" altLang="en-US" sz="3200"/>
          </a:p>
        </p:txBody>
      </p:sp>
      <p:sp>
        <p:nvSpPr>
          <p:cNvPr id="281607" name="Line 7">
            <a:extLst>
              <a:ext uri="{FF2B5EF4-FFF2-40B4-BE49-F238E27FC236}">
                <a16:creationId xmlns:a16="http://schemas.microsoft.com/office/drawing/2014/main" id="{040B78F7-04DF-A08A-7615-0DB1B831EA6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572000" y="4495800"/>
            <a:ext cx="793750" cy="1600200"/>
          </a:xfrm>
          <a:prstGeom prst="line">
            <a:avLst/>
          </a:prstGeom>
          <a:noFill/>
          <a:ln w="1143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8160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6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300"/>
                                        <p:tgtEl>
                                          <p:spTgt spid="281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800"/>
                            </p:stCondLst>
                            <p:childTnLst>
                              <p:par>
                                <p:cTn id="13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5" dur="500"/>
                                        <p:tgtEl>
                                          <p:spTgt spid="28160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300"/>
                            </p:stCondLst>
                            <p:childTnLst>
                              <p:par>
                                <p:cTn id="17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9" dur="500"/>
                                        <p:tgtEl>
                                          <p:spTgt spid="28160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800"/>
                            </p:stCondLst>
                            <p:childTnLst>
                              <p:par>
                                <p:cTn id="21" presetID="18" presetClass="entr" presetSubtype="6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3" dur="300"/>
                                        <p:tgtEl>
                                          <p:spTgt spid="281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Text Box 2">
            <a:extLst>
              <a:ext uri="{FF2B5EF4-FFF2-40B4-BE49-F238E27FC236}">
                <a16:creationId xmlns:a16="http://schemas.microsoft.com/office/drawing/2014/main" id="{F10D16D2-8B96-0779-1A24-F93733524F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4400" y="1295400"/>
            <a:ext cx="4876800" cy="5265738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ja-JP" altLang="en-US" sz="2800" b="1">
                <a:solidFill>
                  <a:srgbClr val="FF3300"/>
                </a:solidFill>
                <a:latin typeface="Century" panose="02040604050505020304" pitchFamily="18" charset="0"/>
              </a:rPr>
              <a:t>先進ＬＰＧ車改造技術の導入</a:t>
            </a:r>
            <a:endParaRPr lang="ja-JP" altLang="en-US" sz="2800">
              <a:latin typeface="Century" panose="02040604050505020304" pitchFamily="18" charset="0"/>
              <a:ea typeface="ＭＳ 明朝" panose="02020609040205080304" pitchFamily="17" charset="-128"/>
            </a:endParaRPr>
          </a:p>
          <a:p>
            <a:pPr algn="l">
              <a:spcBef>
                <a:spcPct val="50000"/>
              </a:spcBef>
            </a:pPr>
            <a:r>
              <a:rPr lang="ja-JP" altLang="en-US">
                <a:solidFill>
                  <a:srgbClr val="009900"/>
                </a:solidFill>
                <a:latin typeface="Century" panose="02040604050505020304" pitchFamily="18" charset="0"/>
                <a:ea typeface="ＭＳ 明朝" panose="02020609040205080304" pitchFamily="17" charset="-128"/>
              </a:rPr>
              <a:t>●</a:t>
            </a:r>
            <a:r>
              <a:rPr lang="ja-JP" altLang="en-US" b="1">
                <a:solidFill>
                  <a:schemeClr val="accent2"/>
                </a:solidFill>
                <a:latin typeface="Century" panose="02040604050505020304" pitchFamily="18" charset="0"/>
                <a:ea typeface="ＤＦ中太丸ゴシック体" panose="02010609010101010101" pitchFamily="1" charset="-128"/>
              </a:rPr>
              <a:t>ＬＰＧ車の電子制御加圧燃料噴　射システムを実現し、性能の向　上・燃費の改善を進めることが　必要です。</a:t>
            </a:r>
          </a:p>
          <a:p>
            <a:pPr algn="l">
              <a:spcBef>
                <a:spcPct val="50000"/>
              </a:spcBef>
            </a:pPr>
            <a:r>
              <a:rPr lang="ja-JP" altLang="en-US">
                <a:solidFill>
                  <a:srgbClr val="009900"/>
                </a:solidFill>
                <a:latin typeface="Century" panose="02040604050505020304" pitchFamily="18" charset="0"/>
                <a:ea typeface="ＭＳ 明朝" panose="02020609040205080304" pitchFamily="17" charset="-128"/>
              </a:rPr>
              <a:t>●</a:t>
            </a:r>
            <a:r>
              <a:rPr lang="ja-JP" altLang="en-US" b="1">
                <a:solidFill>
                  <a:srgbClr val="0033CC"/>
                </a:solidFill>
                <a:latin typeface="ＤＦ中太丸ゴシック体" panose="02010609010101010101" pitchFamily="1" charset="-128"/>
                <a:ea typeface="ＤＦ中太丸ゴシック体" panose="02010609010101010101" pitchFamily="1" charset="-128"/>
              </a:rPr>
              <a:t>欧州のオランダのＬＰＧ車改造　技術が進んでいます。</a:t>
            </a:r>
          </a:p>
          <a:p>
            <a:pPr algn="l">
              <a:spcBef>
                <a:spcPct val="50000"/>
              </a:spcBef>
            </a:pPr>
            <a:r>
              <a:rPr lang="ja-JP" altLang="en-US" b="1">
                <a:solidFill>
                  <a:srgbClr val="009900"/>
                </a:solidFill>
                <a:latin typeface="ＤＦ中太丸ゴシック体" panose="02010609010101010101" pitchFamily="1" charset="-128"/>
                <a:ea typeface="ＤＦ中太丸ゴシック体" panose="02010609010101010101" pitchFamily="1" charset="-128"/>
              </a:rPr>
              <a:t>●</a:t>
            </a:r>
            <a:r>
              <a:rPr lang="ja-JP" altLang="en-US" b="1">
                <a:solidFill>
                  <a:srgbClr val="0033CC"/>
                </a:solidFill>
                <a:latin typeface="ＤＦ中太丸ゴシック体" panose="02010609010101010101" pitchFamily="1" charset="-128"/>
                <a:ea typeface="ＤＦ中太丸ゴシック体" panose="02010609010101010101" pitchFamily="1" charset="-128"/>
              </a:rPr>
              <a:t>日本へ導入するために、日本国　内の高圧ガス保安法による規制　を緩和することが必要です。</a:t>
            </a:r>
          </a:p>
          <a:p>
            <a:pPr algn="l">
              <a:spcBef>
                <a:spcPct val="50000"/>
              </a:spcBef>
            </a:pPr>
            <a:r>
              <a:rPr lang="ja-JP" altLang="en-US" b="1">
                <a:solidFill>
                  <a:srgbClr val="CC3300"/>
                </a:solidFill>
                <a:latin typeface="ＤＦ中太丸ゴシック体" panose="02010609010101010101" pitchFamily="1" charset="-128"/>
                <a:ea typeface="ＤＦ中太丸ゴシック体" panose="02010609010101010101" pitchFamily="1" charset="-128"/>
              </a:rPr>
              <a:t>●この課題が達成されれば、性能　アップが解決できます。</a:t>
            </a:r>
          </a:p>
        </p:txBody>
      </p:sp>
      <p:graphicFrame>
        <p:nvGraphicFramePr>
          <p:cNvPr id="192515" name="Object 3">
            <a:extLst>
              <a:ext uri="{FF2B5EF4-FFF2-40B4-BE49-F238E27FC236}">
                <a16:creationId xmlns:a16="http://schemas.microsoft.com/office/drawing/2014/main" id="{7AB820EE-A9C4-A96D-ACEC-00244454362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35025" y="1752600"/>
          <a:ext cx="4041775" cy="3008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4" imgW="7353360" imgH="5473440" progId="MS_ClipArt_Gallery.5">
                  <p:embed/>
                </p:oleObj>
              </mc:Choice>
              <mc:Fallback>
                <p:oleObj name="Clip" r:id="rId4" imgW="7353360" imgH="5473440" progId="MS_ClipArt_Gallery.5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5025" y="1752600"/>
                        <a:ext cx="4041775" cy="3008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2516" name="Object 4">
            <a:extLst>
              <a:ext uri="{FF2B5EF4-FFF2-40B4-BE49-F238E27FC236}">
                <a16:creationId xmlns:a16="http://schemas.microsoft.com/office/drawing/2014/main" id="{267429F0-8F81-95B9-B9F0-D0C7B22D21B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344613" y="2209800"/>
          <a:ext cx="603250" cy="398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6" imgW="2881080" imgH="1904760" progId="MS_ClipArt_Gallery.5">
                  <p:embed/>
                </p:oleObj>
              </mc:Choice>
              <mc:Fallback>
                <p:oleObj name="Clip" r:id="rId6" imgW="2881080" imgH="1904760" progId="MS_ClipArt_Gallery.5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44613" y="2209800"/>
                        <a:ext cx="603250" cy="3984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2517" name="Object 5">
            <a:extLst>
              <a:ext uri="{FF2B5EF4-FFF2-40B4-BE49-F238E27FC236}">
                <a16:creationId xmlns:a16="http://schemas.microsoft.com/office/drawing/2014/main" id="{D5E2D246-26AD-7295-BDE1-646A9384FCA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048000" y="4419600"/>
          <a:ext cx="1781175" cy="2025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8" imgW="3162240" imgH="3597120" progId="MS_ClipArt_Gallery.5">
                  <p:embed/>
                </p:oleObj>
              </mc:Choice>
              <mc:Fallback>
                <p:oleObj name="Clip" r:id="rId8" imgW="3162240" imgH="3597120" progId="MS_ClipArt_Gallery.5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0" y="4419600"/>
                        <a:ext cx="1781175" cy="2025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CC00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2518" name="Freeform 6">
            <a:extLst>
              <a:ext uri="{FF2B5EF4-FFF2-40B4-BE49-F238E27FC236}">
                <a16:creationId xmlns:a16="http://schemas.microsoft.com/office/drawing/2014/main" id="{E6BD5422-B7DD-8CA4-7E22-F9D61CB75E07}"/>
              </a:ext>
            </a:extLst>
          </p:cNvPr>
          <p:cNvSpPr>
            <a:spLocks/>
          </p:cNvSpPr>
          <p:nvPr/>
        </p:nvSpPr>
        <p:spPr bwMode="auto">
          <a:xfrm>
            <a:off x="1816100" y="1066800"/>
            <a:ext cx="2451100" cy="4724400"/>
          </a:xfrm>
          <a:custGeom>
            <a:avLst/>
            <a:gdLst>
              <a:gd name="T0" fmla="*/ 0 w 1824"/>
              <a:gd name="T1" fmla="*/ 1296 h 3024"/>
              <a:gd name="T2" fmla="*/ 864 w 1824"/>
              <a:gd name="T3" fmla="*/ 288 h 3024"/>
              <a:gd name="T4" fmla="*/ 1824 w 1824"/>
              <a:gd name="T5" fmla="*/ 3024 h 30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824" h="3024">
                <a:moveTo>
                  <a:pt x="0" y="1296"/>
                </a:moveTo>
                <a:cubicBezTo>
                  <a:pt x="280" y="648"/>
                  <a:pt x="560" y="0"/>
                  <a:pt x="864" y="288"/>
                </a:cubicBezTo>
                <a:cubicBezTo>
                  <a:pt x="1168" y="576"/>
                  <a:pt x="1664" y="2568"/>
                  <a:pt x="1824" y="3024"/>
                </a:cubicBezTo>
              </a:path>
            </a:pathLst>
          </a:custGeom>
          <a:noFill/>
          <a:ln w="76200" cap="flat" cmpd="sng">
            <a:solidFill>
              <a:srgbClr val="FF3300"/>
            </a:solidFill>
            <a:prstDash val="solid"/>
            <a:round/>
            <a:headEnd type="oval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92519" name="Rectangle 7">
            <a:extLst>
              <a:ext uri="{FF2B5EF4-FFF2-40B4-BE49-F238E27FC236}">
                <a16:creationId xmlns:a16="http://schemas.microsoft.com/office/drawing/2014/main" id="{13223FEB-9835-0C5F-773E-2E3F156973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85800"/>
            <a:ext cx="9906000" cy="579438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ja-JP" altLang="en-US" sz="3200" b="1">
                <a:solidFill>
                  <a:srgbClr val="FF3300"/>
                </a:solidFill>
                <a:ea typeface="ＤＦ中太丸ゴシック体" panose="02010609010101010101" pitchFamily="1" charset="-128"/>
              </a:rPr>
              <a:t>ＬＰＧ自動車を普及させるための個別の解決課題</a:t>
            </a:r>
            <a:endParaRPr lang="ja-JP" altLang="en-US" sz="2800" b="1">
              <a:solidFill>
                <a:srgbClr val="FF3300"/>
              </a:solidFill>
              <a:ea typeface="ＤＦ中太丸ゴシック体" panose="02010609010101010101" pitchFamily="1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192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3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925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25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8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25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25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300"/>
                            </p:stCondLst>
                            <p:childTnLst>
                              <p:par>
                                <p:cTn id="19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1" dur="500"/>
                                        <p:tgtEl>
                                          <p:spTgt spid="1925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800"/>
                            </p:stCondLst>
                            <p:childTnLst>
                              <p:par>
                                <p:cTn id="2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925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925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300"/>
                            </p:stCondLst>
                            <p:childTnLst>
                              <p:par>
                                <p:cTn id="28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0" dur="500"/>
                                        <p:tgtEl>
                                          <p:spTgt spid="192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Text Box 2">
            <a:extLst>
              <a:ext uri="{FF2B5EF4-FFF2-40B4-BE49-F238E27FC236}">
                <a16:creationId xmlns:a16="http://schemas.microsoft.com/office/drawing/2014/main" id="{55A03183-0BAE-F663-572E-715D43975F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01663"/>
            <a:ext cx="9906000" cy="777875"/>
          </a:xfrm>
          <a:prstGeom prst="rect">
            <a:avLst/>
          </a:prstGeom>
          <a:solidFill>
            <a:srgbClr val="CCECFF"/>
          </a:solidFill>
          <a:ln w="762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sz="4000">
                <a:solidFill>
                  <a:srgbClr val="FF0000"/>
                </a:solidFill>
              </a:rPr>
              <a:t>最後に</a:t>
            </a:r>
          </a:p>
        </p:txBody>
      </p:sp>
      <p:sp>
        <p:nvSpPr>
          <p:cNvPr id="182275" name="Text Box 3">
            <a:extLst>
              <a:ext uri="{FF2B5EF4-FFF2-40B4-BE49-F238E27FC236}">
                <a16:creationId xmlns:a16="http://schemas.microsoft.com/office/drawing/2014/main" id="{AE4B5B92-6BEB-23AC-4A81-7C1E994807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704975"/>
            <a:ext cx="9906000" cy="4970463"/>
          </a:xfrm>
          <a:prstGeom prst="rect">
            <a:avLst/>
          </a:prstGeom>
          <a:solidFill>
            <a:srgbClr val="CC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l">
              <a:spcBef>
                <a:spcPct val="50000"/>
              </a:spcBef>
            </a:pPr>
            <a:r>
              <a:rPr lang="ja-JP" altLang="en-US" sz="3200">
                <a:solidFill>
                  <a:schemeClr val="accent2"/>
                </a:solidFill>
              </a:rPr>
              <a:t>私どもが導入を進めている</a:t>
            </a:r>
          </a:p>
          <a:p>
            <a:pPr algn="l">
              <a:spcBef>
                <a:spcPct val="50000"/>
              </a:spcBef>
            </a:pPr>
            <a:r>
              <a:rPr lang="ja-JP" altLang="en-US" sz="3200">
                <a:solidFill>
                  <a:srgbClr val="FF0000"/>
                </a:solidFill>
              </a:rPr>
              <a:t>ＬＰＧトラック</a:t>
            </a:r>
            <a:r>
              <a:rPr lang="ja-JP" altLang="en-US" sz="3200">
                <a:solidFill>
                  <a:schemeClr val="accent2"/>
                </a:solidFill>
              </a:rPr>
              <a:t>や</a:t>
            </a:r>
            <a:r>
              <a:rPr lang="ja-JP" altLang="en-US" sz="3200">
                <a:solidFill>
                  <a:srgbClr val="FF0000"/>
                </a:solidFill>
              </a:rPr>
              <a:t>ライトバン</a:t>
            </a:r>
            <a:r>
              <a:rPr lang="ja-JP" altLang="en-US" sz="3200">
                <a:solidFill>
                  <a:schemeClr val="accent2"/>
                </a:solidFill>
              </a:rPr>
              <a:t>などを、</a:t>
            </a:r>
          </a:p>
          <a:p>
            <a:pPr algn="l">
              <a:spcBef>
                <a:spcPct val="50000"/>
              </a:spcBef>
            </a:pPr>
            <a:r>
              <a:rPr lang="ja-JP" altLang="en-US" sz="3200">
                <a:solidFill>
                  <a:schemeClr val="accent2"/>
                </a:solidFill>
              </a:rPr>
              <a:t>環境庁は低公害車として</a:t>
            </a:r>
          </a:p>
          <a:p>
            <a:pPr algn="l">
              <a:spcBef>
                <a:spcPct val="50000"/>
              </a:spcBef>
            </a:pPr>
            <a:r>
              <a:rPr lang="ja-JP" altLang="en-US" sz="3200">
                <a:solidFill>
                  <a:schemeClr val="accent2"/>
                </a:solidFill>
              </a:rPr>
              <a:t>正式に認定していません。</a:t>
            </a:r>
          </a:p>
          <a:p>
            <a:pPr algn="l">
              <a:spcBef>
                <a:spcPct val="50000"/>
              </a:spcBef>
            </a:pPr>
            <a:r>
              <a:rPr lang="ja-JP" altLang="en-US" sz="3200">
                <a:solidFill>
                  <a:srgbClr val="FF0000"/>
                </a:solidFill>
              </a:rPr>
              <a:t>私たちは、補助金に頼らずに、</a:t>
            </a:r>
          </a:p>
          <a:p>
            <a:pPr algn="l">
              <a:spcBef>
                <a:spcPct val="50000"/>
              </a:spcBef>
            </a:pPr>
            <a:r>
              <a:rPr lang="ja-JP" altLang="en-US" sz="3200">
                <a:solidFill>
                  <a:srgbClr val="FF0000"/>
                </a:solidFill>
              </a:rPr>
              <a:t>現実的にディーゼル車の</a:t>
            </a:r>
          </a:p>
          <a:p>
            <a:pPr algn="l">
              <a:spcBef>
                <a:spcPct val="50000"/>
              </a:spcBef>
            </a:pPr>
            <a:r>
              <a:rPr lang="ja-JP" altLang="en-US" sz="3200">
                <a:solidFill>
                  <a:srgbClr val="FF0000"/>
                </a:solidFill>
              </a:rPr>
              <a:t>排ガス公害を改善するために努力しています。</a:t>
            </a:r>
            <a:endParaRPr lang="ja-JP" altLang="en-US" sz="2000"/>
          </a:p>
        </p:txBody>
      </p:sp>
      <p:pic>
        <p:nvPicPr>
          <p:cNvPr id="182276" name="Picture 4">
            <a:extLst>
              <a:ext uri="{FF2B5EF4-FFF2-40B4-BE49-F238E27FC236}">
                <a16:creationId xmlns:a16="http://schemas.microsoft.com/office/drawing/2014/main" id="{25C7DB91-E6CF-36A4-65AD-B95428A64B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3048000"/>
            <a:ext cx="4038600" cy="2640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"/>
                                        <p:tgtEl>
                                          <p:spTgt spid="1822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75"/>
                            </p:stCondLst>
                            <p:childTnLst>
                              <p:par>
                                <p:cTn id="9" presetID="18" presetClass="entr" presetSubtype="6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300"/>
                                        <p:tgtEl>
                                          <p:spTgt spid="182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375"/>
                            </p:stCondLst>
                            <p:childTnLst>
                              <p:par>
                                <p:cTn id="13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22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822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22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22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626" name="Text Box 2">
            <a:extLst>
              <a:ext uri="{FF2B5EF4-FFF2-40B4-BE49-F238E27FC236}">
                <a16:creationId xmlns:a16="http://schemas.microsoft.com/office/drawing/2014/main" id="{A7ED8A92-BE6C-0B7A-2300-1A64E559BC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752600"/>
            <a:ext cx="9906000" cy="3506788"/>
          </a:xfrm>
          <a:prstGeom prst="rect">
            <a:avLst/>
          </a:prstGeom>
          <a:solidFill>
            <a:srgbClr val="CC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l">
              <a:spcBef>
                <a:spcPct val="50000"/>
              </a:spcBef>
            </a:pPr>
            <a:r>
              <a:rPr lang="ja-JP" altLang="en-US" sz="3200">
                <a:solidFill>
                  <a:srgbClr val="0000CC"/>
                </a:solidFill>
              </a:rPr>
              <a:t>自動車排ガスによる大気汚染と健康被害は、</a:t>
            </a:r>
          </a:p>
          <a:p>
            <a:pPr algn="l">
              <a:spcBef>
                <a:spcPct val="50000"/>
              </a:spcBef>
            </a:pPr>
            <a:r>
              <a:rPr lang="ja-JP" altLang="en-US" sz="3200">
                <a:solidFill>
                  <a:srgbClr val="0000CC"/>
                </a:solidFill>
              </a:rPr>
              <a:t>今日的な問題です。</a:t>
            </a:r>
          </a:p>
          <a:p>
            <a:pPr algn="l">
              <a:spcBef>
                <a:spcPct val="50000"/>
              </a:spcBef>
            </a:pPr>
            <a:r>
              <a:rPr lang="ja-JP" altLang="en-US" sz="3200"/>
              <a:t>代替燃料車（電気・メタノール・天然ガスなど）</a:t>
            </a:r>
          </a:p>
          <a:p>
            <a:pPr algn="l">
              <a:spcBef>
                <a:spcPct val="50000"/>
              </a:spcBef>
            </a:pPr>
            <a:r>
              <a:rPr lang="ja-JP" altLang="en-US" sz="3200"/>
              <a:t>の普及活動だけでは、</a:t>
            </a:r>
          </a:p>
          <a:p>
            <a:pPr algn="l">
              <a:spcBef>
                <a:spcPct val="50000"/>
              </a:spcBef>
            </a:pPr>
            <a:r>
              <a:rPr lang="ja-JP" altLang="en-US" sz="3200"/>
              <a:t>ディーゼル排ガスによる汚染を解決できません。</a:t>
            </a:r>
            <a:endParaRPr lang="ja-JP" altLang="en-US"/>
          </a:p>
        </p:txBody>
      </p:sp>
      <p:sp>
        <p:nvSpPr>
          <p:cNvPr id="282627" name="Text Box 3">
            <a:extLst>
              <a:ext uri="{FF2B5EF4-FFF2-40B4-BE49-F238E27FC236}">
                <a16:creationId xmlns:a16="http://schemas.microsoft.com/office/drawing/2014/main" id="{9A9B381C-FDD1-E853-AE25-E40C5A7EF4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90563"/>
            <a:ext cx="9906000" cy="698500"/>
          </a:xfrm>
          <a:prstGeom prst="rect">
            <a:avLst/>
          </a:prstGeom>
          <a:solidFill>
            <a:srgbClr val="FFFFCC"/>
          </a:solidFill>
          <a:ln w="5715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sz="3600">
                <a:solidFill>
                  <a:srgbClr val="FF0000"/>
                </a:solidFill>
              </a:rPr>
              <a:t>いわゆる低公害車について</a:t>
            </a:r>
            <a:endParaRPr lang="ja-JP" altLang="en-US"/>
          </a:p>
        </p:txBody>
      </p:sp>
      <p:sp>
        <p:nvSpPr>
          <p:cNvPr id="282628" name="Text Box 4">
            <a:extLst>
              <a:ext uri="{FF2B5EF4-FFF2-40B4-BE49-F238E27FC236}">
                <a16:creationId xmlns:a16="http://schemas.microsoft.com/office/drawing/2014/main" id="{312BCF90-89F8-6B5F-B9EC-4F263E7474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546725"/>
            <a:ext cx="9906000" cy="1311275"/>
          </a:xfrm>
          <a:prstGeom prst="rect">
            <a:avLst/>
          </a:prstGeom>
          <a:solidFill>
            <a:srgbClr val="CCE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sz="3200">
                <a:solidFill>
                  <a:srgbClr val="FF0000"/>
                </a:solidFill>
              </a:rPr>
              <a:t>現実的対応策を、</a:t>
            </a:r>
          </a:p>
          <a:p>
            <a:pPr>
              <a:spcBef>
                <a:spcPct val="50000"/>
              </a:spcBef>
            </a:pPr>
            <a:r>
              <a:rPr lang="ja-JP" altLang="en-US" sz="3200">
                <a:solidFill>
                  <a:srgbClr val="FF0000"/>
                </a:solidFill>
              </a:rPr>
              <a:t>一歩一歩，積み上げていくことを提案します。</a:t>
            </a:r>
            <a:endParaRPr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"/>
                                        <p:tgtEl>
                                          <p:spTgt spid="2826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300"/>
                            </p:stCondLst>
                            <p:childTnLst>
                              <p:par>
                                <p:cTn id="9" presetID="18" presetClass="entr" presetSubtype="6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300"/>
                                        <p:tgtEl>
                                          <p:spTgt spid="282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13" presetID="18" presetClass="entr" presetSubtype="6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5" dur="300"/>
                                        <p:tgtEl>
                                          <p:spTgt spid="282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0" name="Rectangle 2">
            <a:extLst>
              <a:ext uri="{FF2B5EF4-FFF2-40B4-BE49-F238E27FC236}">
                <a16:creationId xmlns:a16="http://schemas.microsoft.com/office/drawing/2014/main" id="{78A06FF1-04D9-E611-7A98-19FAE515F9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030413"/>
            <a:ext cx="9906000" cy="4238625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l">
              <a:spcBef>
                <a:spcPct val="50000"/>
              </a:spcBef>
            </a:pPr>
            <a:r>
              <a:rPr lang="ja-JP" altLang="en-US" sz="3200">
                <a:solidFill>
                  <a:srgbClr val="00CC00"/>
                </a:solidFill>
              </a:rPr>
              <a:t>全国の自治体は、</a:t>
            </a:r>
          </a:p>
          <a:p>
            <a:pPr algn="l">
              <a:spcBef>
                <a:spcPct val="50000"/>
              </a:spcBef>
            </a:pPr>
            <a:endParaRPr lang="ja-JP" altLang="en-US" sz="3200">
              <a:solidFill>
                <a:srgbClr val="00CC00"/>
              </a:solidFill>
            </a:endParaRPr>
          </a:p>
          <a:p>
            <a:pPr algn="l">
              <a:spcBef>
                <a:spcPct val="50000"/>
              </a:spcBef>
            </a:pPr>
            <a:r>
              <a:rPr lang="ja-JP" altLang="en-US" sz="3200">
                <a:solidFill>
                  <a:srgbClr val="00CC00"/>
                </a:solidFill>
              </a:rPr>
              <a:t>私たちが進めている</a:t>
            </a:r>
          </a:p>
          <a:p>
            <a:pPr algn="l">
              <a:spcBef>
                <a:spcPct val="50000"/>
              </a:spcBef>
            </a:pPr>
            <a:r>
              <a:rPr lang="ja-JP" altLang="en-US" sz="3200">
                <a:solidFill>
                  <a:srgbClr val="00CC00"/>
                </a:solidFill>
              </a:rPr>
              <a:t>ＬＰＧ自動車の普及活動を</a:t>
            </a:r>
          </a:p>
          <a:p>
            <a:pPr algn="l">
              <a:spcBef>
                <a:spcPct val="50000"/>
              </a:spcBef>
            </a:pPr>
            <a:r>
              <a:rPr lang="ja-JP" altLang="en-US" sz="3200">
                <a:solidFill>
                  <a:srgbClr val="00CC00"/>
                </a:solidFill>
              </a:rPr>
              <a:t>積極的に評価し、自治体の公用車、ゴミ収集車など</a:t>
            </a:r>
          </a:p>
          <a:p>
            <a:pPr algn="l">
              <a:spcBef>
                <a:spcPct val="50000"/>
              </a:spcBef>
            </a:pPr>
            <a:r>
              <a:rPr lang="ja-JP" altLang="en-US" sz="3200">
                <a:solidFill>
                  <a:srgbClr val="00CC00"/>
                </a:solidFill>
              </a:rPr>
              <a:t>をＬＰＧ車へ積極的に転換するように要望します。</a:t>
            </a:r>
          </a:p>
        </p:txBody>
      </p:sp>
      <p:sp>
        <p:nvSpPr>
          <p:cNvPr id="232451" name="Text Box 3">
            <a:extLst>
              <a:ext uri="{FF2B5EF4-FFF2-40B4-BE49-F238E27FC236}">
                <a16:creationId xmlns:a16="http://schemas.microsoft.com/office/drawing/2014/main" id="{F1BF43CF-77B5-C502-6DA1-1121D144B4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723900"/>
            <a:ext cx="9906000" cy="717550"/>
          </a:xfrm>
          <a:prstGeom prst="rect">
            <a:avLst/>
          </a:prstGeom>
          <a:solidFill>
            <a:srgbClr val="CCFFCC"/>
          </a:solidFill>
          <a:ln w="762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sz="3600">
                <a:solidFill>
                  <a:srgbClr val="FF0000"/>
                </a:solidFill>
              </a:rPr>
              <a:t>自治体へのお願い</a:t>
            </a:r>
            <a:endParaRPr lang="ja-JP" altLang="en-US"/>
          </a:p>
        </p:txBody>
      </p:sp>
      <p:pic>
        <p:nvPicPr>
          <p:cNvPr id="232452" name="Picture 4">
            <a:extLst>
              <a:ext uri="{FF2B5EF4-FFF2-40B4-BE49-F238E27FC236}">
                <a16:creationId xmlns:a16="http://schemas.microsoft.com/office/drawing/2014/main" id="{AB0A88B2-3391-4642-20E1-D2FEF5ED3C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524000"/>
            <a:ext cx="4572000" cy="340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2324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3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324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800"/>
                            </p:stCondLst>
                            <p:childTnLst>
                              <p:par>
                                <p:cTn id="13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5" dur="500"/>
                                        <p:tgtEl>
                                          <p:spTgt spid="232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22" name="Text Box 2">
            <a:extLst>
              <a:ext uri="{FF2B5EF4-FFF2-40B4-BE49-F238E27FC236}">
                <a16:creationId xmlns:a16="http://schemas.microsoft.com/office/drawing/2014/main" id="{82708BD7-831A-ACE9-2D11-2B11F7248D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03238"/>
            <a:ext cx="9906000" cy="519112"/>
          </a:xfrm>
          <a:prstGeom prst="rect">
            <a:avLst/>
          </a:prstGeom>
          <a:solidFill>
            <a:srgbClr val="CC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sz="2800">
                <a:solidFill>
                  <a:srgbClr val="FF0000"/>
                </a:solidFill>
              </a:rPr>
              <a:t>株主生協名簿［１９９９年７月現在　２１生協］</a:t>
            </a:r>
            <a:endParaRPr lang="ja-JP" altLang="en-US"/>
          </a:p>
        </p:txBody>
      </p:sp>
      <p:sp>
        <p:nvSpPr>
          <p:cNvPr id="286723" name="Text Box 3">
            <a:extLst>
              <a:ext uri="{FF2B5EF4-FFF2-40B4-BE49-F238E27FC236}">
                <a16:creationId xmlns:a16="http://schemas.microsoft.com/office/drawing/2014/main" id="{B9638667-D653-CE67-60D9-00C6E8B738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241705"/>
            <a:ext cx="9906000" cy="5595378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ja-JP" altLang="en-US" dirty="0">
                <a:solidFill>
                  <a:schemeClr val="accent2"/>
                </a:solidFill>
              </a:rPr>
              <a:t>コープかながわ［神奈川県］・コープしずおか［静岡県］</a:t>
            </a:r>
          </a:p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ja-JP" altLang="en-US" dirty="0">
                <a:solidFill>
                  <a:schemeClr val="accent2"/>
                </a:solidFill>
              </a:rPr>
              <a:t>ちばコープ［千葉県］ ・生活クラブ生協［神奈川県］</a:t>
            </a:r>
          </a:p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ja-JP" altLang="en-US" dirty="0">
                <a:solidFill>
                  <a:srgbClr val="FF0000"/>
                </a:solidFill>
              </a:rPr>
              <a:t>首都圏コープ事業連合［東京都他］</a:t>
            </a:r>
          </a:p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ja-JP" altLang="en-US" dirty="0">
                <a:solidFill>
                  <a:schemeClr val="accent2"/>
                </a:solidFill>
              </a:rPr>
              <a:t>東都生協［東京都］・市民生協やまなし［山梨県］</a:t>
            </a:r>
          </a:p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ja-JP" altLang="en-US" dirty="0">
                <a:solidFill>
                  <a:schemeClr val="accent2"/>
                </a:solidFill>
              </a:rPr>
              <a:t>めいきん生協［愛知県］・みかわ市民生協［愛知県］</a:t>
            </a:r>
          </a:p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ja-JP" altLang="en-US" dirty="0">
                <a:solidFill>
                  <a:schemeClr val="accent2"/>
                </a:solidFill>
              </a:rPr>
              <a:t>みえきた市民生協［三重県］・三重県民生協［三重県］</a:t>
            </a:r>
          </a:p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ja-JP" altLang="en-US" dirty="0">
                <a:solidFill>
                  <a:schemeClr val="accent2"/>
                </a:solidFill>
              </a:rPr>
              <a:t>岐阜地区市民生協［岐阜県］・コープしが［滋賀県］</a:t>
            </a:r>
          </a:p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ja-JP" altLang="en-US" dirty="0">
                <a:solidFill>
                  <a:schemeClr val="accent2"/>
                </a:solidFill>
              </a:rPr>
              <a:t>おおさかパルコープ［大阪府］・大阪いずみ市民生協［大阪府］</a:t>
            </a:r>
          </a:p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ja-JP" altLang="en-US" dirty="0">
                <a:solidFill>
                  <a:schemeClr val="accent2"/>
                </a:solidFill>
              </a:rPr>
              <a:t>ならコープ［奈良県］・おかやまコープ［岡山県］</a:t>
            </a:r>
          </a:p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ja-JP" altLang="en-US" dirty="0">
                <a:solidFill>
                  <a:srgbClr val="FF0000"/>
                </a:solidFill>
              </a:rPr>
              <a:t>えひめ生協［愛媛県］</a:t>
            </a:r>
            <a:r>
              <a:rPr lang="ja-JP" altLang="en-US" dirty="0">
                <a:solidFill>
                  <a:schemeClr val="accent2"/>
                </a:solidFill>
              </a:rPr>
              <a:t>・生協ひろしま［広島県］</a:t>
            </a:r>
          </a:p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ja-JP" altLang="en-US" dirty="0">
                <a:solidFill>
                  <a:schemeClr val="accent2"/>
                </a:solidFill>
              </a:rPr>
              <a:t>エフコープ［福岡県］・コープかごしま［鹿児島県］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286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300"/>
                            </p:stCondLst>
                            <p:childTnLst>
                              <p:par>
                                <p:cTn id="9" presetID="18" presetClass="entr" presetSubtype="6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300"/>
                                        <p:tgtEl>
                                          <p:spTgt spid="2867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4198" name="Group 2054">
            <a:extLst>
              <a:ext uri="{FF2B5EF4-FFF2-40B4-BE49-F238E27FC236}">
                <a16:creationId xmlns:a16="http://schemas.microsoft.com/office/drawing/2014/main" id="{3152A863-FBF7-4793-8277-DB8A40076F23}"/>
              </a:ext>
            </a:extLst>
          </p:cNvPr>
          <p:cNvGrpSpPr>
            <a:grpSpLocks/>
          </p:cNvGrpSpPr>
          <p:nvPr/>
        </p:nvGrpSpPr>
        <p:grpSpPr bwMode="auto">
          <a:xfrm>
            <a:off x="0" y="457200"/>
            <a:ext cx="7010400" cy="4827588"/>
            <a:chOff x="0" y="288"/>
            <a:chExt cx="4416" cy="3041"/>
          </a:xfrm>
        </p:grpSpPr>
        <p:pic>
          <p:nvPicPr>
            <p:cNvPr id="264194" name="Picture 2050">
              <a:extLst>
                <a:ext uri="{FF2B5EF4-FFF2-40B4-BE49-F238E27FC236}">
                  <a16:creationId xmlns:a16="http://schemas.microsoft.com/office/drawing/2014/main" id="{F8F3C751-7BE4-43A1-2710-924B242A580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88"/>
              <a:ext cx="4416" cy="30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4196" name="Rectangle 2052">
              <a:extLst>
                <a:ext uri="{FF2B5EF4-FFF2-40B4-BE49-F238E27FC236}">
                  <a16:creationId xmlns:a16="http://schemas.microsoft.com/office/drawing/2014/main" id="{23DD81F4-6510-8186-F99E-3713D23474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8" y="336"/>
              <a:ext cx="3840" cy="2928"/>
            </a:xfrm>
            <a:prstGeom prst="rect">
              <a:avLst/>
            </a:prstGeom>
            <a:noFill/>
            <a:ln w="57150">
              <a:solidFill>
                <a:srgbClr val="000099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</p:grpSp>
      <p:sp>
        <p:nvSpPr>
          <p:cNvPr id="264195" name="Text Box 2051">
            <a:extLst>
              <a:ext uri="{FF2B5EF4-FFF2-40B4-BE49-F238E27FC236}">
                <a16:creationId xmlns:a16="http://schemas.microsoft.com/office/drawing/2014/main" id="{078C3A46-B6CF-96D4-6AF9-7BA95B2DD6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29400" y="533400"/>
            <a:ext cx="3276600" cy="4725988"/>
          </a:xfrm>
          <a:prstGeom prst="rect">
            <a:avLst/>
          </a:prstGeom>
          <a:solidFill>
            <a:srgbClr val="CCE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ja-JP" altLang="en-US" sz="3200">
                <a:solidFill>
                  <a:srgbClr val="FF0000"/>
                </a:solidFill>
                <a:latin typeface="ＤＦ特太ゴシック体" panose="020B0509000000000000" pitchFamily="49" charset="-128"/>
              </a:rPr>
              <a:t>ＮＯ</a:t>
            </a:r>
            <a:r>
              <a:rPr lang="ja-JP" altLang="en-US" sz="1600">
                <a:solidFill>
                  <a:srgbClr val="FF0000"/>
                </a:solidFill>
                <a:latin typeface="ＤＦ特太ゴシック体" panose="020B0509000000000000" pitchFamily="49" charset="-128"/>
              </a:rPr>
              <a:t>２</a:t>
            </a:r>
            <a:endParaRPr lang="ja-JP" altLang="en-US" b="1">
              <a:solidFill>
                <a:srgbClr val="800000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 algn="l">
              <a:spcBef>
                <a:spcPct val="50000"/>
              </a:spcBef>
            </a:pPr>
            <a:r>
              <a:rPr lang="ja-JP" altLang="en-US" sz="3200">
                <a:solidFill>
                  <a:srgbClr val="800000"/>
                </a:solidFill>
                <a:latin typeface="ＤＦ特太ゴシック体" panose="020B0509000000000000" pitchFamily="49" charset="-128"/>
              </a:rPr>
              <a:t>二酸化窒素</a:t>
            </a:r>
            <a:endParaRPr lang="ja-JP" altLang="en-US" b="1">
              <a:solidFill>
                <a:srgbClr val="800000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 algn="l">
              <a:spcBef>
                <a:spcPct val="50000"/>
              </a:spcBef>
            </a:pPr>
            <a:r>
              <a:rPr lang="ja-JP" altLang="en-US" sz="3200" b="1">
                <a:solidFill>
                  <a:srgbClr val="FF0000"/>
                </a:solidFill>
                <a:latin typeface="ＤＦ特太ゴシック体" panose="020B0509000000000000" pitchFamily="49" charset="-128"/>
              </a:rPr>
              <a:t>ＳＰＭ</a:t>
            </a:r>
            <a:endParaRPr lang="ja-JP" altLang="en-US" sz="3200" b="1">
              <a:solidFill>
                <a:srgbClr val="FF0000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 algn="l">
              <a:spcBef>
                <a:spcPct val="50000"/>
              </a:spcBef>
            </a:pPr>
            <a:r>
              <a:rPr lang="ja-JP" altLang="en-US" sz="3200">
                <a:solidFill>
                  <a:srgbClr val="800000"/>
                </a:solidFill>
                <a:latin typeface="ＤＦ特太ゴシック体" panose="020B0509000000000000" pitchFamily="49" charset="-128"/>
              </a:rPr>
              <a:t>浮遊</a:t>
            </a:r>
            <a:r>
              <a:rPr lang="ja-JP" altLang="en-US" sz="3200" b="1">
                <a:solidFill>
                  <a:srgbClr val="800000"/>
                </a:solidFill>
                <a:latin typeface="ＤＦ特太ゴシック体" panose="020B0509000000000000" pitchFamily="49" charset="-128"/>
              </a:rPr>
              <a:t>粒子状物質</a:t>
            </a:r>
            <a:endParaRPr lang="ja-JP" altLang="en-US" b="1">
              <a:solidFill>
                <a:srgbClr val="800000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 algn="l">
              <a:spcBef>
                <a:spcPct val="50000"/>
              </a:spcBef>
            </a:pPr>
            <a:r>
              <a:rPr lang="ja-JP" altLang="en-US" sz="3200">
                <a:solidFill>
                  <a:srgbClr val="FF0000"/>
                </a:solidFill>
                <a:latin typeface="ＤＦ特太ゴシック体" panose="020B0509000000000000" pitchFamily="49" charset="-128"/>
              </a:rPr>
              <a:t>ＤＥＰ</a:t>
            </a:r>
            <a:endParaRPr lang="ja-JP" altLang="en-US">
              <a:solidFill>
                <a:srgbClr val="800000"/>
              </a:solidFill>
              <a:latin typeface="ＤＦ特太ゴシック体" panose="020B0509000000000000" pitchFamily="49" charset="-128"/>
            </a:endParaRPr>
          </a:p>
          <a:p>
            <a:pPr algn="l">
              <a:spcBef>
                <a:spcPct val="50000"/>
              </a:spcBef>
            </a:pPr>
            <a:r>
              <a:rPr lang="ja-JP" altLang="en-US" sz="3200">
                <a:solidFill>
                  <a:srgbClr val="800000"/>
                </a:solidFill>
                <a:latin typeface="ＤＦ特太ゴシック体" panose="020B0509000000000000" pitchFamily="49" charset="-128"/>
              </a:rPr>
              <a:t>ディーゼル排気微粒子</a:t>
            </a:r>
            <a:endParaRPr lang="ja-JP" altLang="en-US" b="1">
              <a:solidFill>
                <a:srgbClr val="800000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sp>
        <p:nvSpPr>
          <p:cNvPr id="264197" name="Text Box 2053">
            <a:extLst>
              <a:ext uri="{FF2B5EF4-FFF2-40B4-BE49-F238E27FC236}">
                <a16:creationId xmlns:a16="http://schemas.microsoft.com/office/drawing/2014/main" id="{3226F0D6-B347-2677-C555-0928D0B61C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5410200"/>
            <a:ext cx="7194550" cy="1004888"/>
          </a:xfrm>
          <a:prstGeom prst="rect">
            <a:avLst/>
          </a:prstGeom>
          <a:solidFill>
            <a:srgbClr val="FFCC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l">
              <a:spcBef>
                <a:spcPct val="50000"/>
              </a:spcBef>
            </a:pPr>
            <a:r>
              <a:rPr lang="ja-JP" altLang="en-US">
                <a:solidFill>
                  <a:srgbClr val="0000CC"/>
                </a:solidFill>
              </a:rPr>
              <a:t>ＳＰＭ：１０</a:t>
            </a:r>
            <a:r>
              <a:rPr lang="en-US" altLang="ja-JP">
                <a:solidFill>
                  <a:srgbClr val="0000CC"/>
                </a:solidFill>
              </a:rPr>
              <a:t>μ</a:t>
            </a:r>
            <a:r>
              <a:rPr lang="ja-JP" altLang="en-US">
                <a:solidFill>
                  <a:srgbClr val="0000CC"/>
                </a:solidFill>
              </a:rPr>
              <a:t>以下の空気中に浮遊している物質</a:t>
            </a:r>
          </a:p>
          <a:p>
            <a:pPr algn="l">
              <a:spcBef>
                <a:spcPct val="50000"/>
              </a:spcBef>
            </a:pPr>
            <a:r>
              <a:rPr lang="ja-JP" altLang="en-US">
                <a:solidFill>
                  <a:srgbClr val="0000CC"/>
                </a:solidFill>
              </a:rPr>
              <a:t>ＤＥＰ：ディーゼルエンジンから排気されるＳＰＭ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6419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500"/>
                                        <p:tgtEl>
                                          <p:spTgt spid="264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5" dur="500"/>
                                        <p:tgtEl>
                                          <p:spTgt spid="26419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770" name="Text Box 2">
            <a:extLst>
              <a:ext uri="{FF2B5EF4-FFF2-40B4-BE49-F238E27FC236}">
                <a16:creationId xmlns:a16="http://schemas.microsoft.com/office/drawing/2014/main" id="{4C477693-DB1F-26A5-041D-66B6B3AD1B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03238"/>
            <a:ext cx="9906000" cy="519112"/>
          </a:xfrm>
          <a:prstGeom prst="rect">
            <a:avLst/>
          </a:prstGeom>
          <a:solidFill>
            <a:srgbClr val="CC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sz="2800">
                <a:solidFill>
                  <a:srgbClr val="FF0000"/>
                </a:solidFill>
              </a:rPr>
              <a:t>株主生協と協同参加の生協［１９９９年７月現在　９生協］</a:t>
            </a:r>
            <a:endParaRPr lang="ja-JP" altLang="en-US"/>
          </a:p>
        </p:txBody>
      </p:sp>
      <p:sp>
        <p:nvSpPr>
          <p:cNvPr id="288771" name="Text Box 3">
            <a:extLst>
              <a:ext uri="{FF2B5EF4-FFF2-40B4-BE49-F238E27FC236}">
                <a16:creationId xmlns:a16="http://schemas.microsoft.com/office/drawing/2014/main" id="{9301AE91-D39E-CADB-1161-2264F00341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219200"/>
            <a:ext cx="9906000" cy="3487738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l">
              <a:lnSpc>
                <a:spcPct val="90000"/>
              </a:lnSpc>
              <a:spcBef>
                <a:spcPct val="50000"/>
              </a:spcBef>
            </a:pPr>
            <a:r>
              <a:rPr lang="ja-JP" altLang="en-US">
                <a:solidFill>
                  <a:schemeClr val="accent2"/>
                </a:solidFill>
              </a:rPr>
              <a:t>　</a:t>
            </a:r>
            <a:r>
              <a:rPr lang="ja-JP" altLang="en-US">
                <a:solidFill>
                  <a:srgbClr val="FF0000"/>
                </a:solidFill>
              </a:rPr>
              <a:t>株主生協名義／首都圏コープ事業連合</a:t>
            </a:r>
            <a:endParaRPr lang="ja-JP" altLang="en-US">
              <a:solidFill>
                <a:schemeClr val="accent2"/>
              </a:solidFill>
            </a:endParaRPr>
          </a:p>
          <a:p>
            <a:pPr algn="l">
              <a:lnSpc>
                <a:spcPct val="90000"/>
              </a:lnSpc>
              <a:spcBef>
                <a:spcPct val="50000"/>
              </a:spcBef>
            </a:pPr>
            <a:r>
              <a:rPr lang="ja-JP" altLang="en-US">
                <a:solidFill>
                  <a:schemeClr val="accent2"/>
                </a:solidFill>
              </a:rPr>
              <a:t>　　　生協エル［千葉県］・生協ゆい［神奈川県］</a:t>
            </a:r>
          </a:p>
          <a:p>
            <a:pPr algn="l">
              <a:lnSpc>
                <a:spcPct val="90000"/>
              </a:lnSpc>
              <a:spcBef>
                <a:spcPct val="50000"/>
              </a:spcBef>
            </a:pPr>
            <a:r>
              <a:rPr lang="ja-JP" altLang="en-US">
                <a:solidFill>
                  <a:schemeClr val="accent2"/>
                </a:solidFill>
              </a:rPr>
              <a:t>　　　けんぽく生協［神奈川県］・ドウコープ［埼玉県］</a:t>
            </a:r>
          </a:p>
          <a:p>
            <a:pPr algn="l">
              <a:lnSpc>
                <a:spcPct val="90000"/>
              </a:lnSpc>
              <a:spcBef>
                <a:spcPct val="50000"/>
              </a:spcBef>
            </a:pPr>
            <a:r>
              <a:rPr lang="ja-JP" altLang="en-US">
                <a:solidFill>
                  <a:schemeClr val="accent2"/>
                </a:solidFill>
              </a:rPr>
              <a:t>　　　コープやまなし［山梨県］・東京マイコープ（東京都）</a:t>
            </a:r>
          </a:p>
          <a:p>
            <a:pPr algn="l">
              <a:lnSpc>
                <a:spcPct val="90000"/>
              </a:lnSpc>
              <a:spcBef>
                <a:spcPct val="50000"/>
              </a:spcBef>
            </a:pPr>
            <a:r>
              <a:rPr lang="ja-JP" altLang="en-US">
                <a:solidFill>
                  <a:schemeClr val="accent2"/>
                </a:solidFill>
              </a:rPr>
              <a:t>　</a:t>
            </a:r>
            <a:r>
              <a:rPr lang="ja-JP" altLang="en-US">
                <a:solidFill>
                  <a:srgbClr val="FF0000"/>
                </a:solidFill>
              </a:rPr>
              <a:t>株主生協名義／えひめ生協［愛媛県］</a:t>
            </a:r>
          </a:p>
          <a:p>
            <a:pPr algn="l">
              <a:lnSpc>
                <a:spcPct val="90000"/>
              </a:lnSpc>
              <a:spcBef>
                <a:spcPct val="50000"/>
              </a:spcBef>
            </a:pPr>
            <a:r>
              <a:rPr lang="ja-JP" altLang="en-US">
                <a:solidFill>
                  <a:schemeClr val="accent2"/>
                </a:solidFill>
              </a:rPr>
              <a:t>　　　コープかがわ［香川県］・とくしま生協［徳島県］</a:t>
            </a:r>
          </a:p>
          <a:p>
            <a:pPr algn="l">
              <a:lnSpc>
                <a:spcPct val="90000"/>
              </a:lnSpc>
              <a:spcBef>
                <a:spcPct val="50000"/>
              </a:spcBef>
            </a:pPr>
            <a:r>
              <a:rPr lang="ja-JP" altLang="en-US">
                <a:solidFill>
                  <a:schemeClr val="accent2"/>
                </a:solidFill>
              </a:rPr>
              <a:t>　　　こうち生協［高知県］</a:t>
            </a:r>
          </a:p>
        </p:txBody>
      </p:sp>
      <p:sp>
        <p:nvSpPr>
          <p:cNvPr id="288772" name="Text Box 4">
            <a:extLst>
              <a:ext uri="{FF2B5EF4-FFF2-40B4-BE49-F238E27FC236}">
                <a16:creationId xmlns:a16="http://schemas.microsoft.com/office/drawing/2014/main" id="{803566FB-1DCF-71F0-4833-F056FCF998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187950"/>
            <a:ext cx="9906000" cy="1160463"/>
          </a:xfrm>
          <a:prstGeom prst="rect">
            <a:avLst/>
          </a:prstGeom>
          <a:solidFill>
            <a:srgbClr val="66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sz="2800">
                <a:solidFill>
                  <a:srgbClr val="FF0000"/>
                </a:solidFill>
              </a:rPr>
              <a:t>コープ低公害車開発株式会社は</a:t>
            </a:r>
          </a:p>
          <a:p>
            <a:pPr>
              <a:spcBef>
                <a:spcPct val="50000"/>
              </a:spcBef>
            </a:pPr>
            <a:r>
              <a:rPr lang="ja-JP" altLang="en-US" sz="2800">
                <a:solidFill>
                  <a:srgbClr val="FF0000"/>
                </a:solidFill>
              </a:rPr>
              <a:t>全国有志３０生協による自主的な車両低害化の推進組織です</a:t>
            </a:r>
            <a:endParaRPr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288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300"/>
                            </p:stCondLst>
                            <p:childTnLst>
                              <p:par>
                                <p:cTn id="9" presetID="18" presetClass="entr" presetSubtype="6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300"/>
                                        <p:tgtEl>
                                          <p:spTgt spid="2887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13" presetID="18" presetClass="entr" presetSubtype="6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5" dur="300"/>
                                        <p:tgtEl>
                                          <p:spTgt spid="2887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747" name="Text Box 3">
            <a:extLst>
              <a:ext uri="{FF2B5EF4-FFF2-40B4-BE49-F238E27FC236}">
                <a16:creationId xmlns:a16="http://schemas.microsoft.com/office/drawing/2014/main" id="{F16109CF-984A-33F4-FB04-9D581004BD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33741"/>
            <a:ext cx="9906000" cy="6424259"/>
          </a:xfrm>
          <a:prstGeom prst="rect">
            <a:avLst/>
          </a:prstGeom>
          <a:solidFill>
            <a:srgbClr val="CC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endParaRPr lang="en-US" altLang="ja-JP" sz="1100" dirty="0"/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ja-JP" altLang="en-US" dirty="0">
                <a:solidFill>
                  <a:srgbClr val="FF0000"/>
                </a:solidFill>
              </a:rPr>
              <a:t>　代表取締役</a:t>
            </a:r>
            <a:r>
              <a:rPr lang="ja-JP" altLang="en-US" dirty="0"/>
              <a:t>　</a:t>
            </a:r>
            <a:r>
              <a:rPr lang="ja-JP" altLang="en-US" dirty="0">
                <a:solidFill>
                  <a:schemeClr val="accent2"/>
                </a:solidFill>
              </a:rPr>
              <a:t>馬場昭夫</a:t>
            </a:r>
            <a:r>
              <a:rPr lang="ja-JP" altLang="en-US" dirty="0">
                <a:solidFill>
                  <a:srgbClr val="009900"/>
                </a:solidFill>
              </a:rPr>
              <a:t>（コープかながわ　理事長）</a:t>
            </a:r>
            <a:endParaRPr lang="en-US" altLang="ja-JP" dirty="0">
              <a:solidFill>
                <a:srgbClr val="009900"/>
              </a:solidFill>
            </a:endParaRP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ja-JP" altLang="en-US" dirty="0">
                <a:solidFill>
                  <a:srgbClr val="009900"/>
                </a:solidFill>
              </a:rPr>
              <a:t>　</a:t>
            </a:r>
            <a:r>
              <a:rPr lang="ja-JP" altLang="en-US" dirty="0">
                <a:solidFill>
                  <a:srgbClr val="FF0000"/>
                </a:solidFill>
              </a:rPr>
              <a:t>専務取締役</a:t>
            </a:r>
            <a:r>
              <a:rPr lang="ja-JP" altLang="en-US" dirty="0"/>
              <a:t>　</a:t>
            </a:r>
            <a:r>
              <a:rPr lang="ja-JP" altLang="en-US" dirty="0">
                <a:solidFill>
                  <a:schemeClr val="accent2"/>
                </a:solidFill>
              </a:rPr>
              <a:t>若狭良治</a:t>
            </a:r>
            <a:r>
              <a:rPr lang="ja-JP" altLang="en-US" dirty="0">
                <a:solidFill>
                  <a:srgbClr val="008000"/>
                </a:solidFill>
              </a:rPr>
              <a:t>（常勤）</a:t>
            </a:r>
            <a:endParaRPr lang="ja-JP" altLang="en-US" dirty="0"/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ja-JP" altLang="en-US" dirty="0"/>
              <a:t>　　　</a:t>
            </a:r>
            <a:r>
              <a:rPr lang="ja-JP" altLang="en-US" dirty="0">
                <a:solidFill>
                  <a:srgbClr val="FF0000"/>
                </a:solidFill>
              </a:rPr>
              <a:t>取締役</a:t>
            </a:r>
            <a:r>
              <a:rPr lang="ja-JP" altLang="en-US" dirty="0"/>
              <a:t>　</a:t>
            </a:r>
            <a:r>
              <a:rPr lang="ja-JP" altLang="en-US" dirty="0">
                <a:solidFill>
                  <a:schemeClr val="accent2"/>
                </a:solidFill>
              </a:rPr>
              <a:t>大原和明</a:t>
            </a:r>
            <a:r>
              <a:rPr lang="ja-JP" altLang="en-US" dirty="0">
                <a:solidFill>
                  <a:srgbClr val="008000"/>
                </a:solidFill>
              </a:rPr>
              <a:t>（コープかながわ　常勤理事）</a:t>
            </a:r>
            <a:endParaRPr lang="ja-JP" altLang="en-US" dirty="0"/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ja-JP" altLang="en-US" dirty="0"/>
              <a:t>　　　</a:t>
            </a:r>
            <a:r>
              <a:rPr lang="ja-JP" altLang="en-US" dirty="0">
                <a:solidFill>
                  <a:srgbClr val="FF0000"/>
                </a:solidFill>
              </a:rPr>
              <a:t>取締役</a:t>
            </a:r>
            <a:r>
              <a:rPr lang="ja-JP" altLang="en-US" dirty="0"/>
              <a:t>　</a:t>
            </a:r>
            <a:r>
              <a:rPr lang="ja-JP" altLang="en-US" dirty="0">
                <a:solidFill>
                  <a:schemeClr val="accent2"/>
                </a:solidFill>
              </a:rPr>
              <a:t>上田克巳</a:t>
            </a:r>
            <a:r>
              <a:rPr lang="ja-JP" altLang="en-US" dirty="0">
                <a:solidFill>
                  <a:srgbClr val="008000"/>
                </a:solidFill>
              </a:rPr>
              <a:t>（コープしずおか　理事長）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ja-JP" altLang="en-US" dirty="0"/>
              <a:t>　　　</a:t>
            </a:r>
            <a:r>
              <a:rPr lang="ja-JP" altLang="en-US" dirty="0">
                <a:solidFill>
                  <a:srgbClr val="FF0000"/>
                </a:solidFill>
              </a:rPr>
              <a:t>取締役</a:t>
            </a:r>
            <a:r>
              <a:rPr lang="ja-JP" altLang="en-US" dirty="0"/>
              <a:t>　</a:t>
            </a:r>
            <a:r>
              <a:rPr lang="ja-JP" altLang="en-US" dirty="0">
                <a:solidFill>
                  <a:schemeClr val="accent2"/>
                </a:solidFill>
              </a:rPr>
              <a:t>濱口廣孝</a:t>
            </a:r>
            <a:r>
              <a:rPr lang="ja-JP" altLang="en-US" dirty="0">
                <a:solidFill>
                  <a:srgbClr val="008000"/>
                </a:solidFill>
              </a:rPr>
              <a:t>（首都圏コープ事業連合　理事長）</a:t>
            </a:r>
            <a:endParaRPr lang="ja-JP" altLang="en-US" dirty="0"/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ja-JP" altLang="en-US" dirty="0"/>
              <a:t>　　　</a:t>
            </a:r>
            <a:r>
              <a:rPr lang="ja-JP" altLang="en-US" dirty="0">
                <a:solidFill>
                  <a:srgbClr val="FF0000"/>
                </a:solidFill>
              </a:rPr>
              <a:t>取締役</a:t>
            </a:r>
            <a:r>
              <a:rPr lang="ja-JP" altLang="en-US" dirty="0"/>
              <a:t>　</a:t>
            </a:r>
            <a:r>
              <a:rPr lang="ja-JP" altLang="en-US" dirty="0">
                <a:solidFill>
                  <a:schemeClr val="accent2"/>
                </a:solidFill>
              </a:rPr>
              <a:t>村城　正</a:t>
            </a:r>
            <a:r>
              <a:rPr lang="ja-JP" altLang="en-US" dirty="0">
                <a:solidFill>
                  <a:srgbClr val="008000"/>
                </a:solidFill>
              </a:rPr>
              <a:t>（ならコープ　常任理事）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ja-JP" altLang="en-US" dirty="0"/>
              <a:t>　　　</a:t>
            </a:r>
            <a:r>
              <a:rPr lang="ja-JP" altLang="en-US" dirty="0">
                <a:solidFill>
                  <a:srgbClr val="FF0000"/>
                </a:solidFill>
              </a:rPr>
              <a:t>取締役</a:t>
            </a:r>
            <a:r>
              <a:rPr lang="ja-JP" altLang="en-US" dirty="0"/>
              <a:t>　</a:t>
            </a:r>
            <a:r>
              <a:rPr lang="ja-JP" altLang="en-US" dirty="0">
                <a:solidFill>
                  <a:schemeClr val="accent2"/>
                </a:solidFill>
              </a:rPr>
              <a:t>水野隼人</a:t>
            </a:r>
            <a:r>
              <a:rPr lang="ja-JP" altLang="en-US" dirty="0">
                <a:solidFill>
                  <a:srgbClr val="008000"/>
                </a:solidFill>
              </a:rPr>
              <a:t>（岐阜地区市民生協　理事長）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ja-JP" altLang="en-US" dirty="0"/>
              <a:t>　　　</a:t>
            </a:r>
            <a:r>
              <a:rPr lang="ja-JP" altLang="en-US" dirty="0">
                <a:solidFill>
                  <a:srgbClr val="FF0000"/>
                </a:solidFill>
              </a:rPr>
              <a:t>取締役</a:t>
            </a:r>
            <a:r>
              <a:rPr lang="ja-JP" altLang="en-US" dirty="0"/>
              <a:t>　</a:t>
            </a:r>
            <a:r>
              <a:rPr lang="ja-JP" altLang="en-US" dirty="0">
                <a:solidFill>
                  <a:schemeClr val="accent2"/>
                </a:solidFill>
              </a:rPr>
              <a:t>北川俊彦</a:t>
            </a:r>
            <a:r>
              <a:rPr lang="ja-JP" altLang="en-US" dirty="0">
                <a:solidFill>
                  <a:srgbClr val="008000"/>
                </a:solidFill>
              </a:rPr>
              <a:t>（おおさかパルコープ　常務理事）</a:t>
            </a:r>
            <a:endParaRPr lang="ja-JP" altLang="en-US" dirty="0"/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ja-JP" altLang="en-US" dirty="0"/>
              <a:t>　　　</a:t>
            </a:r>
            <a:r>
              <a:rPr lang="ja-JP" altLang="en-US" dirty="0">
                <a:solidFill>
                  <a:srgbClr val="FF0000"/>
                </a:solidFill>
              </a:rPr>
              <a:t>取締役</a:t>
            </a:r>
            <a:r>
              <a:rPr lang="ja-JP" altLang="en-US" dirty="0"/>
              <a:t>　</a:t>
            </a:r>
            <a:r>
              <a:rPr lang="ja-JP" altLang="en-US" dirty="0">
                <a:solidFill>
                  <a:schemeClr val="accent2"/>
                </a:solidFill>
              </a:rPr>
              <a:t>西　　誠</a:t>
            </a:r>
            <a:r>
              <a:rPr lang="ja-JP" altLang="en-US" dirty="0">
                <a:solidFill>
                  <a:srgbClr val="008000"/>
                </a:solidFill>
              </a:rPr>
              <a:t>（大阪いずみ市民生協　常勤理事）</a:t>
            </a:r>
            <a:endParaRPr lang="ja-JP" altLang="en-US" dirty="0"/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ja-JP" altLang="en-US" dirty="0"/>
              <a:t>　　　</a:t>
            </a:r>
            <a:r>
              <a:rPr lang="ja-JP" altLang="en-US" dirty="0">
                <a:solidFill>
                  <a:srgbClr val="FF0000"/>
                </a:solidFill>
              </a:rPr>
              <a:t>取締役</a:t>
            </a:r>
            <a:r>
              <a:rPr lang="ja-JP" altLang="en-US" dirty="0"/>
              <a:t>　</a:t>
            </a:r>
            <a:r>
              <a:rPr lang="ja-JP" altLang="en-US" dirty="0">
                <a:solidFill>
                  <a:schemeClr val="accent2"/>
                </a:solidFill>
              </a:rPr>
              <a:t>遠藤和生</a:t>
            </a:r>
            <a:r>
              <a:rPr lang="ja-JP" altLang="en-US" dirty="0">
                <a:solidFill>
                  <a:srgbClr val="008000"/>
                </a:solidFill>
              </a:rPr>
              <a:t>（東都生協　常務理事）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ja-JP" altLang="en-US" dirty="0"/>
              <a:t>　　　</a:t>
            </a:r>
            <a:r>
              <a:rPr lang="ja-JP" altLang="en-US" dirty="0">
                <a:solidFill>
                  <a:srgbClr val="FF0000"/>
                </a:solidFill>
              </a:rPr>
              <a:t>取締役　</a:t>
            </a:r>
            <a:r>
              <a:rPr lang="ja-JP" altLang="en-US" dirty="0">
                <a:solidFill>
                  <a:schemeClr val="accent2"/>
                </a:solidFill>
              </a:rPr>
              <a:t>森　武司</a:t>
            </a:r>
            <a:r>
              <a:rPr lang="ja-JP" altLang="en-US" dirty="0">
                <a:solidFill>
                  <a:srgbClr val="008000"/>
                </a:solidFill>
              </a:rPr>
              <a:t>（生協ひろしま　常務理事）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ja-JP" altLang="en-US" dirty="0"/>
              <a:t>　　　</a:t>
            </a:r>
            <a:r>
              <a:rPr lang="ja-JP" altLang="en-US" dirty="0">
                <a:solidFill>
                  <a:srgbClr val="FF0066"/>
                </a:solidFill>
              </a:rPr>
              <a:t>監査役</a:t>
            </a:r>
            <a:r>
              <a:rPr lang="ja-JP" altLang="en-US" dirty="0">
                <a:solidFill>
                  <a:srgbClr val="FF0000"/>
                </a:solidFill>
              </a:rPr>
              <a:t>　</a:t>
            </a:r>
            <a:r>
              <a:rPr lang="ja-JP" altLang="en-US" dirty="0">
                <a:solidFill>
                  <a:schemeClr val="accent2"/>
                </a:solidFill>
              </a:rPr>
              <a:t>澤口隆志</a:t>
            </a:r>
            <a:r>
              <a:rPr lang="ja-JP" altLang="en-US" dirty="0">
                <a:solidFill>
                  <a:srgbClr val="008000"/>
                </a:solidFill>
              </a:rPr>
              <a:t>（生活クラブ生協　常務理事）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ja-JP" altLang="en-US" dirty="0"/>
              <a:t>　　　</a:t>
            </a:r>
            <a:r>
              <a:rPr lang="ja-JP" altLang="en-US" dirty="0">
                <a:solidFill>
                  <a:srgbClr val="FF0066"/>
                </a:solidFill>
              </a:rPr>
              <a:t>監査役　</a:t>
            </a:r>
            <a:r>
              <a:rPr lang="ja-JP" altLang="en-US" dirty="0">
                <a:solidFill>
                  <a:schemeClr val="accent2"/>
                </a:solidFill>
              </a:rPr>
              <a:t>蒲生吉夫</a:t>
            </a:r>
            <a:r>
              <a:rPr lang="ja-JP" altLang="en-US" dirty="0">
                <a:solidFill>
                  <a:srgbClr val="008000"/>
                </a:solidFill>
              </a:rPr>
              <a:t>（ちばコープ　常務理事）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ja-JP" altLang="en-US" dirty="0">
                <a:solidFill>
                  <a:srgbClr val="008000"/>
                </a:solidFill>
              </a:rPr>
              <a:t>　　　顧　問　勝部欣一（クリーンエネルギーフォーラム　理事長）</a:t>
            </a:r>
            <a:endParaRPr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287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795" name="Text Box 3">
            <a:extLst>
              <a:ext uri="{FF2B5EF4-FFF2-40B4-BE49-F238E27FC236}">
                <a16:creationId xmlns:a16="http://schemas.microsoft.com/office/drawing/2014/main" id="{539239A0-3EC1-2977-BF55-3FD4EB66E9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947243"/>
            <a:ext cx="9906000" cy="3785652"/>
          </a:xfrm>
          <a:prstGeom prst="rect">
            <a:avLst/>
          </a:prstGeom>
          <a:solidFill>
            <a:srgbClr val="FFFFCC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l">
              <a:spcBef>
                <a:spcPct val="50000"/>
              </a:spcBef>
            </a:pPr>
            <a:r>
              <a:rPr lang="ja-JP" altLang="en-US" dirty="0">
                <a:solidFill>
                  <a:srgbClr val="FF0000"/>
                </a:solidFill>
              </a:rPr>
              <a:t>　　専務取締役</a:t>
            </a:r>
            <a:r>
              <a:rPr lang="ja-JP" altLang="en-US" dirty="0"/>
              <a:t>　</a:t>
            </a:r>
            <a:r>
              <a:rPr lang="ja-JP" altLang="en-US" dirty="0">
                <a:solidFill>
                  <a:schemeClr val="accent2"/>
                </a:solidFill>
              </a:rPr>
              <a:t>若狭良治</a:t>
            </a:r>
            <a:r>
              <a:rPr lang="ja-JP" altLang="en-US" dirty="0">
                <a:solidFill>
                  <a:srgbClr val="009900"/>
                </a:solidFill>
              </a:rPr>
              <a:t>（</a:t>
            </a:r>
            <a:r>
              <a:rPr lang="ja-JP" altLang="en-US" dirty="0">
                <a:solidFill>
                  <a:srgbClr val="009900"/>
                </a:solidFill>
                <a:latin typeface="ＤＦ特太ゴシック体" panose="020B0509000000000000" pitchFamily="49" charset="-128"/>
              </a:rPr>
              <a:t>０９０－３１４４－３１５１</a:t>
            </a:r>
            <a:r>
              <a:rPr lang="ja-JP" altLang="en-US" dirty="0">
                <a:solidFill>
                  <a:srgbClr val="009900"/>
                </a:solidFill>
              </a:rPr>
              <a:t>）</a:t>
            </a:r>
          </a:p>
          <a:p>
            <a:pPr algn="l">
              <a:spcBef>
                <a:spcPct val="50000"/>
              </a:spcBef>
            </a:pPr>
            <a:r>
              <a:rPr lang="ja-JP" altLang="en-US" dirty="0">
                <a:solidFill>
                  <a:srgbClr val="FF0000"/>
                </a:solidFill>
              </a:rPr>
              <a:t>　　技術課長　</a:t>
            </a:r>
            <a:r>
              <a:rPr lang="ja-JP" altLang="en-US" dirty="0"/>
              <a:t>　</a:t>
            </a:r>
            <a:r>
              <a:rPr lang="ja-JP" altLang="en-US" dirty="0">
                <a:solidFill>
                  <a:schemeClr val="accent2"/>
                </a:solidFill>
              </a:rPr>
              <a:t>鈴木浩明</a:t>
            </a:r>
            <a:r>
              <a:rPr lang="ja-JP" altLang="en-US" dirty="0">
                <a:solidFill>
                  <a:srgbClr val="009900"/>
                </a:solidFill>
              </a:rPr>
              <a:t>（０９０－３５１７－９０１６）</a:t>
            </a:r>
            <a:r>
              <a:rPr lang="en-US" altLang="ja-JP" dirty="0">
                <a:solidFill>
                  <a:srgbClr val="009900"/>
                </a:solidFill>
              </a:rPr>
              <a:t>【</a:t>
            </a:r>
            <a:r>
              <a:rPr lang="ja-JP" altLang="en-US" dirty="0">
                <a:solidFill>
                  <a:srgbClr val="009900"/>
                </a:solidFill>
              </a:rPr>
              <a:t>委嘱</a:t>
            </a:r>
            <a:r>
              <a:rPr lang="en-US" altLang="ja-JP" dirty="0">
                <a:solidFill>
                  <a:srgbClr val="009900"/>
                </a:solidFill>
              </a:rPr>
              <a:t>】</a:t>
            </a:r>
          </a:p>
          <a:p>
            <a:pPr algn="l">
              <a:spcBef>
                <a:spcPct val="50000"/>
              </a:spcBef>
            </a:pPr>
            <a:r>
              <a:rPr lang="ja-JP" altLang="en-US" dirty="0">
                <a:solidFill>
                  <a:srgbClr val="FF0000"/>
                </a:solidFill>
              </a:rPr>
              <a:t>　　総務・経理担当・編集委員</a:t>
            </a:r>
            <a:r>
              <a:rPr lang="ja-JP" altLang="en-US" dirty="0"/>
              <a:t>　</a:t>
            </a:r>
            <a:r>
              <a:rPr lang="ja-JP" altLang="en-US" dirty="0">
                <a:solidFill>
                  <a:schemeClr val="accent2"/>
                </a:solidFill>
              </a:rPr>
              <a:t>村山節子</a:t>
            </a:r>
            <a:endParaRPr lang="ja-JP" altLang="en-US" dirty="0"/>
          </a:p>
          <a:p>
            <a:pPr algn="l">
              <a:spcBef>
                <a:spcPct val="50000"/>
              </a:spcBef>
            </a:pPr>
            <a:r>
              <a:rPr lang="ja-JP" altLang="en-US" dirty="0">
                <a:solidFill>
                  <a:srgbClr val="FF0000"/>
                </a:solidFill>
              </a:rPr>
              <a:t>　　インターネット担当・運営担当・編集委員</a:t>
            </a:r>
            <a:r>
              <a:rPr lang="ja-JP" altLang="en-US" dirty="0"/>
              <a:t>　</a:t>
            </a:r>
            <a:r>
              <a:rPr lang="ja-JP" altLang="en-US" dirty="0">
                <a:solidFill>
                  <a:schemeClr val="accent2"/>
                </a:solidFill>
              </a:rPr>
              <a:t>井上愛子</a:t>
            </a:r>
            <a:endParaRPr lang="ja-JP" altLang="en-US" dirty="0"/>
          </a:p>
          <a:p>
            <a:pPr algn="l">
              <a:spcBef>
                <a:spcPct val="50000"/>
              </a:spcBef>
            </a:pPr>
            <a:r>
              <a:rPr lang="ja-JP" altLang="en-US" dirty="0">
                <a:solidFill>
                  <a:srgbClr val="FF0000"/>
                </a:solidFill>
              </a:rPr>
              <a:t>　　車両管理・運営担当・編集委員</a:t>
            </a:r>
            <a:r>
              <a:rPr lang="ja-JP" altLang="en-US" dirty="0"/>
              <a:t>　</a:t>
            </a:r>
            <a:r>
              <a:rPr lang="ja-JP" altLang="en-US" dirty="0">
                <a:solidFill>
                  <a:schemeClr val="accent2"/>
                </a:solidFill>
              </a:rPr>
              <a:t>木場吉子</a:t>
            </a:r>
            <a:endParaRPr lang="ja-JP" altLang="en-US" dirty="0"/>
          </a:p>
          <a:p>
            <a:pPr algn="l">
              <a:spcBef>
                <a:spcPct val="50000"/>
              </a:spcBef>
            </a:pPr>
            <a:r>
              <a:rPr lang="ja-JP" altLang="en-US" dirty="0">
                <a:solidFill>
                  <a:srgbClr val="FF0000"/>
                </a:solidFill>
              </a:rPr>
              <a:t>　　渉外・運営担当・編集委員</a:t>
            </a:r>
            <a:r>
              <a:rPr lang="ja-JP" altLang="en-US" dirty="0"/>
              <a:t>　</a:t>
            </a:r>
            <a:r>
              <a:rPr lang="ja-JP" altLang="en-US" dirty="0">
                <a:solidFill>
                  <a:schemeClr val="accent2"/>
                </a:solidFill>
              </a:rPr>
              <a:t>阿部よし子</a:t>
            </a:r>
            <a:endParaRPr lang="ja-JP" altLang="en-US" dirty="0"/>
          </a:p>
          <a:p>
            <a:pPr algn="l">
              <a:spcBef>
                <a:spcPct val="50000"/>
              </a:spcBef>
            </a:pPr>
            <a:r>
              <a:rPr lang="ja-JP" altLang="en-US" dirty="0">
                <a:solidFill>
                  <a:srgbClr val="FF0000"/>
                </a:solidFill>
              </a:rPr>
              <a:t>　　編集委員</a:t>
            </a:r>
            <a:r>
              <a:rPr lang="ja-JP" altLang="en-US" dirty="0"/>
              <a:t>　</a:t>
            </a:r>
            <a:r>
              <a:rPr lang="ja-JP" altLang="en-US" dirty="0">
                <a:solidFill>
                  <a:schemeClr val="accent2"/>
                </a:solidFill>
              </a:rPr>
              <a:t>神谷陽子</a:t>
            </a:r>
            <a:endParaRPr lang="ja-JP" altLang="en-US" dirty="0"/>
          </a:p>
        </p:txBody>
      </p:sp>
      <p:sp>
        <p:nvSpPr>
          <p:cNvPr id="289794" name="Text Box 2">
            <a:extLst>
              <a:ext uri="{FF2B5EF4-FFF2-40B4-BE49-F238E27FC236}">
                <a16:creationId xmlns:a16="http://schemas.microsoft.com/office/drawing/2014/main" id="{00CB4B6E-9FB2-240A-0BDB-DA34066DD7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38919"/>
            <a:ext cx="9906000" cy="2308324"/>
          </a:xfrm>
          <a:prstGeom prst="rect">
            <a:avLst/>
          </a:prstGeom>
          <a:solidFill>
            <a:srgbClr val="CC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sz="3600" dirty="0">
                <a:solidFill>
                  <a:srgbClr val="FF0000"/>
                </a:solidFill>
              </a:rPr>
              <a:t>コープ低公害車開発株式会社</a:t>
            </a:r>
            <a:endParaRPr lang="en-US" altLang="ja-JP" dirty="0"/>
          </a:p>
          <a:p>
            <a:pPr>
              <a:spcBef>
                <a:spcPct val="50000"/>
              </a:spcBef>
            </a:pPr>
            <a:r>
              <a:rPr lang="ja-JP" altLang="en-US" dirty="0">
                <a:solidFill>
                  <a:schemeClr val="accent2"/>
                </a:solidFill>
              </a:rPr>
              <a:t>横浜市港北区新横浜２－５－１１　〒２２２－００３３</a:t>
            </a:r>
          </a:p>
          <a:p>
            <a:pPr>
              <a:spcBef>
                <a:spcPct val="50000"/>
              </a:spcBef>
            </a:pPr>
            <a:r>
              <a:rPr lang="ja-JP" altLang="en-US" dirty="0">
                <a:solidFill>
                  <a:schemeClr val="accent2"/>
                </a:solidFill>
              </a:rPr>
              <a:t>ＴＥＬ　０４５－４７２０７９１３</a:t>
            </a:r>
          </a:p>
          <a:p>
            <a:pPr>
              <a:spcBef>
                <a:spcPct val="50000"/>
              </a:spcBef>
            </a:pPr>
            <a:r>
              <a:rPr lang="ja-JP" altLang="en-US" dirty="0">
                <a:solidFill>
                  <a:schemeClr val="accent2"/>
                </a:solidFill>
              </a:rPr>
              <a:t>ＦＡＸ　０４５－４７２－７９２４</a:t>
            </a:r>
            <a:endParaRPr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289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300"/>
                                        <p:tgtEl>
                                          <p:spTgt spid="2897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698" name="Text Box 2">
            <a:extLst>
              <a:ext uri="{FF2B5EF4-FFF2-40B4-BE49-F238E27FC236}">
                <a16:creationId xmlns:a16="http://schemas.microsoft.com/office/drawing/2014/main" id="{D3ADF04F-C8BB-E5FE-A3A5-C9FECDDBA0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80792" y="1111250"/>
            <a:ext cx="3560763" cy="1555750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scene3d>
            <a:camera prst="legacyPerspectiveBottom"/>
            <a:lightRig rig="legacyFlat3" dir="t"/>
          </a:scene3d>
          <a:sp3d extrusionH="121893000" prstMaterial="legacyMatte">
            <a:bevelT w="13500" h="13500" prst="angle"/>
            <a:bevelB w="13500" h="13500" prst="angle"/>
            <a:extrusionClr>
              <a:srgbClr val="FFFF99"/>
            </a:extrusionClr>
            <a:contourClr>
              <a:srgbClr val="FFFF99"/>
            </a:contourClr>
          </a:sp3d>
          <a:extLst>
            <a:ext uri="{91240B29-F687-4F45-9708-019B960494DF}">
              <a14:hiddenLine xmlns:a14="http://schemas.microsoft.com/office/drawing/2010/main" w="9525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  <a:flatTx/>
          </a:bodyPr>
          <a:lstStyle/>
          <a:p>
            <a:pPr>
              <a:spcBef>
                <a:spcPct val="50000"/>
              </a:spcBef>
            </a:pPr>
            <a:r>
              <a:rPr lang="ja-JP" altLang="en-US" sz="9600">
                <a:solidFill>
                  <a:srgbClr val="FF0000"/>
                </a:solidFill>
              </a:rPr>
              <a:t>終</a:t>
            </a:r>
            <a:endParaRPr lang="ja-JP" altLang="en-US"/>
          </a:p>
        </p:txBody>
      </p:sp>
      <p:sp>
        <p:nvSpPr>
          <p:cNvPr id="285699" name="Text Box 3">
            <a:extLst>
              <a:ext uri="{FF2B5EF4-FFF2-40B4-BE49-F238E27FC236}">
                <a16:creationId xmlns:a16="http://schemas.microsoft.com/office/drawing/2014/main" id="{D87B1B80-14D7-42F7-2F8E-FD28CA2D7D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191000"/>
            <a:ext cx="9906000" cy="2147888"/>
          </a:xfrm>
          <a:prstGeom prst="rect">
            <a:avLst/>
          </a:prstGeom>
          <a:solidFill>
            <a:srgbClr val="CCFF99">
              <a:alpha val="5000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sz="5400">
                <a:solidFill>
                  <a:srgbClr val="0000CC"/>
                </a:solidFill>
                <a:ea typeface="HG行書体" panose="03000609000000000000" pitchFamily="65" charset="-128"/>
              </a:rPr>
              <a:t>一人は万人のために</a:t>
            </a:r>
          </a:p>
          <a:p>
            <a:pPr>
              <a:spcBef>
                <a:spcPct val="50000"/>
              </a:spcBef>
            </a:pPr>
            <a:r>
              <a:rPr lang="ja-JP" altLang="en-US" sz="5400">
                <a:solidFill>
                  <a:srgbClr val="0000CC"/>
                </a:solidFill>
                <a:ea typeface="HG行書体" panose="03000609000000000000" pitchFamily="65" charset="-128"/>
              </a:rPr>
              <a:t>万人は一人のために</a:t>
            </a:r>
            <a:endParaRPr lang="ja-JP" altLang="en-US" sz="5400">
              <a:ea typeface="HG行書体" panose="03000609000000000000" pitchFamily="65" charset="-128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EB46A367-9488-1545-C59B-5317A6A0FF6C}"/>
              </a:ext>
            </a:extLst>
          </p:cNvPr>
          <p:cNvSpPr txBox="1"/>
          <p:nvPr/>
        </p:nvSpPr>
        <p:spPr>
          <a:xfrm>
            <a:off x="6897216" y="6338888"/>
            <a:ext cx="300878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dirty="0">
                <a:solidFill>
                  <a:srgbClr val="FF0000"/>
                </a:solidFill>
                <a:latin typeface="ＤＦ特太ゴシック体" panose="020B0509000000000000" pitchFamily="49" charset="-128"/>
              </a:rPr>
              <a:t>1999</a:t>
            </a:r>
            <a:r>
              <a:rPr lang="ja-JP" altLang="en-US" dirty="0">
                <a:solidFill>
                  <a:srgbClr val="FF0000"/>
                </a:solidFill>
                <a:latin typeface="ＤＦ特太ゴシック体" panose="020B0509000000000000" pitchFamily="49" charset="-128"/>
              </a:rPr>
              <a:t>年７月末現在</a:t>
            </a:r>
            <a:endParaRPr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300"/>
                                        <p:tgtEl>
                                          <p:spTgt spid="285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3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856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856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130" name="Picture 2">
            <a:extLst>
              <a:ext uri="{FF2B5EF4-FFF2-40B4-BE49-F238E27FC236}">
                <a16:creationId xmlns:a16="http://schemas.microsoft.com/office/drawing/2014/main" id="{CC8802E7-8B3F-4DC9-3D83-A431854549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937" y="476672"/>
            <a:ext cx="5322205" cy="6381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04131" name="Group 3">
            <a:extLst>
              <a:ext uri="{FF2B5EF4-FFF2-40B4-BE49-F238E27FC236}">
                <a16:creationId xmlns:a16="http://schemas.microsoft.com/office/drawing/2014/main" id="{6774DB25-B6F3-83A5-4A28-114BAD07A395}"/>
              </a:ext>
            </a:extLst>
          </p:cNvPr>
          <p:cNvGrpSpPr>
            <a:grpSpLocks/>
          </p:cNvGrpSpPr>
          <p:nvPr/>
        </p:nvGrpSpPr>
        <p:grpSpPr bwMode="auto">
          <a:xfrm>
            <a:off x="3879850" y="2590800"/>
            <a:ext cx="2724150" cy="3124200"/>
            <a:chOff x="2256" y="1632"/>
            <a:chExt cx="1584" cy="1968"/>
          </a:xfrm>
        </p:grpSpPr>
        <p:sp>
          <p:nvSpPr>
            <p:cNvPr id="304132" name="AutoShape 4">
              <a:extLst>
                <a:ext uri="{FF2B5EF4-FFF2-40B4-BE49-F238E27FC236}">
                  <a16:creationId xmlns:a16="http://schemas.microsoft.com/office/drawing/2014/main" id="{82F9AF51-4F65-8F6F-C258-2C8797CA32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96" y="2736"/>
              <a:ext cx="144" cy="96"/>
            </a:xfrm>
            <a:prstGeom prst="flowChartExtract">
              <a:avLst/>
            </a:prstGeom>
            <a:solidFill>
              <a:srgbClr val="FF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304133" name="AutoShape 5">
              <a:extLst>
                <a:ext uri="{FF2B5EF4-FFF2-40B4-BE49-F238E27FC236}">
                  <a16:creationId xmlns:a16="http://schemas.microsoft.com/office/drawing/2014/main" id="{5516F15C-0137-6945-10E4-E43A0BD1D4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00" y="2880"/>
              <a:ext cx="144" cy="96"/>
            </a:xfrm>
            <a:prstGeom prst="flowChartExtract">
              <a:avLst/>
            </a:prstGeom>
            <a:solidFill>
              <a:srgbClr val="FF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304134" name="AutoShape 6">
              <a:extLst>
                <a:ext uri="{FF2B5EF4-FFF2-40B4-BE49-F238E27FC236}">
                  <a16:creationId xmlns:a16="http://schemas.microsoft.com/office/drawing/2014/main" id="{E365DCAA-E6CC-3135-9EED-2ECCB13540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56" y="2016"/>
              <a:ext cx="144" cy="96"/>
            </a:xfrm>
            <a:prstGeom prst="flowChartExtract">
              <a:avLst/>
            </a:prstGeom>
            <a:solidFill>
              <a:srgbClr val="FF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304135" name="AutoShape 7">
              <a:extLst>
                <a:ext uri="{FF2B5EF4-FFF2-40B4-BE49-F238E27FC236}">
                  <a16:creationId xmlns:a16="http://schemas.microsoft.com/office/drawing/2014/main" id="{2645D4F5-47DF-D196-C74C-0A7733F494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72" y="1632"/>
              <a:ext cx="144" cy="96"/>
            </a:xfrm>
            <a:prstGeom prst="flowChartExtract">
              <a:avLst/>
            </a:prstGeom>
            <a:solidFill>
              <a:srgbClr val="FF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304136" name="AutoShape 8">
              <a:extLst>
                <a:ext uri="{FF2B5EF4-FFF2-40B4-BE49-F238E27FC236}">
                  <a16:creationId xmlns:a16="http://schemas.microsoft.com/office/drawing/2014/main" id="{EA38662E-51DB-E943-E7E8-DDD16D52F1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92" y="3504"/>
              <a:ext cx="144" cy="96"/>
            </a:xfrm>
            <a:prstGeom prst="flowChartExtract">
              <a:avLst/>
            </a:prstGeom>
            <a:solidFill>
              <a:srgbClr val="FF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</p:grpSp>
      <p:grpSp>
        <p:nvGrpSpPr>
          <p:cNvPr id="304137" name="Group 9">
            <a:extLst>
              <a:ext uri="{FF2B5EF4-FFF2-40B4-BE49-F238E27FC236}">
                <a16:creationId xmlns:a16="http://schemas.microsoft.com/office/drawing/2014/main" id="{B223B4D7-B76D-76C6-32AE-33ED49463ADD}"/>
              </a:ext>
            </a:extLst>
          </p:cNvPr>
          <p:cNvGrpSpPr>
            <a:grpSpLocks/>
          </p:cNvGrpSpPr>
          <p:nvPr/>
        </p:nvGrpSpPr>
        <p:grpSpPr bwMode="auto">
          <a:xfrm>
            <a:off x="2146300" y="1524000"/>
            <a:ext cx="4375150" cy="4495800"/>
            <a:chOff x="1248" y="960"/>
            <a:chExt cx="2544" cy="2832"/>
          </a:xfrm>
        </p:grpSpPr>
        <p:sp>
          <p:nvSpPr>
            <p:cNvPr id="304138" name="AutoShape 10">
              <a:extLst>
                <a:ext uri="{FF2B5EF4-FFF2-40B4-BE49-F238E27FC236}">
                  <a16:creationId xmlns:a16="http://schemas.microsoft.com/office/drawing/2014/main" id="{94964E91-821C-3DF5-415B-CE07B2E925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44" y="1104"/>
              <a:ext cx="96" cy="96"/>
            </a:xfrm>
            <a:prstGeom prst="flowChartConnector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304139" name="AutoShape 11">
              <a:extLst>
                <a:ext uri="{FF2B5EF4-FFF2-40B4-BE49-F238E27FC236}">
                  <a16:creationId xmlns:a16="http://schemas.microsoft.com/office/drawing/2014/main" id="{08A9EF62-F042-A986-7FCF-65509FA7CB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0" y="960"/>
              <a:ext cx="96" cy="96"/>
            </a:xfrm>
            <a:prstGeom prst="flowChartConnector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304140" name="AutoShape 12">
              <a:extLst>
                <a:ext uri="{FF2B5EF4-FFF2-40B4-BE49-F238E27FC236}">
                  <a16:creationId xmlns:a16="http://schemas.microsoft.com/office/drawing/2014/main" id="{9C5C7F01-4208-369B-AB6C-C49E0B6464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16" y="1104"/>
              <a:ext cx="96" cy="96"/>
            </a:xfrm>
            <a:prstGeom prst="flowChartConnector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304141" name="AutoShape 13">
              <a:extLst>
                <a:ext uri="{FF2B5EF4-FFF2-40B4-BE49-F238E27FC236}">
                  <a16:creationId xmlns:a16="http://schemas.microsoft.com/office/drawing/2014/main" id="{E0C88777-D22D-E752-BB4D-BB3AF27ED8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60" y="1392"/>
              <a:ext cx="96" cy="96"/>
            </a:xfrm>
            <a:prstGeom prst="flowChartConnector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304142" name="AutoShape 14">
              <a:extLst>
                <a:ext uri="{FF2B5EF4-FFF2-40B4-BE49-F238E27FC236}">
                  <a16:creationId xmlns:a16="http://schemas.microsoft.com/office/drawing/2014/main" id="{3B2BC46E-C952-8DEC-826C-787FC2247F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88" y="1680"/>
              <a:ext cx="96" cy="96"/>
            </a:xfrm>
            <a:prstGeom prst="flowChartConnector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304143" name="AutoShape 15">
              <a:extLst>
                <a:ext uri="{FF2B5EF4-FFF2-40B4-BE49-F238E27FC236}">
                  <a16:creationId xmlns:a16="http://schemas.microsoft.com/office/drawing/2014/main" id="{A15B72B6-8059-CFE4-C6B4-472171B057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32" y="1728"/>
              <a:ext cx="96" cy="96"/>
            </a:xfrm>
            <a:prstGeom prst="flowChartConnector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304144" name="AutoShape 16">
              <a:extLst>
                <a:ext uri="{FF2B5EF4-FFF2-40B4-BE49-F238E27FC236}">
                  <a16:creationId xmlns:a16="http://schemas.microsoft.com/office/drawing/2014/main" id="{6D85415A-9A57-5293-ED7A-4C00837BEC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96" y="1872"/>
              <a:ext cx="96" cy="96"/>
            </a:xfrm>
            <a:prstGeom prst="flowChartConnector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304145" name="AutoShape 17">
              <a:extLst>
                <a:ext uri="{FF2B5EF4-FFF2-40B4-BE49-F238E27FC236}">
                  <a16:creationId xmlns:a16="http://schemas.microsoft.com/office/drawing/2014/main" id="{3241602E-D18F-387B-6C60-AF1C734D45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00" y="2016"/>
              <a:ext cx="96" cy="96"/>
            </a:xfrm>
            <a:prstGeom prst="flowChartConnector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304146" name="AutoShape 18">
              <a:extLst>
                <a:ext uri="{FF2B5EF4-FFF2-40B4-BE49-F238E27FC236}">
                  <a16:creationId xmlns:a16="http://schemas.microsoft.com/office/drawing/2014/main" id="{182E4E7A-D22B-BA9F-BCDF-3347D3CD46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84" y="2256"/>
              <a:ext cx="96" cy="96"/>
            </a:xfrm>
            <a:prstGeom prst="flowChartConnector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304147" name="AutoShape 19">
              <a:extLst>
                <a:ext uri="{FF2B5EF4-FFF2-40B4-BE49-F238E27FC236}">
                  <a16:creationId xmlns:a16="http://schemas.microsoft.com/office/drawing/2014/main" id="{427A7F22-C011-9704-8B9A-06FE415603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60" y="2400"/>
              <a:ext cx="96" cy="96"/>
            </a:xfrm>
            <a:prstGeom prst="flowChartConnector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304148" name="AutoShape 20">
              <a:extLst>
                <a:ext uri="{FF2B5EF4-FFF2-40B4-BE49-F238E27FC236}">
                  <a16:creationId xmlns:a16="http://schemas.microsoft.com/office/drawing/2014/main" id="{301AC64E-3419-CE12-56EE-1492D71017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52" y="2592"/>
              <a:ext cx="96" cy="96"/>
            </a:xfrm>
            <a:prstGeom prst="flowChartConnector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304149" name="AutoShape 21">
              <a:extLst>
                <a:ext uri="{FF2B5EF4-FFF2-40B4-BE49-F238E27FC236}">
                  <a16:creationId xmlns:a16="http://schemas.microsoft.com/office/drawing/2014/main" id="{8BCA4E00-73D7-3534-F66F-9464BA0A39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08" y="2688"/>
              <a:ext cx="96" cy="96"/>
            </a:xfrm>
            <a:prstGeom prst="flowChartConnector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304150" name="AutoShape 22">
              <a:extLst>
                <a:ext uri="{FF2B5EF4-FFF2-40B4-BE49-F238E27FC236}">
                  <a16:creationId xmlns:a16="http://schemas.microsoft.com/office/drawing/2014/main" id="{7948FAFD-24A2-DB7F-5F9E-BF6C444E1D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40" y="3696"/>
              <a:ext cx="96" cy="96"/>
            </a:xfrm>
            <a:prstGeom prst="flowChartConnector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304151" name="AutoShape 23">
              <a:extLst>
                <a:ext uri="{FF2B5EF4-FFF2-40B4-BE49-F238E27FC236}">
                  <a16:creationId xmlns:a16="http://schemas.microsoft.com/office/drawing/2014/main" id="{E802829F-1655-DF63-A889-D55CA8F0A9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44" y="3024"/>
              <a:ext cx="96" cy="96"/>
            </a:xfrm>
            <a:prstGeom prst="flowChartConnector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304152" name="AutoShape 24">
              <a:extLst>
                <a:ext uri="{FF2B5EF4-FFF2-40B4-BE49-F238E27FC236}">
                  <a16:creationId xmlns:a16="http://schemas.microsoft.com/office/drawing/2014/main" id="{6AAC8BAB-6F71-ABC4-22DD-5C25608B43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96" y="2400"/>
              <a:ext cx="96" cy="96"/>
            </a:xfrm>
            <a:prstGeom prst="flowChartConnector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304153" name="AutoShape 25">
              <a:extLst>
                <a:ext uri="{FF2B5EF4-FFF2-40B4-BE49-F238E27FC236}">
                  <a16:creationId xmlns:a16="http://schemas.microsoft.com/office/drawing/2014/main" id="{754FA31A-21E7-6813-9922-4A1E8C75B9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04" y="2880"/>
              <a:ext cx="96" cy="96"/>
            </a:xfrm>
            <a:prstGeom prst="flowChartConnector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304154" name="AutoShape 26">
              <a:extLst>
                <a:ext uri="{FF2B5EF4-FFF2-40B4-BE49-F238E27FC236}">
                  <a16:creationId xmlns:a16="http://schemas.microsoft.com/office/drawing/2014/main" id="{8E188973-9773-67D9-4A1A-0735A2D0AD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48" y="2592"/>
              <a:ext cx="96" cy="96"/>
            </a:xfrm>
            <a:prstGeom prst="flowChartConnector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</p:grpSp>
      <p:grpSp>
        <p:nvGrpSpPr>
          <p:cNvPr id="304155" name="Group 27">
            <a:extLst>
              <a:ext uri="{FF2B5EF4-FFF2-40B4-BE49-F238E27FC236}">
                <a16:creationId xmlns:a16="http://schemas.microsoft.com/office/drawing/2014/main" id="{A3370188-2149-1340-093E-AEC602785CB0}"/>
              </a:ext>
            </a:extLst>
          </p:cNvPr>
          <p:cNvGrpSpPr>
            <a:grpSpLocks/>
          </p:cNvGrpSpPr>
          <p:nvPr/>
        </p:nvGrpSpPr>
        <p:grpSpPr bwMode="auto">
          <a:xfrm>
            <a:off x="1733550" y="990600"/>
            <a:ext cx="4787900" cy="4191000"/>
            <a:chOff x="1008" y="624"/>
            <a:chExt cx="2784" cy="2640"/>
          </a:xfrm>
        </p:grpSpPr>
        <p:sp>
          <p:nvSpPr>
            <p:cNvPr id="304156" name="AutoShape 28">
              <a:extLst>
                <a:ext uri="{FF2B5EF4-FFF2-40B4-BE49-F238E27FC236}">
                  <a16:creationId xmlns:a16="http://schemas.microsoft.com/office/drawing/2014/main" id="{4A2771B7-6FBD-BE70-619B-983AB48278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48" y="1680"/>
              <a:ext cx="144" cy="144"/>
            </a:xfrm>
            <a:prstGeom prst="star5">
              <a:avLst/>
            </a:prstGeom>
            <a:solidFill>
              <a:srgbClr val="66FF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304157" name="AutoShape 29">
              <a:extLst>
                <a:ext uri="{FF2B5EF4-FFF2-40B4-BE49-F238E27FC236}">
                  <a16:creationId xmlns:a16="http://schemas.microsoft.com/office/drawing/2014/main" id="{56DE4EC1-6B38-AE67-8DEC-AF8ADC8981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44" y="1152"/>
              <a:ext cx="144" cy="144"/>
            </a:xfrm>
            <a:prstGeom prst="star5">
              <a:avLst/>
            </a:prstGeom>
            <a:solidFill>
              <a:srgbClr val="66FF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304158" name="AutoShape 30">
              <a:extLst>
                <a:ext uri="{FF2B5EF4-FFF2-40B4-BE49-F238E27FC236}">
                  <a16:creationId xmlns:a16="http://schemas.microsoft.com/office/drawing/2014/main" id="{253E669A-8CFB-6CAE-9DEB-0617B51543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68" y="1968"/>
              <a:ext cx="144" cy="144"/>
            </a:xfrm>
            <a:prstGeom prst="star5">
              <a:avLst/>
            </a:prstGeom>
            <a:solidFill>
              <a:srgbClr val="66FF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304159" name="AutoShape 31">
              <a:extLst>
                <a:ext uri="{FF2B5EF4-FFF2-40B4-BE49-F238E27FC236}">
                  <a16:creationId xmlns:a16="http://schemas.microsoft.com/office/drawing/2014/main" id="{2DA0C7DA-5834-D32F-3B7C-B5B69C97D4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4" y="3120"/>
              <a:ext cx="144" cy="144"/>
            </a:xfrm>
            <a:prstGeom prst="star5">
              <a:avLst/>
            </a:prstGeom>
            <a:solidFill>
              <a:srgbClr val="66FF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304160" name="AutoShape 32">
              <a:extLst>
                <a:ext uri="{FF2B5EF4-FFF2-40B4-BE49-F238E27FC236}">
                  <a16:creationId xmlns:a16="http://schemas.microsoft.com/office/drawing/2014/main" id="{31523690-A4BA-81DB-0164-4A45A09EF9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8" y="2304"/>
              <a:ext cx="144" cy="144"/>
            </a:xfrm>
            <a:prstGeom prst="star5">
              <a:avLst/>
            </a:prstGeom>
            <a:solidFill>
              <a:srgbClr val="66FF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304161" name="AutoShape 33">
              <a:extLst>
                <a:ext uri="{FF2B5EF4-FFF2-40B4-BE49-F238E27FC236}">
                  <a16:creationId xmlns:a16="http://schemas.microsoft.com/office/drawing/2014/main" id="{4A6DB87B-D5DB-5067-C547-BBAABB9248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8" y="1680"/>
              <a:ext cx="144" cy="144"/>
            </a:xfrm>
            <a:prstGeom prst="star5">
              <a:avLst/>
            </a:prstGeom>
            <a:solidFill>
              <a:srgbClr val="66FF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304162" name="AutoShape 34">
              <a:extLst>
                <a:ext uri="{FF2B5EF4-FFF2-40B4-BE49-F238E27FC236}">
                  <a16:creationId xmlns:a16="http://schemas.microsoft.com/office/drawing/2014/main" id="{35AC0DC6-7162-545C-213F-F375043DE9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76" y="1680"/>
              <a:ext cx="144" cy="144"/>
            </a:xfrm>
            <a:prstGeom prst="star5">
              <a:avLst/>
            </a:prstGeom>
            <a:solidFill>
              <a:srgbClr val="66FF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304163" name="AutoShape 35">
              <a:extLst>
                <a:ext uri="{FF2B5EF4-FFF2-40B4-BE49-F238E27FC236}">
                  <a16:creationId xmlns:a16="http://schemas.microsoft.com/office/drawing/2014/main" id="{CC11EE83-BA8B-083E-D143-418F24F196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40" y="624"/>
              <a:ext cx="144" cy="144"/>
            </a:xfrm>
            <a:prstGeom prst="star5">
              <a:avLst/>
            </a:prstGeom>
            <a:solidFill>
              <a:srgbClr val="66FF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304164" name="AutoShape 36">
              <a:extLst>
                <a:ext uri="{FF2B5EF4-FFF2-40B4-BE49-F238E27FC236}">
                  <a16:creationId xmlns:a16="http://schemas.microsoft.com/office/drawing/2014/main" id="{BDABA31B-B17E-0AEB-DF8B-2D03D8B629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0" y="2640"/>
              <a:ext cx="144" cy="144"/>
            </a:xfrm>
            <a:prstGeom prst="star5">
              <a:avLst/>
            </a:prstGeom>
            <a:solidFill>
              <a:srgbClr val="66FF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</p:grpSp>
      <p:sp>
        <p:nvSpPr>
          <p:cNvPr id="304165" name="Text Box 37">
            <a:extLst>
              <a:ext uri="{FF2B5EF4-FFF2-40B4-BE49-F238E27FC236}">
                <a16:creationId xmlns:a16="http://schemas.microsoft.com/office/drawing/2014/main" id="{7AB94B01-6B37-B06D-AE8F-C435D83EFD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14988" y="909637"/>
            <a:ext cx="2999817" cy="3785652"/>
          </a:xfrm>
          <a:prstGeom prst="rect">
            <a:avLst/>
          </a:prstGeom>
          <a:solidFill>
            <a:srgbClr val="CC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ja-JP" altLang="en-US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anose="020B0600070205080204" pitchFamily="50" charset="-128"/>
              </a:rPr>
              <a:t>事務所</a:t>
            </a:r>
            <a:endParaRPr lang="ja-JP" altLang="en-US">
              <a:effectLst>
                <a:outerShdw blurRad="38100" dist="38100" dir="2700000" algn="tl">
                  <a:srgbClr val="FFFFFF"/>
                </a:outerShdw>
              </a:effectLst>
              <a:ea typeface="ＭＳ Ｐゴシック" panose="020B0600070205080204" pitchFamily="50" charset="-128"/>
            </a:endParaRPr>
          </a:p>
          <a:p>
            <a:pPr algn="l">
              <a:spcBef>
                <a:spcPct val="50000"/>
              </a:spcBef>
            </a:pPr>
            <a:r>
              <a:rPr lang="ja-JP" altLang="en-US">
                <a:solidFill>
                  <a:srgbClr val="33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anose="020B0600070205080204" pitchFamily="50" charset="-128"/>
              </a:rPr>
              <a:t>輸送事務所</a:t>
            </a:r>
            <a:endParaRPr lang="ja-JP" altLang="en-US">
              <a:effectLst>
                <a:outerShdw blurRad="38100" dist="38100" dir="2700000" algn="tl">
                  <a:srgbClr val="FFFFFF"/>
                </a:outerShdw>
              </a:effectLst>
              <a:ea typeface="ＭＳ Ｐゴシック" panose="020B0600070205080204" pitchFamily="50" charset="-128"/>
            </a:endParaRPr>
          </a:p>
          <a:p>
            <a:pPr algn="l">
              <a:spcBef>
                <a:spcPct val="50000"/>
              </a:spcBef>
            </a:pPr>
            <a:r>
              <a:rPr lang="ja-JP" altLang="en-US">
                <a:solidFill>
                  <a:srgbClr val="CC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anose="020B0600070205080204" pitchFamily="50" charset="-128"/>
              </a:rPr>
              <a:t>工場</a:t>
            </a:r>
            <a:endParaRPr lang="ja-JP" altLang="en-US">
              <a:effectLst>
                <a:outerShdw blurRad="38100" dist="38100" dir="2700000" algn="tl">
                  <a:srgbClr val="FFFFFF"/>
                </a:outerShdw>
              </a:effectLst>
              <a:ea typeface="ＭＳ Ｐゴシック" panose="020B0600070205080204" pitchFamily="50" charset="-128"/>
            </a:endParaRPr>
          </a:p>
          <a:p>
            <a:pPr algn="l">
              <a:spcBef>
                <a:spcPct val="50000"/>
              </a:spcBef>
            </a:pPr>
            <a:r>
              <a:rPr lang="ja-JP" altLang="en-US">
                <a:solidFill>
                  <a:srgbClr val="66FF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anose="020B0600070205080204" pitchFamily="50" charset="-128"/>
              </a:rPr>
              <a:t>リサイクルセンター等</a:t>
            </a:r>
            <a:endParaRPr lang="ja-JP" altLang="en-US">
              <a:effectLst>
                <a:outerShdw blurRad="38100" dist="38100" dir="2700000" algn="tl">
                  <a:srgbClr val="FFFFFF"/>
                </a:outerShdw>
              </a:effectLst>
              <a:ea typeface="ＭＳ Ｐゴシック" panose="020B0600070205080204" pitchFamily="50" charset="-128"/>
            </a:endParaRPr>
          </a:p>
          <a:p>
            <a:pPr algn="l">
              <a:spcBef>
                <a:spcPct val="50000"/>
              </a:spcBef>
            </a:pPr>
            <a:r>
              <a:rPr lang="ja-JP" altLang="en-US">
                <a:solidFill>
                  <a:srgbClr val="FF99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anose="020B0600070205080204" pitchFamily="50" charset="-128"/>
              </a:rPr>
              <a:t>最終処分場</a:t>
            </a:r>
            <a:endParaRPr lang="ja-JP" altLang="en-US">
              <a:effectLst>
                <a:outerShdw blurRad="38100" dist="38100" dir="2700000" algn="tl">
                  <a:srgbClr val="FFFFFF"/>
                </a:outerShdw>
              </a:effectLst>
              <a:ea typeface="ＭＳ Ｐゴシック" panose="020B0600070205080204" pitchFamily="50" charset="-128"/>
            </a:endParaRPr>
          </a:p>
          <a:p>
            <a:pPr algn="l">
              <a:spcBef>
                <a:spcPct val="50000"/>
              </a:spcBef>
            </a:pPr>
            <a:r>
              <a:rPr lang="ja-JP" altLang="en-US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anose="020B0600070205080204" pitchFamily="50" charset="-128"/>
              </a:rPr>
              <a:t>ＬＰＧスタンド</a:t>
            </a:r>
          </a:p>
          <a:p>
            <a:pPr algn="l">
              <a:spcBef>
                <a:spcPct val="50000"/>
              </a:spcBef>
            </a:pPr>
            <a:r>
              <a:rPr lang="ja-JP" altLang="en-US">
                <a:solidFill>
                  <a:srgbClr val="FF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anose="020B0600070205080204" pitchFamily="50" charset="-128"/>
              </a:rPr>
              <a:t>ＣＮＧスタンド</a:t>
            </a:r>
            <a:endParaRPr lang="ja-JP" altLang="en-US">
              <a:ea typeface="ＭＳ Ｐゴシック" panose="020B0600070205080204" pitchFamily="50" charset="-128"/>
            </a:endParaRPr>
          </a:p>
        </p:txBody>
      </p:sp>
      <p:grpSp>
        <p:nvGrpSpPr>
          <p:cNvPr id="304166" name="Group 38">
            <a:extLst>
              <a:ext uri="{FF2B5EF4-FFF2-40B4-BE49-F238E27FC236}">
                <a16:creationId xmlns:a16="http://schemas.microsoft.com/office/drawing/2014/main" id="{90D9BBC7-6DB7-DD58-4ED9-F6FD1F1A91C0}"/>
              </a:ext>
            </a:extLst>
          </p:cNvPr>
          <p:cNvGrpSpPr>
            <a:grpSpLocks/>
          </p:cNvGrpSpPr>
          <p:nvPr/>
        </p:nvGrpSpPr>
        <p:grpSpPr bwMode="auto">
          <a:xfrm>
            <a:off x="2559050" y="1219200"/>
            <a:ext cx="3879850" cy="4876800"/>
            <a:chOff x="1488" y="768"/>
            <a:chExt cx="2256" cy="3072"/>
          </a:xfrm>
        </p:grpSpPr>
        <p:sp>
          <p:nvSpPr>
            <p:cNvPr id="304167" name="AutoShape 39">
              <a:extLst>
                <a:ext uri="{FF2B5EF4-FFF2-40B4-BE49-F238E27FC236}">
                  <a16:creationId xmlns:a16="http://schemas.microsoft.com/office/drawing/2014/main" id="{FB992140-2687-A859-4F54-913EA7E826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88" y="1680"/>
              <a:ext cx="96" cy="144"/>
            </a:xfrm>
            <a:prstGeom prst="upArrow">
              <a:avLst>
                <a:gd name="adj1" fmla="val 50000"/>
                <a:gd name="adj2" fmla="val 37500"/>
              </a:avLst>
            </a:prstGeom>
            <a:solidFill>
              <a:srgbClr val="CC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ja-JP" altLang="en-US"/>
            </a:p>
          </p:txBody>
        </p:sp>
        <p:sp>
          <p:nvSpPr>
            <p:cNvPr id="304168" name="AutoShape 40">
              <a:extLst>
                <a:ext uri="{FF2B5EF4-FFF2-40B4-BE49-F238E27FC236}">
                  <a16:creationId xmlns:a16="http://schemas.microsoft.com/office/drawing/2014/main" id="{C230EDF6-A281-2507-FBCA-4C03C29CB7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48" y="1344"/>
              <a:ext cx="96" cy="144"/>
            </a:xfrm>
            <a:prstGeom prst="upArrow">
              <a:avLst>
                <a:gd name="adj1" fmla="val 50000"/>
                <a:gd name="adj2" fmla="val 37500"/>
              </a:avLst>
            </a:prstGeom>
            <a:solidFill>
              <a:srgbClr val="CC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ja-JP" altLang="en-US"/>
            </a:p>
          </p:txBody>
        </p:sp>
        <p:sp>
          <p:nvSpPr>
            <p:cNvPr id="304169" name="AutoShape 41">
              <a:extLst>
                <a:ext uri="{FF2B5EF4-FFF2-40B4-BE49-F238E27FC236}">
                  <a16:creationId xmlns:a16="http://schemas.microsoft.com/office/drawing/2014/main" id="{90AB0C50-88C5-61C3-5346-76B4DB2D46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76" y="3312"/>
              <a:ext cx="96" cy="144"/>
            </a:xfrm>
            <a:prstGeom prst="upArrow">
              <a:avLst>
                <a:gd name="adj1" fmla="val 50000"/>
                <a:gd name="adj2" fmla="val 37500"/>
              </a:avLst>
            </a:prstGeom>
            <a:solidFill>
              <a:srgbClr val="CC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ja-JP" altLang="en-US"/>
            </a:p>
          </p:txBody>
        </p:sp>
        <p:sp>
          <p:nvSpPr>
            <p:cNvPr id="304170" name="AutoShape 42">
              <a:extLst>
                <a:ext uri="{FF2B5EF4-FFF2-40B4-BE49-F238E27FC236}">
                  <a16:creationId xmlns:a16="http://schemas.microsoft.com/office/drawing/2014/main" id="{3437C218-D522-2ED8-1410-3DEC6BB707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20" y="1680"/>
              <a:ext cx="96" cy="144"/>
            </a:xfrm>
            <a:prstGeom prst="upArrow">
              <a:avLst>
                <a:gd name="adj1" fmla="val 50000"/>
                <a:gd name="adj2" fmla="val 37500"/>
              </a:avLst>
            </a:prstGeom>
            <a:solidFill>
              <a:srgbClr val="CC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ja-JP" altLang="en-US"/>
            </a:p>
          </p:txBody>
        </p:sp>
        <p:sp>
          <p:nvSpPr>
            <p:cNvPr id="304171" name="AutoShape 43">
              <a:extLst>
                <a:ext uri="{FF2B5EF4-FFF2-40B4-BE49-F238E27FC236}">
                  <a16:creationId xmlns:a16="http://schemas.microsoft.com/office/drawing/2014/main" id="{69639B59-C46E-7765-242C-2748267AD5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80" y="768"/>
              <a:ext cx="96" cy="144"/>
            </a:xfrm>
            <a:prstGeom prst="upArrow">
              <a:avLst>
                <a:gd name="adj1" fmla="val 50000"/>
                <a:gd name="adj2" fmla="val 37500"/>
              </a:avLst>
            </a:prstGeom>
            <a:solidFill>
              <a:srgbClr val="CC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ja-JP" altLang="en-US"/>
            </a:p>
          </p:txBody>
        </p:sp>
        <p:sp>
          <p:nvSpPr>
            <p:cNvPr id="304172" name="AutoShape 44">
              <a:extLst>
                <a:ext uri="{FF2B5EF4-FFF2-40B4-BE49-F238E27FC236}">
                  <a16:creationId xmlns:a16="http://schemas.microsoft.com/office/drawing/2014/main" id="{E48C53AD-1EB3-9254-FFD6-48C81AA617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28" y="3696"/>
              <a:ext cx="96" cy="144"/>
            </a:xfrm>
            <a:prstGeom prst="upArrow">
              <a:avLst>
                <a:gd name="adj1" fmla="val 50000"/>
                <a:gd name="adj2" fmla="val 37500"/>
              </a:avLst>
            </a:prstGeom>
            <a:solidFill>
              <a:srgbClr val="CC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ja-JP" altLang="en-US"/>
            </a:p>
          </p:txBody>
        </p:sp>
        <p:sp>
          <p:nvSpPr>
            <p:cNvPr id="304173" name="AutoShape 45">
              <a:extLst>
                <a:ext uri="{FF2B5EF4-FFF2-40B4-BE49-F238E27FC236}">
                  <a16:creationId xmlns:a16="http://schemas.microsoft.com/office/drawing/2014/main" id="{50087886-94EF-6AE7-1E13-4467E7F077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28" y="2256"/>
              <a:ext cx="96" cy="144"/>
            </a:xfrm>
            <a:prstGeom prst="upArrow">
              <a:avLst>
                <a:gd name="adj1" fmla="val 50000"/>
                <a:gd name="adj2" fmla="val 37500"/>
              </a:avLst>
            </a:prstGeom>
            <a:solidFill>
              <a:srgbClr val="CC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ja-JP" altLang="en-US"/>
            </a:p>
          </p:txBody>
        </p:sp>
        <p:sp>
          <p:nvSpPr>
            <p:cNvPr id="304174" name="AutoShape 46">
              <a:extLst>
                <a:ext uri="{FF2B5EF4-FFF2-40B4-BE49-F238E27FC236}">
                  <a16:creationId xmlns:a16="http://schemas.microsoft.com/office/drawing/2014/main" id="{00C23BF2-3D43-8199-9734-E9EC52C298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40" y="3264"/>
              <a:ext cx="96" cy="144"/>
            </a:xfrm>
            <a:prstGeom prst="upArrow">
              <a:avLst>
                <a:gd name="adj1" fmla="val 50000"/>
                <a:gd name="adj2" fmla="val 37500"/>
              </a:avLst>
            </a:prstGeom>
            <a:solidFill>
              <a:srgbClr val="CC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ja-JP" altLang="en-US"/>
            </a:p>
          </p:txBody>
        </p:sp>
      </p:grpSp>
      <p:sp>
        <p:nvSpPr>
          <p:cNvPr id="304175" name="Text Box 47">
            <a:extLst>
              <a:ext uri="{FF2B5EF4-FFF2-40B4-BE49-F238E27FC236}">
                <a16:creationId xmlns:a16="http://schemas.microsoft.com/office/drawing/2014/main" id="{32E0D4D7-9486-F205-3789-FBA0705230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58792" y="5638800"/>
            <a:ext cx="3821113" cy="1015663"/>
          </a:xfrm>
          <a:prstGeom prst="rect">
            <a:avLst/>
          </a:prstGeom>
          <a:solidFill>
            <a:srgbClr val="CC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dirty="0">
                <a:solidFill>
                  <a:srgbClr val="FF0000"/>
                </a:solidFill>
              </a:rPr>
              <a:t>横浜市</a:t>
            </a:r>
          </a:p>
          <a:p>
            <a:pPr>
              <a:spcBef>
                <a:spcPct val="50000"/>
              </a:spcBef>
            </a:pPr>
            <a:r>
              <a:rPr lang="ja-JP" altLang="en-US" dirty="0">
                <a:solidFill>
                  <a:srgbClr val="FF0000"/>
                </a:solidFill>
              </a:rPr>
              <a:t>環境事業局施設配置図</a:t>
            </a:r>
            <a:endParaRPr lang="ja-JP" altLang="en-US" dirty="0">
              <a:solidFill>
                <a:srgbClr val="FF0000"/>
              </a:solidFill>
              <a:ea typeface="ＭＳ Ｐゴシック" panose="020B0600070205080204" pitchFamily="50" charset="-128"/>
            </a:endParaRPr>
          </a:p>
        </p:txBody>
      </p:sp>
      <p:grpSp>
        <p:nvGrpSpPr>
          <p:cNvPr id="304176" name="Group 48">
            <a:extLst>
              <a:ext uri="{FF2B5EF4-FFF2-40B4-BE49-F238E27FC236}">
                <a16:creationId xmlns:a16="http://schemas.microsoft.com/office/drawing/2014/main" id="{75756EAB-F943-88AF-5CC1-80FB91F1F746}"/>
              </a:ext>
            </a:extLst>
          </p:cNvPr>
          <p:cNvGrpSpPr>
            <a:grpSpLocks/>
          </p:cNvGrpSpPr>
          <p:nvPr/>
        </p:nvGrpSpPr>
        <p:grpSpPr bwMode="auto">
          <a:xfrm>
            <a:off x="1238250" y="1066800"/>
            <a:ext cx="5200650" cy="5105400"/>
            <a:chOff x="720" y="672"/>
            <a:chExt cx="3024" cy="3216"/>
          </a:xfrm>
        </p:grpSpPr>
        <p:sp>
          <p:nvSpPr>
            <p:cNvPr id="304177" name="AutoShape 49">
              <a:extLst>
                <a:ext uri="{FF2B5EF4-FFF2-40B4-BE49-F238E27FC236}">
                  <a16:creationId xmlns:a16="http://schemas.microsoft.com/office/drawing/2014/main" id="{26B5E715-CD76-2F38-67B6-25DE3C2D69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24" y="3744"/>
              <a:ext cx="96" cy="96"/>
            </a:xfrm>
            <a:prstGeom prst="plaque">
              <a:avLst>
                <a:gd name="adj" fmla="val 16667"/>
              </a:avLst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304178" name="AutoShape 50">
              <a:extLst>
                <a:ext uri="{FF2B5EF4-FFF2-40B4-BE49-F238E27FC236}">
                  <a16:creationId xmlns:a16="http://schemas.microsoft.com/office/drawing/2014/main" id="{8DB9E1E4-3CF4-0B54-60A0-51DA5F60E1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68" y="3792"/>
              <a:ext cx="96" cy="96"/>
            </a:xfrm>
            <a:prstGeom prst="plaque">
              <a:avLst>
                <a:gd name="adj" fmla="val 16667"/>
              </a:avLst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304179" name="AutoShape 51">
              <a:extLst>
                <a:ext uri="{FF2B5EF4-FFF2-40B4-BE49-F238E27FC236}">
                  <a16:creationId xmlns:a16="http://schemas.microsoft.com/office/drawing/2014/main" id="{3184A06C-AE5B-5924-E4FD-E59AE52E46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0" y="2544"/>
              <a:ext cx="96" cy="96"/>
            </a:xfrm>
            <a:prstGeom prst="plaque">
              <a:avLst>
                <a:gd name="adj" fmla="val 16667"/>
              </a:avLst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304180" name="AutoShape 52">
              <a:extLst>
                <a:ext uri="{FF2B5EF4-FFF2-40B4-BE49-F238E27FC236}">
                  <a16:creationId xmlns:a16="http://schemas.microsoft.com/office/drawing/2014/main" id="{E7F95D6C-CA12-0822-B8BE-9B006DC0CE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52" y="1440"/>
              <a:ext cx="96" cy="96"/>
            </a:xfrm>
            <a:prstGeom prst="plaque">
              <a:avLst>
                <a:gd name="adj" fmla="val 16667"/>
              </a:avLst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304181" name="AutoShape 53">
              <a:extLst>
                <a:ext uri="{FF2B5EF4-FFF2-40B4-BE49-F238E27FC236}">
                  <a16:creationId xmlns:a16="http://schemas.microsoft.com/office/drawing/2014/main" id="{533A4299-4541-6C59-9F9E-A8170DD5A6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4" y="1056"/>
              <a:ext cx="96" cy="96"/>
            </a:xfrm>
            <a:prstGeom prst="plaque">
              <a:avLst>
                <a:gd name="adj" fmla="val 16667"/>
              </a:avLst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304182" name="AutoShape 54">
              <a:extLst>
                <a:ext uri="{FF2B5EF4-FFF2-40B4-BE49-F238E27FC236}">
                  <a16:creationId xmlns:a16="http://schemas.microsoft.com/office/drawing/2014/main" id="{EB617032-EF0E-6980-761E-7E17161255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24" y="1536"/>
              <a:ext cx="96" cy="96"/>
            </a:xfrm>
            <a:prstGeom prst="plaque">
              <a:avLst>
                <a:gd name="adj" fmla="val 16667"/>
              </a:avLst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304183" name="AutoShape 55">
              <a:extLst>
                <a:ext uri="{FF2B5EF4-FFF2-40B4-BE49-F238E27FC236}">
                  <a16:creationId xmlns:a16="http://schemas.microsoft.com/office/drawing/2014/main" id="{81FC77A6-BC8E-1A14-C9AC-EAE04C7713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04" y="1152"/>
              <a:ext cx="96" cy="96"/>
            </a:xfrm>
            <a:prstGeom prst="plaque">
              <a:avLst>
                <a:gd name="adj" fmla="val 16667"/>
              </a:avLst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304184" name="AutoShape 56">
              <a:extLst>
                <a:ext uri="{FF2B5EF4-FFF2-40B4-BE49-F238E27FC236}">
                  <a16:creationId xmlns:a16="http://schemas.microsoft.com/office/drawing/2014/main" id="{F76E938A-C23E-0A52-5E16-F7F7FC2363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24" y="2256"/>
              <a:ext cx="96" cy="96"/>
            </a:xfrm>
            <a:prstGeom prst="plaque">
              <a:avLst>
                <a:gd name="adj" fmla="val 16667"/>
              </a:avLst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304185" name="AutoShape 57">
              <a:extLst>
                <a:ext uri="{FF2B5EF4-FFF2-40B4-BE49-F238E27FC236}">
                  <a16:creationId xmlns:a16="http://schemas.microsoft.com/office/drawing/2014/main" id="{953BE60D-67FF-4AB8-D67C-827DC80018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60" y="2112"/>
              <a:ext cx="96" cy="96"/>
            </a:xfrm>
            <a:prstGeom prst="plaque">
              <a:avLst>
                <a:gd name="adj" fmla="val 16667"/>
              </a:avLst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304186" name="AutoShape 58">
              <a:extLst>
                <a:ext uri="{FF2B5EF4-FFF2-40B4-BE49-F238E27FC236}">
                  <a16:creationId xmlns:a16="http://schemas.microsoft.com/office/drawing/2014/main" id="{9B0E74E0-833A-3E19-42DC-4994E37226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32" y="2688"/>
              <a:ext cx="96" cy="96"/>
            </a:xfrm>
            <a:prstGeom prst="plaque">
              <a:avLst>
                <a:gd name="adj" fmla="val 16667"/>
              </a:avLst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304187" name="AutoShape 59">
              <a:extLst>
                <a:ext uri="{FF2B5EF4-FFF2-40B4-BE49-F238E27FC236}">
                  <a16:creationId xmlns:a16="http://schemas.microsoft.com/office/drawing/2014/main" id="{ACDE19A0-7876-B3F4-EF71-D0CE4DF426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52" y="2784"/>
              <a:ext cx="96" cy="96"/>
            </a:xfrm>
            <a:prstGeom prst="plaque">
              <a:avLst>
                <a:gd name="adj" fmla="val 16667"/>
              </a:avLst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304188" name="AutoShape 60">
              <a:extLst>
                <a:ext uri="{FF2B5EF4-FFF2-40B4-BE49-F238E27FC236}">
                  <a16:creationId xmlns:a16="http://schemas.microsoft.com/office/drawing/2014/main" id="{EA715516-2B09-AA73-DF8D-B50F8A7B4B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72" y="3360"/>
              <a:ext cx="96" cy="96"/>
            </a:xfrm>
            <a:prstGeom prst="plaque">
              <a:avLst>
                <a:gd name="adj" fmla="val 16667"/>
              </a:avLst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304189" name="AutoShape 61">
              <a:extLst>
                <a:ext uri="{FF2B5EF4-FFF2-40B4-BE49-F238E27FC236}">
                  <a16:creationId xmlns:a16="http://schemas.microsoft.com/office/drawing/2014/main" id="{73F2F969-69DD-7077-8135-B39302F031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92" y="1680"/>
              <a:ext cx="96" cy="96"/>
            </a:xfrm>
            <a:prstGeom prst="plaque">
              <a:avLst>
                <a:gd name="adj" fmla="val 16667"/>
              </a:avLst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304190" name="AutoShape 62">
              <a:extLst>
                <a:ext uri="{FF2B5EF4-FFF2-40B4-BE49-F238E27FC236}">
                  <a16:creationId xmlns:a16="http://schemas.microsoft.com/office/drawing/2014/main" id="{E16F2E0E-B9FA-E1CE-6465-CA90789F83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88" y="1776"/>
              <a:ext cx="96" cy="96"/>
            </a:xfrm>
            <a:prstGeom prst="plaque">
              <a:avLst>
                <a:gd name="adj" fmla="val 16667"/>
              </a:avLst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304191" name="AutoShape 63">
              <a:extLst>
                <a:ext uri="{FF2B5EF4-FFF2-40B4-BE49-F238E27FC236}">
                  <a16:creationId xmlns:a16="http://schemas.microsoft.com/office/drawing/2014/main" id="{3E3240DE-3175-6710-23C3-1D8C8C139B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92" y="2400"/>
              <a:ext cx="96" cy="96"/>
            </a:xfrm>
            <a:prstGeom prst="plaque">
              <a:avLst>
                <a:gd name="adj" fmla="val 16667"/>
              </a:avLst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304192" name="AutoShape 64">
              <a:extLst>
                <a:ext uri="{FF2B5EF4-FFF2-40B4-BE49-F238E27FC236}">
                  <a16:creationId xmlns:a16="http://schemas.microsoft.com/office/drawing/2014/main" id="{92281845-97A5-FAE3-0D86-66F68F16A8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6" y="1776"/>
              <a:ext cx="96" cy="96"/>
            </a:xfrm>
            <a:prstGeom prst="plaque">
              <a:avLst>
                <a:gd name="adj" fmla="val 16667"/>
              </a:avLst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304193" name="AutoShape 65">
              <a:extLst>
                <a:ext uri="{FF2B5EF4-FFF2-40B4-BE49-F238E27FC236}">
                  <a16:creationId xmlns:a16="http://schemas.microsoft.com/office/drawing/2014/main" id="{A1074556-30FA-E08F-E0F9-B8C06DAE95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56" y="2496"/>
              <a:ext cx="96" cy="96"/>
            </a:xfrm>
            <a:prstGeom prst="plaque">
              <a:avLst>
                <a:gd name="adj" fmla="val 16667"/>
              </a:avLst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304194" name="AutoShape 66">
              <a:extLst>
                <a:ext uri="{FF2B5EF4-FFF2-40B4-BE49-F238E27FC236}">
                  <a16:creationId xmlns:a16="http://schemas.microsoft.com/office/drawing/2014/main" id="{DE13E6FD-8D79-51D2-CF7C-D7D76A3826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76" y="816"/>
              <a:ext cx="96" cy="96"/>
            </a:xfrm>
            <a:prstGeom prst="plaque">
              <a:avLst>
                <a:gd name="adj" fmla="val 16667"/>
              </a:avLst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304195" name="AutoShape 67">
              <a:extLst>
                <a:ext uri="{FF2B5EF4-FFF2-40B4-BE49-F238E27FC236}">
                  <a16:creationId xmlns:a16="http://schemas.microsoft.com/office/drawing/2014/main" id="{6885B570-C802-52AF-4A67-ADFE7CA5D3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48" y="672"/>
              <a:ext cx="96" cy="96"/>
            </a:xfrm>
            <a:prstGeom prst="plaque">
              <a:avLst>
                <a:gd name="adj" fmla="val 16667"/>
              </a:avLst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</p:grpSp>
      <p:grpSp>
        <p:nvGrpSpPr>
          <p:cNvPr id="304196" name="Group 68">
            <a:extLst>
              <a:ext uri="{FF2B5EF4-FFF2-40B4-BE49-F238E27FC236}">
                <a16:creationId xmlns:a16="http://schemas.microsoft.com/office/drawing/2014/main" id="{25A033A5-E78A-9D73-7AF6-A118952ED0E8}"/>
              </a:ext>
            </a:extLst>
          </p:cNvPr>
          <p:cNvGrpSpPr>
            <a:grpSpLocks/>
          </p:cNvGrpSpPr>
          <p:nvPr/>
        </p:nvGrpSpPr>
        <p:grpSpPr bwMode="auto">
          <a:xfrm>
            <a:off x="1733550" y="1600200"/>
            <a:ext cx="4705350" cy="3048000"/>
            <a:chOff x="1008" y="1008"/>
            <a:chExt cx="2736" cy="1920"/>
          </a:xfrm>
        </p:grpSpPr>
        <p:sp>
          <p:nvSpPr>
            <p:cNvPr id="304197" name="AutoShape 69">
              <a:extLst>
                <a:ext uri="{FF2B5EF4-FFF2-40B4-BE49-F238E27FC236}">
                  <a16:creationId xmlns:a16="http://schemas.microsoft.com/office/drawing/2014/main" id="{0BE05FC6-EB00-73C3-A256-E46F759A61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60" y="1152"/>
              <a:ext cx="96" cy="96"/>
            </a:xfrm>
            <a:prstGeom prst="plaque">
              <a:avLst>
                <a:gd name="adj" fmla="val 16667"/>
              </a:avLst>
            </a:prstGeom>
            <a:solidFill>
              <a:srgbClr val="33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304198" name="AutoShape 70">
              <a:extLst>
                <a:ext uri="{FF2B5EF4-FFF2-40B4-BE49-F238E27FC236}">
                  <a16:creationId xmlns:a16="http://schemas.microsoft.com/office/drawing/2014/main" id="{1AC06FEC-C6B5-0E7B-4503-48E21A3B75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8" y="2256"/>
              <a:ext cx="96" cy="96"/>
            </a:xfrm>
            <a:prstGeom prst="plaque">
              <a:avLst>
                <a:gd name="adj" fmla="val 16667"/>
              </a:avLst>
            </a:prstGeom>
            <a:solidFill>
              <a:srgbClr val="33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304199" name="AutoShape 71">
              <a:extLst>
                <a:ext uri="{FF2B5EF4-FFF2-40B4-BE49-F238E27FC236}">
                  <a16:creationId xmlns:a16="http://schemas.microsoft.com/office/drawing/2014/main" id="{B6B1D5F0-D27C-85EC-8BAF-B4CAE8E993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48" y="1296"/>
              <a:ext cx="96" cy="96"/>
            </a:xfrm>
            <a:prstGeom prst="plaque">
              <a:avLst>
                <a:gd name="adj" fmla="val 16667"/>
              </a:avLst>
            </a:prstGeom>
            <a:solidFill>
              <a:srgbClr val="33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304200" name="AutoShape 72">
              <a:extLst>
                <a:ext uri="{FF2B5EF4-FFF2-40B4-BE49-F238E27FC236}">
                  <a16:creationId xmlns:a16="http://schemas.microsoft.com/office/drawing/2014/main" id="{41F0F773-B042-472E-ACC1-2922FE65EF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44" y="1776"/>
              <a:ext cx="96" cy="96"/>
            </a:xfrm>
            <a:prstGeom prst="plaque">
              <a:avLst>
                <a:gd name="adj" fmla="val 16667"/>
              </a:avLst>
            </a:prstGeom>
            <a:solidFill>
              <a:srgbClr val="33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304201" name="AutoShape 73">
              <a:extLst>
                <a:ext uri="{FF2B5EF4-FFF2-40B4-BE49-F238E27FC236}">
                  <a16:creationId xmlns:a16="http://schemas.microsoft.com/office/drawing/2014/main" id="{F2BE47A8-C7EF-7E24-5EF3-D0B23D8FD2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8" y="2832"/>
              <a:ext cx="96" cy="96"/>
            </a:xfrm>
            <a:prstGeom prst="plaque">
              <a:avLst>
                <a:gd name="adj" fmla="val 16667"/>
              </a:avLst>
            </a:prstGeom>
            <a:solidFill>
              <a:srgbClr val="33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304202" name="AutoShape 74">
              <a:extLst>
                <a:ext uri="{FF2B5EF4-FFF2-40B4-BE49-F238E27FC236}">
                  <a16:creationId xmlns:a16="http://schemas.microsoft.com/office/drawing/2014/main" id="{511C3790-04D9-0773-1432-3C4D898A45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44" y="2544"/>
              <a:ext cx="96" cy="96"/>
            </a:xfrm>
            <a:prstGeom prst="plaque">
              <a:avLst>
                <a:gd name="adj" fmla="val 16667"/>
              </a:avLst>
            </a:prstGeom>
            <a:solidFill>
              <a:srgbClr val="33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304203" name="AutoShape 75">
              <a:extLst>
                <a:ext uri="{FF2B5EF4-FFF2-40B4-BE49-F238E27FC236}">
                  <a16:creationId xmlns:a16="http://schemas.microsoft.com/office/drawing/2014/main" id="{A25DFFC6-FE7A-8734-F0A1-1106872356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48" y="1008"/>
              <a:ext cx="96" cy="96"/>
            </a:xfrm>
            <a:prstGeom prst="plaque">
              <a:avLst>
                <a:gd name="adj" fmla="val 16667"/>
              </a:avLst>
            </a:prstGeom>
            <a:solidFill>
              <a:srgbClr val="33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</p:grpSp>
      <p:grpSp>
        <p:nvGrpSpPr>
          <p:cNvPr id="304204" name="Group 76">
            <a:extLst>
              <a:ext uri="{FF2B5EF4-FFF2-40B4-BE49-F238E27FC236}">
                <a16:creationId xmlns:a16="http://schemas.microsoft.com/office/drawing/2014/main" id="{CF3DA464-0A0D-9E6A-E6BA-60A903F37B5C}"/>
              </a:ext>
            </a:extLst>
          </p:cNvPr>
          <p:cNvGrpSpPr>
            <a:grpSpLocks/>
          </p:cNvGrpSpPr>
          <p:nvPr/>
        </p:nvGrpSpPr>
        <p:grpSpPr bwMode="auto">
          <a:xfrm>
            <a:off x="1733550" y="3200400"/>
            <a:ext cx="4787900" cy="1447800"/>
            <a:chOff x="1008" y="2016"/>
            <a:chExt cx="2784" cy="912"/>
          </a:xfrm>
        </p:grpSpPr>
        <p:sp>
          <p:nvSpPr>
            <p:cNvPr id="304205" name="AutoShape 77">
              <a:extLst>
                <a:ext uri="{FF2B5EF4-FFF2-40B4-BE49-F238E27FC236}">
                  <a16:creationId xmlns:a16="http://schemas.microsoft.com/office/drawing/2014/main" id="{BEF2722E-961F-1394-E460-8484E85D50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8" y="2160"/>
              <a:ext cx="96" cy="96"/>
            </a:xfrm>
            <a:prstGeom prst="irregularSeal1">
              <a:avLst/>
            </a:prstGeom>
            <a:solidFill>
              <a:srgbClr val="FF99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304206" name="AutoShape 78">
              <a:extLst>
                <a:ext uri="{FF2B5EF4-FFF2-40B4-BE49-F238E27FC236}">
                  <a16:creationId xmlns:a16="http://schemas.microsoft.com/office/drawing/2014/main" id="{60F70FF5-139F-54DD-558B-77A0B0F0D824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3072" y="2832"/>
              <a:ext cx="96" cy="96"/>
            </a:xfrm>
            <a:prstGeom prst="irregularSeal1">
              <a:avLst/>
            </a:prstGeom>
            <a:solidFill>
              <a:srgbClr val="FF99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304207" name="AutoShape 79">
              <a:extLst>
                <a:ext uri="{FF2B5EF4-FFF2-40B4-BE49-F238E27FC236}">
                  <a16:creationId xmlns:a16="http://schemas.microsoft.com/office/drawing/2014/main" id="{9B8EBC42-4E4F-4372-15AB-5EC8F089EE3A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3648" y="2016"/>
              <a:ext cx="144" cy="192"/>
            </a:xfrm>
            <a:prstGeom prst="irregularSeal1">
              <a:avLst/>
            </a:prstGeom>
            <a:solidFill>
              <a:srgbClr val="FF99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041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300"/>
                                        <p:tgtEl>
                                          <p:spTgt spid="30417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800"/>
                            </p:stCondLst>
                            <p:childTnLst>
                              <p:par>
                                <p:cTn id="13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5" dur="500"/>
                                        <p:tgtEl>
                                          <p:spTgt spid="304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3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04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800"/>
                            </p:stCondLst>
                            <p:childTnLst>
                              <p:par>
                                <p:cTn id="21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304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4300"/>
                            </p:stCondLst>
                            <p:childTnLst>
                              <p:par>
                                <p:cTn id="25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04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5800"/>
                            </p:stCondLst>
                            <p:childTnLst>
                              <p:par>
                                <p:cTn id="29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304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7300"/>
                            </p:stCondLst>
                            <p:childTnLst>
                              <p:par>
                                <p:cTn id="33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304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8800"/>
                            </p:stCondLst>
                            <p:childTnLst>
                              <p:par>
                                <p:cTn id="37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304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10300"/>
                            </p:stCondLst>
                            <p:childTnLst>
                              <p:par>
                                <p:cTn id="41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304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>
            <a:extLst>
              <a:ext uri="{FF2B5EF4-FFF2-40B4-BE49-F238E27FC236}">
                <a16:creationId xmlns:a16="http://schemas.microsoft.com/office/drawing/2014/main" id="{4298B319-B1A5-E553-6AB8-12D6C07EBF7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609600"/>
            <a:ext cx="9906000" cy="1143000"/>
          </a:xfrm>
          <a:solidFill>
            <a:srgbClr val="66FFCC"/>
          </a:solidFill>
        </p:spPr>
        <p:txBody>
          <a:bodyPr/>
          <a:lstStyle/>
          <a:p>
            <a:r>
              <a:rPr lang="ja-JP" altLang="en-US" sz="3600">
                <a:solidFill>
                  <a:srgbClr val="008000"/>
                </a:solidFill>
                <a:ea typeface="ＤＦ特太ゴシック体" panose="020B0509000000000000" pitchFamily="49" charset="-128"/>
              </a:rPr>
              <a:t>年々増加する</a:t>
            </a:r>
            <a:br>
              <a:rPr lang="ja-JP" altLang="en-US" sz="4000">
                <a:solidFill>
                  <a:srgbClr val="FF0000"/>
                </a:solidFill>
                <a:ea typeface="ＤＦ特太ゴシック体" panose="020B0509000000000000" pitchFamily="49" charset="-128"/>
              </a:rPr>
            </a:br>
            <a:r>
              <a:rPr lang="ja-JP" altLang="en-US" sz="4000">
                <a:solidFill>
                  <a:srgbClr val="FF0000"/>
                </a:solidFill>
                <a:ea typeface="ＤＦ特太ゴシック体" panose="020B0509000000000000" pitchFamily="49" charset="-128"/>
              </a:rPr>
              <a:t>川崎市のぜん息患者</a:t>
            </a:r>
            <a:r>
              <a:rPr lang="en-US" altLang="ja-JP" sz="2800" b="1">
                <a:solidFill>
                  <a:schemeClr val="accent2"/>
                </a:solidFill>
              </a:rPr>
              <a:t>〔</a:t>
            </a:r>
            <a:r>
              <a:rPr lang="ja-JP" altLang="en-US" sz="2800" b="1">
                <a:solidFill>
                  <a:schemeClr val="accent2"/>
                </a:solidFill>
              </a:rPr>
              <a:t>川崎市医師会調べ</a:t>
            </a:r>
            <a:r>
              <a:rPr lang="en-US" altLang="ja-JP" sz="2800" b="1">
                <a:solidFill>
                  <a:schemeClr val="accent2"/>
                </a:solidFill>
              </a:rPr>
              <a:t>〕</a:t>
            </a:r>
            <a:endParaRPr lang="en-US" altLang="ja-JP"/>
          </a:p>
        </p:txBody>
      </p:sp>
      <p:graphicFrame>
        <p:nvGraphicFramePr>
          <p:cNvPr id="118787" name="Object 3">
            <a:extLst>
              <a:ext uri="{FF2B5EF4-FFF2-40B4-BE49-F238E27FC236}">
                <a16:creationId xmlns:a16="http://schemas.microsoft.com/office/drawing/2014/main" id="{DD850BD7-FDD1-B82E-1A75-22005CEE31E7}"/>
              </a:ext>
            </a:extLst>
          </p:cNvPr>
          <p:cNvGraphicFramePr>
            <a:graphicFrameLocks noChangeAspect="1"/>
          </p:cNvGraphicFramePr>
          <p:nvPr>
            <p:ph type="chart" idx="1"/>
          </p:nvPr>
        </p:nvGraphicFramePr>
        <p:xfrm>
          <a:off x="0" y="1981200"/>
          <a:ext cx="9906000" cy="4841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ｸﾞﾗﾌ" r:id="rId5" imgW="8420642" imgH="4115162" progId="MSGraph.Chart.8">
                  <p:embed followColorScheme="full"/>
                </p:oleObj>
              </mc:Choice>
              <mc:Fallback>
                <p:oleObj name="ｸﾞﾗﾌ" r:id="rId5" imgW="8420642" imgH="4115162" progId="MSGraph.Chart.8">
                  <p:embed followColorScheme="full"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981200"/>
                        <a:ext cx="9906000" cy="48418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8788" name="Line 4">
            <a:extLst>
              <a:ext uri="{FF2B5EF4-FFF2-40B4-BE49-F238E27FC236}">
                <a16:creationId xmlns:a16="http://schemas.microsoft.com/office/drawing/2014/main" id="{386DB834-AABB-F858-B370-41A93F624A3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057400" y="3581400"/>
            <a:ext cx="609600" cy="9144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18789" name="Text Box 5">
            <a:extLst>
              <a:ext uri="{FF2B5EF4-FFF2-40B4-BE49-F238E27FC236}">
                <a16:creationId xmlns:a16="http://schemas.microsoft.com/office/drawing/2014/main" id="{5291FC10-E681-1D2B-6C4E-DD784E0999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3200" y="3276600"/>
            <a:ext cx="1708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>
                <a:solidFill>
                  <a:srgbClr val="FF0000"/>
                </a:solidFill>
              </a:rPr>
              <a:t>４１８２</a:t>
            </a:r>
            <a:r>
              <a:rPr lang="ja-JP" altLang="en-US"/>
              <a:t>人</a:t>
            </a:r>
          </a:p>
        </p:txBody>
      </p:sp>
      <p:sp>
        <p:nvSpPr>
          <p:cNvPr id="118790" name="Line 6">
            <a:extLst>
              <a:ext uri="{FF2B5EF4-FFF2-40B4-BE49-F238E27FC236}">
                <a16:creationId xmlns:a16="http://schemas.microsoft.com/office/drawing/2014/main" id="{6D8943D0-862E-4935-FE96-32659CB95D0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001000" y="3124200"/>
            <a:ext cx="457200" cy="10668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18791" name="Text Box 7">
            <a:extLst>
              <a:ext uri="{FF2B5EF4-FFF2-40B4-BE49-F238E27FC236}">
                <a16:creationId xmlns:a16="http://schemas.microsoft.com/office/drawing/2014/main" id="{F55E84FB-B7E0-F3F1-E349-1D980A1E9A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1800" y="4343400"/>
            <a:ext cx="23177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>
                <a:solidFill>
                  <a:srgbClr val="FF0000"/>
                </a:solidFill>
              </a:rPr>
              <a:t>１万３９５１</a:t>
            </a:r>
            <a:r>
              <a:rPr lang="ja-JP" altLang="en-US"/>
              <a:t>人</a:t>
            </a:r>
          </a:p>
        </p:txBody>
      </p:sp>
      <p:sp>
        <p:nvSpPr>
          <p:cNvPr id="118792" name="Text Box 8">
            <a:extLst>
              <a:ext uri="{FF2B5EF4-FFF2-40B4-BE49-F238E27FC236}">
                <a16:creationId xmlns:a16="http://schemas.microsoft.com/office/drawing/2014/main" id="{9E87A7F5-B9E9-9E22-1877-88073CFA1C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57850" y="1905000"/>
            <a:ext cx="4248150" cy="579438"/>
          </a:xfrm>
          <a:prstGeom prst="rect">
            <a:avLst/>
          </a:prstGeom>
          <a:solidFill>
            <a:srgbClr val="CCE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sz="3200">
                <a:solidFill>
                  <a:srgbClr val="FF0000"/>
                </a:solidFill>
              </a:rPr>
              <a:t>２２年間で３倍以上に</a:t>
            </a:r>
            <a:endParaRPr lang="ja-JP" altLang="en-US" sz="32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300"/>
                                        <p:tgtEl>
                                          <p:spTgt spid="1187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300"/>
                            </p:stCondLst>
                            <p:childTnLst>
                              <p:par>
                                <p:cTn id="9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" dur="500"/>
                                        <p:tgtEl>
                                          <p:spTgt spid="1187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800"/>
                            </p:stCondLst>
                            <p:childTnLst>
                              <p:par>
                                <p:cTn id="13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1187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3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300"/>
                                        <p:tgtEl>
                                          <p:spTgt spid="1187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600"/>
                            </p:stCondLst>
                            <p:childTnLst>
                              <p:par>
                                <p:cTn id="21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3" dur="500"/>
                                        <p:tgtEl>
                                          <p:spTgt spid="1187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1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300"/>
                                        <p:tgtEl>
                                          <p:spTgt spid="11879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2400"/>
                            </p:stCondLst>
                            <p:childTnLst>
                              <p:par>
                                <p:cTn id="29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87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87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87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87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>
            <a:extLst>
              <a:ext uri="{FF2B5EF4-FFF2-40B4-BE49-F238E27FC236}">
                <a16:creationId xmlns:a16="http://schemas.microsoft.com/office/drawing/2014/main" id="{E5A66AD8-149E-4C17-F7C3-39341520C51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609600"/>
            <a:ext cx="9906000" cy="1143000"/>
          </a:xfrm>
          <a:solidFill>
            <a:srgbClr val="66FFCC"/>
          </a:solidFill>
        </p:spPr>
        <p:txBody>
          <a:bodyPr/>
          <a:lstStyle/>
          <a:p>
            <a:r>
              <a:rPr lang="ja-JP" altLang="en-US">
                <a:solidFill>
                  <a:srgbClr val="FF0000"/>
                </a:solidFill>
                <a:ea typeface="ＤＦ特太ゴシック体" panose="020B0509000000000000" pitchFamily="49" charset="-128"/>
              </a:rPr>
              <a:t>地区別のぜん息患者　</a:t>
            </a:r>
            <a:r>
              <a:rPr lang="en-US" altLang="ja-JP" sz="3200" b="1">
                <a:solidFill>
                  <a:schemeClr val="tx1"/>
                </a:solidFill>
              </a:rPr>
              <a:t>〔1,000</a:t>
            </a:r>
            <a:r>
              <a:rPr lang="ja-JP" altLang="en-US" sz="3200" b="1">
                <a:solidFill>
                  <a:schemeClr val="tx1"/>
                </a:solidFill>
              </a:rPr>
              <a:t>人当り</a:t>
            </a:r>
            <a:r>
              <a:rPr lang="en-US" altLang="ja-JP" sz="3200" b="1">
                <a:solidFill>
                  <a:schemeClr val="tx1"/>
                </a:solidFill>
              </a:rPr>
              <a:t>〕</a:t>
            </a:r>
            <a:endParaRPr lang="en-US" altLang="ja-JP"/>
          </a:p>
        </p:txBody>
      </p:sp>
      <p:graphicFrame>
        <p:nvGraphicFramePr>
          <p:cNvPr id="119811" name="Object 3">
            <a:extLst>
              <a:ext uri="{FF2B5EF4-FFF2-40B4-BE49-F238E27FC236}">
                <a16:creationId xmlns:a16="http://schemas.microsoft.com/office/drawing/2014/main" id="{CC7EAD96-53C4-EE94-2956-E71E2B766B1F}"/>
              </a:ext>
            </a:extLst>
          </p:cNvPr>
          <p:cNvGraphicFramePr>
            <a:graphicFrameLocks noChangeAspect="1"/>
          </p:cNvGraphicFramePr>
          <p:nvPr>
            <p:ph type="chart" idx="1"/>
          </p:nvPr>
        </p:nvGraphicFramePr>
        <p:xfrm>
          <a:off x="609600" y="1828800"/>
          <a:ext cx="8420100" cy="411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ｸﾞﾗﾌ" r:id="rId4" imgW="8420642" imgH="4115162" progId="MSGraph.Chart.8">
                  <p:embed followColorScheme="full"/>
                </p:oleObj>
              </mc:Choice>
              <mc:Fallback>
                <p:oleObj name="ｸﾞﾗﾌ" r:id="rId4" imgW="8420642" imgH="4115162" progId="MSGraph.Chart.8">
                  <p:embed followColorScheme="full"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1828800"/>
                        <a:ext cx="8420100" cy="4114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9812" name="Line 4">
            <a:extLst>
              <a:ext uri="{FF2B5EF4-FFF2-40B4-BE49-F238E27FC236}">
                <a16:creationId xmlns:a16="http://schemas.microsoft.com/office/drawing/2014/main" id="{140E46BC-0EEF-694E-F183-D0C5E0DDCCC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124200" y="1981200"/>
            <a:ext cx="762000" cy="7620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19813" name="Text Box 5">
            <a:extLst>
              <a:ext uri="{FF2B5EF4-FFF2-40B4-BE49-F238E27FC236}">
                <a16:creationId xmlns:a16="http://schemas.microsoft.com/office/drawing/2014/main" id="{D590B0C5-19B5-8806-B3F2-3DBADA27B3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70325" y="1676400"/>
            <a:ext cx="1098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>
                <a:latin typeface="ＤＦ特太ゴシック体" panose="020B0509000000000000" pitchFamily="49" charset="-128"/>
              </a:rPr>
              <a:t>12.7</a:t>
            </a:r>
            <a:r>
              <a:rPr lang="ja-JP" altLang="en-US">
                <a:latin typeface="ＤＦ特太ゴシック体" panose="020B0509000000000000" pitchFamily="49" charset="-128"/>
              </a:rPr>
              <a:t>人</a:t>
            </a:r>
            <a:endParaRPr lang="ja-JP" altLang="en-US"/>
          </a:p>
        </p:txBody>
      </p:sp>
      <p:sp>
        <p:nvSpPr>
          <p:cNvPr id="119814" name="Line 6">
            <a:extLst>
              <a:ext uri="{FF2B5EF4-FFF2-40B4-BE49-F238E27FC236}">
                <a16:creationId xmlns:a16="http://schemas.microsoft.com/office/drawing/2014/main" id="{38B5D6CD-C2FC-9DE7-0F9A-F16750052F11}"/>
              </a:ext>
            </a:extLst>
          </p:cNvPr>
          <p:cNvSpPr>
            <a:spLocks noChangeShapeType="1"/>
          </p:cNvSpPr>
          <p:nvPr/>
        </p:nvSpPr>
        <p:spPr bwMode="auto">
          <a:xfrm>
            <a:off x="6324600" y="1981200"/>
            <a:ext cx="914400" cy="3048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19815" name="Text Box 7">
            <a:extLst>
              <a:ext uri="{FF2B5EF4-FFF2-40B4-BE49-F238E27FC236}">
                <a16:creationId xmlns:a16="http://schemas.microsoft.com/office/drawing/2014/main" id="{81E64F41-DBF6-EA8D-9893-2AA00BD0C5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81600" y="1676400"/>
            <a:ext cx="1098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>
                <a:latin typeface="ＤＦ特太ゴシック体" panose="020B0509000000000000" pitchFamily="49" charset="-128"/>
              </a:rPr>
              <a:t>15.6</a:t>
            </a:r>
            <a:r>
              <a:rPr lang="ja-JP" altLang="en-US">
                <a:latin typeface="ＤＦ特太ゴシック体" panose="020B0509000000000000" pitchFamily="49" charset="-128"/>
              </a:rPr>
              <a:t>人</a:t>
            </a:r>
            <a:endParaRPr lang="ja-JP" altLang="en-US"/>
          </a:p>
        </p:txBody>
      </p:sp>
      <p:sp>
        <p:nvSpPr>
          <p:cNvPr id="119816" name="Text Box 8">
            <a:extLst>
              <a:ext uri="{FF2B5EF4-FFF2-40B4-BE49-F238E27FC236}">
                <a16:creationId xmlns:a16="http://schemas.microsoft.com/office/drawing/2014/main" id="{B2852D4F-F27A-0D4D-7CCE-366CE39327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72400" y="5029200"/>
            <a:ext cx="54927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>
                <a:solidFill>
                  <a:schemeClr val="accent2"/>
                </a:solidFill>
              </a:rPr>
              <a:t>海側</a:t>
            </a:r>
          </a:p>
        </p:txBody>
      </p:sp>
      <p:sp>
        <p:nvSpPr>
          <p:cNvPr id="119817" name="Text Box 9">
            <a:extLst>
              <a:ext uri="{FF2B5EF4-FFF2-40B4-BE49-F238E27FC236}">
                <a16:creationId xmlns:a16="http://schemas.microsoft.com/office/drawing/2014/main" id="{34540E53-82EE-629F-DC00-5BAFBE3D94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5105400"/>
            <a:ext cx="54927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>
                <a:solidFill>
                  <a:srgbClr val="996633"/>
                </a:solidFill>
              </a:rPr>
              <a:t>山側</a:t>
            </a:r>
            <a:endParaRPr lang="ja-JP" altLang="en-US"/>
          </a:p>
        </p:txBody>
      </p:sp>
      <p:sp>
        <p:nvSpPr>
          <p:cNvPr id="119818" name="Line 10">
            <a:extLst>
              <a:ext uri="{FF2B5EF4-FFF2-40B4-BE49-F238E27FC236}">
                <a16:creationId xmlns:a16="http://schemas.microsoft.com/office/drawing/2014/main" id="{0F4B76A7-217E-92E5-C51E-91BA69C63E4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590800" y="5715000"/>
            <a:ext cx="0" cy="4572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19819" name="Text Box 11">
            <a:extLst>
              <a:ext uri="{FF2B5EF4-FFF2-40B4-BE49-F238E27FC236}">
                <a16:creationId xmlns:a16="http://schemas.microsoft.com/office/drawing/2014/main" id="{59C4BC54-E34C-DD67-BCD1-38BB9C1F27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9400" y="5943600"/>
            <a:ext cx="5670550" cy="457200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u="sng">
                <a:solidFill>
                  <a:srgbClr val="FF0000"/>
                </a:solidFill>
              </a:rPr>
              <a:t>第３京浜、２４６号線、東名高速、環八</a:t>
            </a:r>
            <a:endParaRPr lang="ja-JP" altLang="en-US">
              <a:solidFill>
                <a:srgbClr val="FF0000"/>
              </a:solidFill>
            </a:endParaRPr>
          </a:p>
        </p:txBody>
      </p:sp>
      <p:sp>
        <p:nvSpPr>
          <p:cNvPr id="119820" name="Line 12">
            <a:extLst>
              <a:ext uri="{FF2B5EF4-FFF2-40B4-BE49-F238E27FC236}">
                <a16:creationId xmlns:a16="http://schemas.microsoft.com/office/drawing/2014/main" id="{B2E849F3-1A28-D413-A260-C0A5125BFDD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391400" y="2667000"/>
            <a:ext cx="533400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19821" name="Text Box 13">
            <a:extLst>
              <a:ext uri="{FF2B5EF4-FFF2-40B4-BE49-F238E27FC236}">
                <a16:creationId xmlns:a16="http://schemas.microsoft.com/office/drawing/2014/main" id="{73DFCD25-012E-DB76-76C2-E569C2BB64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2835275"/>
            <a:ext cx="2286000" cy="2100263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>
                <a:solidFill>
                  <a:srgbClr val="FF0000"/>
                </a:solidFill>
              </a:rPr>
              <a:t>首都高横羽線</a:t>
            </a:r>
          </a:p>
          <a:p>
            <a:pPr>
              <a:spcBef>
                <a:spcPct val="50000"/>
              </a:spcBef>
            </a:pPr>
            <a:r>
              <a:rPr lang="ja-JP" altLang="en-US">
                <a:solidFill>
                  <a:srgbClr val="FF0000"/>
                </a:solidFill>
              </a:rPr>
              <a:t>首都高湾岸線</a:t>
            </a:r>
          </a:p>
          <a:p>
            <a:pPr>
              <a:spcBef>
                <a:spcPct val="50000"/>
              </a:spcBef>
            </a:pPr>
            <a:r>
              <a:rPr lang="ja-JP" altLang="en-US">
                <a:solidFill>
                  <a:srgbClr val="FF0000"/>
                </a:solidFill>
              </a:rPr>
              <a:t>第１京浜</a:t>
            </a:r>
          </a:p>
          <a:p>
            <a:pPr>
              <a:spcBef>
                <a:spcPct val="50000"/>
              </a:spcBef>
            </a:pPr>
            <a:r>
              <a:rPr lang="ja-JP" altLang="en-US">
                <a:solidFill>
                  <a:srgbClr val="FF0000"/>
                </a:solidFill>
              </a:rPr>
              <a:t>第２京浜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1198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3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198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8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75"/>
                                        <p:tgtEl>
                                          <p:spTgt spid="1198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875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75"/>
                                        <p:tgtEl>
                                          <p:spTgt spid="1198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950"/>
                            </p:stCondLst>
                            <p:childTnLst>
                              <p:par>
                                <p:cTn id="21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3" dur="500"/>
                                        <p:tgtEl>
                                          <p:spTgt spid="1198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45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198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950"/>
                            </p:stCondLst>
                            <p:childTnLst>
                              <p:par>
                                <p:cTn id="2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1198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2450"/>
                            </p:stCondLst>
                            <p:childTnLst>
                              <p:par>
                                <p:cTn id="33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5" dur="500"/>
                                        <p:tgtEl>
                                          <p:spTgt spid="1198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2950"/>
                            </p:stCondLst>
                            <p:childTnLst>
                              <p:par>
                                <p:cTn id="37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9" dur="500"/>
                                        <p:tgtEl>
                                          <p:spTgt spid="1198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345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198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3950"/>
                            </p:stCondLst>
                            <p:childTnLst>
                              <p:par>
                                <p:cTn id="45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47" dur="500"/>
                                        <p:tgtEl>
                                          <p:spTgt spid="1198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4450"/>
                            </p:stCondLst>
                            <p:childTnLst>
                              <p:par>
                                <p:cTn id="4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198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テーマ">
  <a:themeElements>
    <a:clrScheme name="Office テーマ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テーマ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  <a:ea typeface="ＤＦ特太ゴシック体" panose="020B0509000000000000" pitchFamily="49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  <a:ea typeface="ＤＦ特太ゴシック体" panose="020B0509000000000000" pitchFamily="49" charset="-128"/>
          </a:defRPr>
        </a:defPPr>
      </a:lstStyle>
    </a:lnDef>
  </a:objectDefaults>
  <a:extraClrSchemeLst>
    <a:extraClrScheme>
      <a:clrScheme name="Office テーマ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テーマ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テーマ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テーマ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テーマ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テーマ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テーマ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テーマ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7495</TotalTime>
  <Words>3590</Words>
  <Application>Microsoft Office PowerPoint</Application>
  <PresentationFormat>A4 210 x 297 mm</PresentationFormat>
  <Paragraphs>508</Paragraphs>
  <Slides>74</Slides>
  <Notes>0</Notes>
  <HiddenSlides>0</HiddenSlides>
  <MMClips>0</MMClips>
  <ScaleCrop>false</ScaleCrop>
  <HeadingPairs>
    <vt:vector size="8" baseType="variant">
      <vt:variant>
        <vt:lpstr>使用されているフォント</vt:lpstr>
      </vt:variant>
      <vt:variant>
        <vt:i4>13</vt:i4>
      </vt:variant>
      <vt:variant>
        <vt:lpstr>テーマ</vt:lpstr>
      </vt:variant>
      <vt:variant>
        <vt:i4>1</vt:i4>
      </vt:variant>
      <vt:variant>
        <vt:lpstr>埋め込まれた OLE サーバー</vt:lpstr>
      </vt:variant>
      <vt:variant>
        <vt:i4>7</vt:i4>
      </vt:variant>
      <vt:variant>
        <vt:lpstr>スライド タイトル</vt:lpstr>
      </vt:variant>
      <vt:variant>
        <vt:i4>74</vt:i4>
      </vt:variant>
    </vt:vector>
  </HeadingPairs>
  <TitlesOfParts>
    <vt:vector size="95" baseType="lpstr">
      <vt:lpstr>Times New Roman</vt:lpstr>
      <vt:lpstr>ＭＳ Ｐゴシック</vt:lpstr>
      <vt:lpstr>ＭＳ Ｐ明朝</vt:lpstr>
      <vt:lpstr>ＭＳ ゴシック</vt:lpstr>
      <vt:lpstr>ＤＦ特太ゴシック体</vt:lpstr>
      <vt:lpstr>Arial</vt:lpstr>
      <vt:lpstr>HG丸ｺﾞｼｯｸM-PRO</vt:lpstr>
      <vt:lpstr>Wingdings 2</vt:lpstr>
      <vt:lpstr>Century</vt:lpstr>
      <vt:lpstr>Dutch</vt:lpstr>
      <vt:lpstr>ＤＦ中太丸ゴシック体</vt:lpstr>
      <vt:lpstr>ＭＳ 明朝</vt:lpstr>
      <vt:lpstr>HG行書体</vt:lpstr>
      <vt:lpstr>Office テーマ</vt:lpstr>
      <vt:lpstr>Microsoft Clip Gallery</vt:lpstr>
      <vt:lpstr>Microsoft PhotoDraw 画像</vt:lpstr>
      <vt:lpstr>Microsoft Graph 97 ｸﾞﾗﾌ</vt:lpstr>
      <vt:lpstr>Microsoft Excel ﾜｰｸｼｰﾄ</vt:lpstr>
      <vt:lpstr>Microsoft Word 文書</vt:lpstr>
      <vt:lpstr>Microsoft Graph 2000 グラフ</vt:lpstr>
      <vt:lpstr>Adobe PhotoDeluxe Business Edition Image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年々増加する 川崎市のぜん息患者〔川崎市医師会調べ〕</vt:lpstr>
      <vt:lpstr>地区別のぜん息患者　〔1,000人当り〕</vt:lpstr>
      <vt:lpstr>この間、工場の排ガス対策が進み、 二酸化硫黄は減少したが、 二酸化窒素は増加傾向にある</vt:lpstr>
      <vt:lpstr>ＮＯ２とＳＰＭの年平均値 （二酸化窒素）（浮遊粒子状物質）　　　　　　　　</vt:lpstr>
      <vt:lpstr>年齢別ぜん息患者数〔1,000人当り〕</vt:lpstr>
      <vt:lpstr>80年代後半以降 一層ひどくなった大気汚染 毎年6月の全国一斉測定結果からNO2が0.02ppmを超えた地域比率</vt:lpstr>
      <vt:lpstr>PowerPoint プレゼンテーション</vt:lpstr>
      <vt:lpstr>PowerPoint プレゼンテーション</vt:lpstr>
      <vt:lpstr>肺がんが急速に増加</vt:lpstr>
      <vt:lpstr>大気汚染物質による腺がんが増加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ＮＯｘ＜窒素酸化物＞ 排出量の約４０％は自動車から その ８５％ はトラック・バスから</vt:lpstr>
      <vt:lpstr>ＳＰＭ＜浮遊粒子状物質＞ 排出量の 約３０％ はディーゼル自動車</vt:lpstr>
      <vt:lpstr>ＣＯ２＜二酸化炭素＞ 県内排出量の１４％は自動車から その ４０％ はディーゼル自動車から</vt:lpstr>
      <vt:lpstr>PowerPoint プレゼンテーション</vt:lpstr>
      <vt:lpstr>大気汚染物質を大量に撒き散らす ディーゼル車が70年代後半に急増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なぜ？ディーゼル自動車が増加しているのか？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日本ではＬＰＧは地球温暖化効果への影響は一番小さい</vt:lpstr>
      <vt:lpstr>PowerPoint プレゼンテーション</vt:lpstr>
      <vt:lpstr>PowerPoint プレゼンテーション</vt:lpstr>
      <vt:lpstr>PowerPoint プレゼンテーション</vt:lpstr>
      <vt:lpstr>全国でのＬＰＧトラックの普及状況 共同購入事業を行っているのは150生協</vt:lpstr>
      <vt:lpstr>　　　　　　　　　全国の生協が 　　　　　　　　　２００２年度末までに実現する 　　　　　　　　　小型トラックのＬＰＧ転換目標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>コープ低公害車開発株式会社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コープ低公害車開発㈱の自己定義</dc:title>
  <dc:creator>若狭良治</dc:creator>
  <cp:lastModifiedBy>若狹 良治</cp:lastModifiedBy>
  <cp:revision>101</cp:revision>
  <cp:lastPrinted>1999-01-13T11:22:33Z</cp:lastPrinted>
  <dcterms:created xsi:type="dcterms:W3CDTF">1998-11-23T01:53:03Z</dcterms:created>
  <dcterms:modified xsi:type="dcterms:W3CDTF">2025-04-02T08:15:21Z</dcterms:modified>
</cp:coreProperties>
</file>